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4"/>
  </p:notesMasterIdLst>
  <p:handoutMasterIdLst>
    <p:handoutMasterId r:id="rId905"/>
  </p:handoutMasterIdLst>
  <p:sldIdLst>
    <p:sldId id="2659" r:id="rId2"/>
    <p:sldId id="2660" r:id="rId3"/>
    <p:sldId id="2661" r:id="rId4"/>
    <p:sldId id="2666" r:id="rId5"/>
    <p:sldId id="2667" r:id="rId6"/>
    <p:sldId id="2662" r:id="rId7"/>
    <p:sldId id="2663" r:id="rId8"/>
    <p:sldId id="2668" r:id="rId9"/>
    <p:sldId id="2669" r:id="rId10"/>
    <p:sldId id="2670" r:id="rId11"/>
    <p:sldId id="2671" r:id="rId12"/>
    <p:sldId id="2672" r:id="rId13"/>
    <p:sldId id="2673" r:id="rId14"/>
    <p:sldId id="2683" r:id="rId15"/>
    <p:sldId id="2684" r:id="rId16"/>
    <p:sldId id="2685" r:id="rId17"/>
    <p:sldId id="2664" r:id="rId18"/>
    <p:sldId id="2674" r:id="rId19"/>
    <p:sldId id="2696" r:id="rId20"/>
    <p:sldId id="2698" r:id="rId21"/>
    <p:sldId id="2677" r:id="rId22"/>
    <p:sldId id="2688" r:id="rId23"/>
    <p:sldId id="2675" r:id="rId24"/>
    <p:sldId id="2680" r:id="rId25"/>
    <p:sldId id="2689" r:id="rId26"/>
    <p:sldId id="2681" r:id="rId27"/>
    <p:sldId id="2678" r:id="rId28"/>
    <p:sldId id="2676" r:id="rId29"/>
    <p:sldId id="2692" r:id="rId30"/>
    <p:sldId id="2693" r:id="rId31"/>
    <p:sldId id="2687" r:id="rId32"/>
    <p:sldId id="2691" r:id="rId33"/>
    <p:sldId id="2682" r:id="rId34"/>
    <p:sldId id="2690" r:id="rId35"/>
    <p:sldId id="2695" r:id="rId36"/>
    <p:sldId id="2694" r:id="rId37"/>
    <p:sldId id="2701" r:id="rId38"/>
    <p:sldId id="2753" r:id="rId39"/>
    <p:sldId id="2754" r:id="rId40"/>
    <p:sldId id="2002" r:id="rId41"/>
    <p:sldId id="2751" r:id="rId42"/>
    <p:sldId id="2718" r:id="rId43"/>
    <p:sldId id="2700" r:id="rId44"/>
    <p:sldId id="2724" r:id="rId45"/>
    <p:sldId id="2726" r:id="rId46"/>
    <p:sldId id="2728" r:id="rId47"/>
    <p:sldId id="2730" r:id="rId48"/>
    <p:sldId id="2729" r:id="rId49"/>
    <p:sldId id="2731" r:id="rId50"/>
    <p:sldId id="2732" r:id="rId51"/>
    <p:sldId id="2733" r:id="rId52"/>
    <p:sldId id="2734" r:id="rId53"/>
    <p:sldId id="2735" r:id="rId54"/>
    <p:sldId id="2737" r:id="rId55"/>
    <p:sldId id="2738" r:id="rId56"/>
    <p:sldId id="2739" r:id="rId57"/>
    <p:sldId id="2742" r:id="rId58"/>
    <p:sldId id="2740" r:id="rId59"/>
    <p:sldId id="2743" r:id="rId60"/>
    <p:sldId id="2741" r:id="rId61"/>
    <p:sldId id="2744" r:id="rId62"/>
    <p:sldId id="2763" r:id="rId63"/>
    <p:sldId id="2758" r:id="rId64"/>
    <p:sldId id="2772" r:id="rId65"/>
    <p:sldId id="2762" r:id="rId66"/>
    <p:sldId id="2765" r:id="rId67"/>
    <p:sldId id="2764" r:id="rId68"/>
    <p:sldId id="2766" r:id="rId69"/>
    <p:sldId id="2767" r:id="rId70"/>
    <p:sldId id="2768" r:id="rId71"/>
    <p:sldId id="2769" r:id="rId72"/>
    <p:sldId id="2770" r:id="rId73"/>
    <p:sldId id="2757" r:id="rId74"/>
    <p:sldId id="2773" r:id="rId75"/>
    <p:sldId id="2752" r:id="rId76"/>
    <p:sldId id="2771" r:id="rId77"/>
    <p:sldId id="2745" r:id="rId78"/>
    <p:sldId id="2746" r:id="rId79"/>
    <p:sldId id="2747" r:id="rId80"/>
    <p:sldId id="2748" r:id="rId81"/>
    <p:sldId id="2749" r:id="rId82"/>
    <p:sldId id="2719" r:id="rId83"/>
    <p:sldId id="2720" r:id="rId84"/>
    <p:sldId id="2721" r:id="rId85"/>
    <p:sldId id="2722" r:id="rId86"/>
    <p:sldId id="2760" r:id="rId87"/>
    <p:sldId id="2705" r:id="rId88"/>
    <p:sldId id="2706" r:id="rId89"/>
    <p:sldId id="2709" r:id="rId90"/>
    <p:sldId id="2707" r:id="rId91"/>
    <p:sldId id="2708" r:id="rId92"/>
    <p:sldId id="2713" r:id="rId93"/>
    <p:sldId id="2714" r:id="rId94"/>
    <p:sldId id="2711" r:id="rId95"/>
    <p:sldId id="2712" r:id="rId96"/>
    <p:sldId id="2716" r:id="rId97"/>
    <p:sldId id="2727" r:id="rId98"/>
    <p:sldId id="2715" r:id="rId99"/>
    <p:sldId id="2838" r:id="rId100"/>
    <p:sldId id="2845" r:id="rId101"/>
    <p:sldId id="1391" r:id="rId102"/>
    <p:sldId id="2847" r:id="rId103"/>
    <p:sldId id="2849" r:id="rId104"/>
    <p:sldId id="2850" r:id="rId105"/>
    <p:sldId id="2848" r:id="rId106"/>
    <p:sldId id="2846" r:id="rId107"/>
    <p:sldId id="2851" r:id="rId108"/>
    <p:sldId id="2840" r:id="rId109"/>
    <p:sldId id="2774" r:id="rId110"/>
    <p:sldId id="2788" r:id="rId111"/>
    <p:sldId id="2778" r:id="rId112"/>
    <p:sldId id="2779" r:id="rId113"/>
    <p:sldId id="2780" r:id="rId114"/>
    <p:sldId id="2781" r:id="rId115"/>
    <p:sldId id="2782" r:id="rId116"/>
    <p:sldId id="2783" r:id="rId117"/>
    <p:sldId id="2784" r:id="rId118"/>
    <p:sldId id="2785" r:id="rId119"/>
    <p:sldId id="2786" r:id="rId120"/>
    <p:sldId id="2787" r:id="rId121"/>
    <p:sldId id="2789" r:id="rId122"/>
    <p:sldId id="2776" r:id="rId123"/>
    <p:sldId id="2777" r:id="rId124"/>
    <p:sldId id="2814" r:id="rId125"/>
    <p:sldId id="2815" r:id="rId126"/>
    <p:sldId id="2816" r:id="rId127"/>
    <p:sldId id="2704" r:id="rId128"/>
    <p:sldId id="2817" r:id="rId129"/>
    <p:sldId id="2793" r:id="rId130"/>
    <p:sldId id="2804" r:id="rId131"/>
    <p:sldId id="2809" r:id="rId132"/>
    <p:sldId id="2820" r:id="rId133"/>
    <p:sldId id="2819" r:id="rId134"/>
    <p:sldId id="2797" r:id="rId135"/>
    <p:sldId id="2796" r:id="rId136"/>
    <p:sldId id="2798" r:id="rId137"/>
    <p:sldId id="2799" r:id="rId138"/>
    <p:sldId id="2800" r:id="rId139"/>
    <p:sldId id="2866" r:id="rId140"/>
    <p:sldId id="2821" r:id="rId141"/>
    <p:sldId id="2865" r:id="rId142"/>
    <p:sldId id="2801" r:id="rId143"/>
    <p:sldId id="2802" r:id="rId144"/>
    <p:sldId id="2805" r:id="rId145"/>
    <p:sldId id="2803" r:id="rId146"/>
    <p:sldId id="2807" r:id="rId147"/>
    <p:sldId id="2822" r:id="rId148"/>
    <p:sldId id="2808" r:id="rId149"/>
    <p:sldId id="2867" r:id="rId150"/>
    <p:sldId id="2842" r:id="rId151"/>
    <p:sldId id="2843" r:id="rId152"/>
    <p:sldId id="2844" r:id="rId153"/>
    <p:sldId id="2852" r:id="rId154"/>
    <p:sldId id="2853" r:id="rId155"/>
    <p:sldId id="2854" r:id="rId156"/>
    <p:sldId id="2855" r:id="rId157"/>
    <p:sldId id="2856" r:id="rId158"/>
    <p:sldId id="2857" r:id="rId159"/>
    <p:sldId id="2858" r:id="rId160"/>
    <p:sldId id="2859" r:id="rId161"/>
    <p:sldId id="2860" r:id="rId162"/>
    <p:sldId id="2861" r:id="rId163"/>
    <p:sldId id="2862" r:id="rId164"/>
    <p:sldId id="2863" r:id="rId165"/>
    <p:sldId id="2864" r:id="rId166"/>
    <p:sldId id="2812" r:id="rId167"/>
    <p:sldId id="2813" r:id="rId168"/>
    <p:sldId id="2871" r:id="rId169"/>
    <p:sldId id="2887" r:id="rId170"/>
    <p:sldId id="2888" r:id="rId171"/>
    <p:sldId id="2925" r:id="rId172"/>
    <p:sldId id="2889" r:id="rId173"/>
    <p:sldId id="2890" r:id="rId174"/>
    <p:sldId id="2891" r:id="rId175"/>
    <p:sldId id="2892" r:id="rId176"/>
    <p:sldId id="2893" r:id="rId177"/>
    <p:sldId id="2894" r:id="rId178"/>
    <p:sldId id="2895" r:id="rId179"/>
    <p:sldId id="2923" r:id="rId180"/>
    <p:sldId id="2896" r:id="rId181"/>
    <p:sldId id="2926" r:id="rId182"/>
    <p:sldId id="2897" r:id="rId183"/>
    <p:sldId id="2898" r:id="rId184"/>
    <p:sldId id="2899" r:id="rId185"/>
    <p:sldId id="2900" r:id="rId186"/>
    <p:sldId id="2901" r:id="rId187"/>
    <p:sldId id="2902" r:id="rId188"/>
    <p:sldId id="2903" r:id="rId189"/>
    <p:sldId id="2904" r:id="rId190"/>
    <p:sldId id="2905" r:id="rId191"/>
    <p:sldId id="2906" r:id="rId192"/>
    <p:sldId id="2907" r:id="rId193"/>
    <p:sldId id="2911" r:id="rId194"/>
    <p:sldId id="2912" r:id="rId195"/>
    <p:sldId id="2913" r:id="rId196"/>
    <p:sldId id="2914" r:id="rId197"/>
    <p:sldId id="2915" r:id="rId198"/>
    <p:sldId id="2916" r:id="rId199"/>
    <p:sldId id="2917" r:id="rId200"/>
    <p:sldId id="2909" r:id="rId201"/>
    <p:sldId id="2918" r:id="rId202"/>
    <p:sldId id="2919" r:id="rId203"/>
    <p:sldId id="2920" r:id="rId204"/>
    <p:sldId id="2921" r:id="rId205"/>
    <p:sldId id="2922" r:id="rId206"/>
    <p:sldId id="2927" r:id="rId207"/>
    <p:sldId id="2948" r:id="rId208"/>
    <p:sldId id="2934" r:id="rId209"/>
    <p:sldId id="2942" r:id="rId210"/>
    <p:sldId id="2943" r:id="rId211"/>
    <p:sldId id="2941" r:id="rId212"/>
    <p:sldId id="2944" r:id="rId213"/>
    <p:sldId id="2945" r:id="rId214"/>
    <p:sldId id="2946" r:id="rId215"/>
    <p:sldId id="2932" r:id="rId216"/>
    <p:sldId id="2935" r:id="rId217"/>
    <p:sldId id="2931" r:id="rId218"/>
    <p:sldId id="2930" r:id="rId219"/>
    <p:sldId id="2936" r:id="rId220"/>
    <p:sldId id="2937" r:id="rId221"/>
    <p:sldId id="2938" r:id="rId222"/>
    <p:sldId id="2947" r:id="rId223"/>
    <p:sldId id="2951" r:id="rId224"/>
    <p:sldId id="3008" r:id="rId225"/>
    <p:sldId id="2954" r:id="rId226"/>
    <p:sldId id="2956" r:id="rId227"/>
    <p:sldId id="2958" r:id="rId228"/>
    <p:sldId id="2957" r:id="rId229"/>
    <p:sldId id="2959" r:id="rId230"/>
    <p:sldId id="2960" r:id="rId231"/>
    <p:sldId id="2961" r:id="rId232"/>
    <p:sldId id="2962" r:id="rId233"/>
    <p:sldId id="2963" r:id="rId234"/>
    <p:sldId id="2964" r:id="rId235"/>
    <p:sldId id="2965" r:id="rId236"/>
    <p:sldId id="2966" r:id="rId237"/>
    <p:sldId id="2967" r:id="rId238"/>
    <p:sldId id="2968" r:id="rId239"/>
    <p:sldId id="2969" r:id="rId240"/>
    <p:sldId id="2970" r:id="rId241"/>
    <p:sldId id="2971" r:id="rId242"/>
    <p:sldId id="2972" r:id="rId243"/>
    <p:sldId id="2973" r:id="rId244"/>
    <p:sldId id="2974" r:id="rId245"/>
    <p:sldId id="2975" r:id="rId246"/>
    <p:sldId id="2976" r:id="rId247"/>
    <p:sldId id="2977" r:id="rId248"/>
    <p:sldId id="2978" r:id="rId249"/>
    <p:sldId id="2980" r:id="rId250"/>
    <p:sldId id="2979" r:id="rId251"/>
    <p:sldId id="2981" r:id="rId252"/>
    <p:sldId id="2982" r:id="rId253"/>
    <p:sldId id="2983" r:id="rId254"/>
    <p:sldId id="2985" r:id="rId255"/>
    <p:sldId id="2984" r:id="rId256"/>
    <p:sldId id="2989" r:id="rId257"/>
    <p:sldId id="3009" r:id="rId258"/>
    <p:sldId id="3007" r:id="rId259"/>
    <p:sldId id="2950" r:id="rId260"/>
    <p:sldId id="2952" r:id="rId261"/>
    <p:sldId id="2953" r:id="rId262"/>
    <p:sldId id="2929" r:id="rId263"/>
    <p:sldId id="2988" r:id="rId264"/>
    <p:sldId id="2986" r:id="rId265"/>
    <p:sldId id="2987" r:id="rId266"/>
    <p:sldId id="2990" r:id="rId267"/>
    <p:sldId id="2910" r:id="rId268"/>
    <p:sldId id="2991" r:id="rId269"/>
    <p:sldId id="2992" r:id="rId270"/>
    <p:sldId id="2993" r:id="rId271"/>
    <p:sldId id="2994" r:id="rId272"/>
    <p:sldId id="2995" r:id="rId273"/>
    <p:sldId id="3002" r:id="rId274"/>
    <p:sldId id="2999" r:id="rId275"/>
    <p:sldId id="3004" r:id="rId276"/>
    <p:sldId id="3003" r:id="rId277"/>
    <p:sldId id="3005" r:id="rId278"/>
    <p:sldId id="3045" r:id="rId279"/>
    <p:sldId id="3011" r:id="rId280"/>
    <p:sldId id="3012" r:id="rId281"/>
    <p:sldId id="3095" r:id="rId282"/>
    <p:sldId id="3096" r:id="rId283"/>
    <p:sldId id="3015" r:id="rId284"/>
    <p:sldId id="3016" r:id="rId285"/>
    <p:sldId id="3010" r:id="rId286"/>
    <p:sldId id="3077" r:id="rId287"/>
    <p:sldId id="3078" r:id="rId288"/>
    <p:sldId id="3018" r:id="rId289"/>
    <p:sldId id="3019" r:id="rId290"/>
    <p:sldId id="3014" r:id="rId291"/>
    <p:sldId id="3017" r:id="rId292"/>
    <p:sldId id="3022" r:id="rId293"/>
    <p:sldId id="3023" r:id="rId294"/>
    <p:sldId id="3091" r:id="rId295"/>
    <p:sldId id="3024" r:id="rId296"/>
    <p:sldId id="3092" r:id="rId297"/>
    <p:sldId id="3025" r:id="rId298"/>
    <p:sldId id="3093" r:id="rId299"/>
    <p:sldId id="3026" r:id="rId300"/>
    <p:sldId id="3094" r:id="rId301"/>
    <p:sldId id="3027" r:id="rId302"/>
    <p:sldId id="3028" r:id="rId303"/>
    <p:sldId id="3032" r:id="rId304"/>
    <p:sldId id="3021" r:id="rId305"/>
    <p:sldId id="3029" r:id="rId306"/>
    <p:sldId id="3079" r:id="rId307"/>
    <p:sldId id="3030" r:id="rId308"/>
    <p:sldId id="3080" r:id="rId309"/>
    <p:sldId id="3031" r:id="rId310"/>
    <p:sldId id="3081" r:id="rId311"/>
    <p:sldId id="3033" r:id="rId312"/>
    <p:sldId id="3082" r:id="rId313"/>
    <p:sldId id="3034" r:id="rId314"/>
    <p:sldId id="3083" r:id="rId315"/>
    <p:sldId id="3035" r:id="rId316"/>
    <p:sldId id="3084" r:id="rId317"/>
    <p:sldId id="3036" r:id="rId318"/>
    <p:sldId id="3085" r:id="rId319"/>
    <p:sldId id="3037" r:id="rId320"/>
    <p:sldId id="3086" r:id="rId321"/>
    <p:sldId id="3038" r:id="rId322"/>
    <p:sldId id="3087" r:id="rId323"/>
    <p:sldId id="3039" r:id="rId324"/>
    <p:sldId id="3088" r:id="rId325"/>
    <p:sldId id="3040" r:id="rId326"/>
    <p:sldId id="3089" r:id="rId327"/>
    <p:sldId id="3041" r:id="rId328"/>
    <p:sldId id="3090" r:id="rId329"/>
    <p:sldId id="3042" r:id="rId330"/>
    <p:sldId id="3043" r:id="rId331"/>
    <p:sldId id="3058" r:id="rId332"/>
    <p:sldId id="3097" r:id="rId333"/>
    <p:sldId id="3013" r:id="rId334"/>
    <p:sldId id="3047" r:id="rId335"/>
    <p:sldId id="3049" r:id="rId336"/>
    <p:sldId id="3048" r:id="rId337"/>
    <p:sldId id="3050" r:id="rId338"/>
    <p:sldId id="3051" r:id="rId339"/>
    <p:sldId id="3052" r:id="rId340"/>
    <p:sldId id="3053" r:id="rId341"/>
    <p:sldId id="3054" r:id="rId342"/>
    <p:sldId id="3057" r:id="rId343"/>
    <p:sldId id="3055" r:id="rId344"/>
    <p:sldId id="3059" r:id="rId345"/>
    <p:sldId id="3056" r:id="rId346"/>
    <p:sldId id="3060" r:id="rId347"/>
    <p:sldId id="3061" r:id="rId348"/>
    <p:sldId id="3062" r:id="rId349"/>
    <p:sldId id="3063" r:id="rId350"/>
    <p:sldId id="3064" r:id="rId351"/>
    <p:sldId id="3066" r:id="rId352"/>
    <p:sldId id="3076" r:id="rId353"/>
    <p:sldId id="3067" r:id="rId354"/>
    <p:sldId id="3068" r:id="rId355"/>
    <p:sldId id="3069" r:id="rId356"/>
    <p:sldId id="3070" r:id="rId357"/>
    <p:sldId id="3071" r:id="rId358"/>
    <p:sldId id="3072" r:id="rId359"/>
    <p:sldId id="3073" r:id="rId360"/>
    <p:sldId id="3074" r:id="rId361"/>
    <p:sldId id="3075" r:id="rId362"/>
    <p:sldId id="3101" r:id="rId363"/>
    <p:sldId id="3102" r:id="rId364"/>
    <p:sldId id="3103" r:id="rId365"/>
    <p:sldId id="3104" r:id="rId366"/>
    <p:sldId id="3105" r:id="rId367"/>
    <p:sldId id="3106" r:id="rId368"/>
    <p:sldId id="3107" r:id="rId369"/>
    <p:sldId id="3108" r:id="rId370"/>
    <p:sldId id="3109" r:id="rId371"/>
    <p:sldId id="3110" r:id="rId372"/>
    <p:sldId id="3111" r:id="rId373"/>
    <p:sldId id="3098" r:id="rId374"/>
    <p:sldId id="3099" r:id="rId375"/>
    <p:sldId id="3120" r:id="rId376"/>
    <p:sldId id="3121" r:id="rId377"/>
    <p:sldId id="3112" r:id="rId378"/>
    <p:sldId id="3113" r:id="rId379"/>
    <p:sldId id="3114" r:id="rId380"/>
    <p:sldId id="3115" r:id="rId381"/>
    <p:sldId id="3116" r:id="rId382"/>
    <p:sldId id="3117" r:id="rId383"/>
    <p:sldId id="3118" r:id="rId384"/>
    <p:sldId id="3119" r:id="rId385"/>
    <p:sldId id="3129" r:id="rId386"/>
    <p:sldId id="3130" r:id="rId387"/>
    <p:sldId id="3135" r:id="rId388"/>
    <p:sldId id="3100" r:id="rId389"/>
    <p:sldId id="3123" r:id="rId390"/>
    <p:sldId id="3124" r:id="rId391"/>
    <p:sldId id="3125" r:id="rId392"/>
    <p:sldId id="3006" r:id="rId393"/>
    <p:sldId id="3122" r:id="rId394"/>
    <p:sldId id="3360" r:id="rId395"/>
    <p:sldId id="3131" r:id="rId396"/>
    <p:sldId id="3189" r:id="rId397"/>
    <p:sldId id="3126" r:id="rId398"/>
    <p:sldId id="3128" r:id="rId399"/>
    <p:sldId id="3127" r:id="rId400"/>
    <p:sldId id="3132" r:id="rId401"/>
    <p:sldId id="3149" r:id="rId402"/>
    <p:sldId id="3134" r:id="rId403"/>
    <p:sldId id="3133" r:id="rId404"/>
    <p:sldId id="3139" r:id="rId405"/>
    <p:sldId id="3136" r:id="rId406"/>
    <p:sldId id="3138" r:id="rId407"/>
    <p:sldId id="3140" r:id="rId408"/>
    <p:sldId id="3141" r:id="rId409"/>
    <p:sldId id="3142" r:id="rId410"/>
    <p:sldId id="3144" r:id="rId411"/>
    <p:sldId id="3145" r:id="rId412"/>
    <p:sldId id="3147" r:id="rId413"/>
    <p:sldId id="3153" r:id="rId414"/>
    <p:sldId id="3154" r:id="rId415"/>
    <p:sldId id="3151" r:id="rId416"/>
    <p:sldId id="3155" r:id="rId417"/>
    <p:sldId id="3158" r:id="rId418"/>
    <p:sldId id="3156" r:id="rId419"/>
    <p:sldId id="3157" r:id="rId420"/>
    <p:sldId id="3159" r:id="rId421"/>
    <p:sldId id="3160" r:id="rId422"/>
    <p:sldId id="3161" r:id="rId423"/>
    <p:sldId id="3162" r:id="rId424"/>
    <p:sldId id="3163" r:id="rId425"/>
    <p:sldId id="3164" r:id="rId426"/>
    <p:sldId id="3165" r:id="rId427"/>
    <p:sldId id="3146" r:id="rId428"/>
    <p:sldId id="3148" r:id="rId429"/>
    <p:sldId id="3169" r:id="rId430"/>
    <p:sldId id="3167" r:id="rId431"/>
    <p:sldId id="3168" r:id="rId432"/>
    <p:sldId id="3166" r:id="rId433"/>
    <p:sldId id="3170" r:id="rId434"/>
    <p:sldId id="3171" r:id="rId435"/>
    <p:sldId id="3172" r:id="rId436"/>
    <p:sldId id="3173" r:id="rId437"/>
    <p:sldId id="3174" r:id="rId438"/>
    <p:sldId id="3175" r:id="rId439"/>
    <p:sldId id="3176" r:id="rId440"/>
    <p:sldId id="3177" r:id="rId441"/>
    <p:sldId id="3178" r:id="rId442"/>
    <p:sldId id="3179" r:id="rId443"/>
    <p:sldId id="3186" r:id="rId444"/>
    <p:sldId id="3180" r:id="rId445"/>
    <p:sldId id="3181" r:id="rId446"/>
    <p:sldId id="3182" r:id="rId447"/>
    <p:sldId id="3183" r:id="rId448"/>
    <p:sldId id="3184" r:id="rId449"/>
    <p:sldId id="3185" r:id="rId450"/>
    <p:sldId id="3187" r:id="rId451"/>
    <p:sldId id="3192" r:id="rId452"/>
    <p:sldId id="3303" r:id="rId453"/>
    <p:sldId id="3194" r:id="rId454"/>
    <p:sldId id="3196" r:id="rId455"/>
    <p:sldId id="3197" r:id="rId456"/>
    <p:sldId id="3198" r:id="rId457"/>
    <p:sldId id="3195" r:id="rId458"/>
    <p:sldId id="3199" r:id="rId459"/>
    <p:sldId id="3200" r:id="rId460"/>
    <p:sldId id="3201" r:id="rId461"/>
    <p:sldId id="3202" r:id="rId462"/>
    <p:sldId id="3204" r:id="rId463"/>
    <p:sldId id="3203" r:id="rId464"/>
    <p:sldId id="3193" r:id="rId465"/>
    <p:sldId id="3208" r:id="rId466"/>
    <p:sldId id="3292" r:id="rId467"/>
    <p:sldId id="3223" r:id="rId468"/>
    <p:sldId id="3222" r:id="rId469"/>
    <p:sldId id="3219" r:id="rId470"/>
    <p:sldId id="3221" r:id="rId471"/>
    <p:sldId id="3220" r:id="rId472"/>
    <p:sldId id="3324" r:id="rId473"/>
    <p:sldId id="3323" r:id="rId474"/>
    <p:sldId id="3205" r:id="rId475"/>
    <p:sldId id="3209" r:id="rId476"/>
    <p:sldId id="3211" r:id="rId477"/>
    <p:sldId id="3212" r:id="rId478"/>
    <p:sldId id="3213" r:id="rId479"/>
    <p:sldId id="3214" r:id="rId480"/>
    <p:sldId id="3215" r:id="rId481"/>
    <p:sldId id="3216" r:id="rId482"/>
    <p:sldId id="3218" r:id="rId483"/>
    <p:sldId id="3206" r:id="rId484"/>
    <p:sldId id="3289" r:id="rId485"/>
    <p:sldId id="3295" r:id="rId486"/>
    <p:sldId id="3293" r:id="rId487"/>
    <p:sldId id="3296" r:id="rId488"/>
    <p:sldId id="3207" r:id="rId489"/>
    <p:sldId id="3288" r:id="rId490"/>
    <p:sldId id="3304" r:id="rId491"/>
    <p:sldId id="3306" r:id="rId492"/>
    <p:sldId id="3307" r:id="rId493"/>
    <p:sldId id="3308" r:id="rId494"/>
    <p:sldId id="3309" r:id="rId495"/>
    <p:sldId id="3310" r:id="rId496"/>
    <p:sldId id="3311" r:id="rId497"/>
    <p:sldId id="3317" r:id="rId498"/>
    <p:sldId id="3318" r:id="rId499"/>
    <p:sldId id="3319" r:id="rId500"/>
    <p:sldId id="3321" r:id="rId501"/>
    <p:sldId id="3322" r:id="rId502"/>
    <p:sldId id="3320" r:id="rId503"/>
    <p:sldId id="3316" r:id="rId504"/>
    <p:sldId id="3300" r:id="rId505"/>
    <p:sldId id="3301" r:id="rId506"/>
    <p:sldId id="3302" r:id="rId507"/>
    <p:sldId id="3290" r:id="rId508"/>
    <p:sldId id="3298" r:id="rId509"/>
    <p:sldId id="3297" r:id="rId510"/>
    <p:sldId id="3299" r:id="rId511"/>
    <p:sldId id="3228" r:id="rId512"/>
    <p:sldId id="3227" r:id="rId513"/>
    <p:sldId id="3225" r:id="rId514"/>
    <p:sldId id="3229" r:id="rId515"/>
    <p:sldId id="3230" r:id="rId516"/>
    <p:sldId id="3249" r:id="rId517"/>
    <p:sldId id="3231" r:id="rId518"/>
    <p:sldId id="3232" r:id="rId519"/>
    <p:sldId id="3250" r:id="rId520"/>
    <p:sldId id="3233" r:id="rId521"/>
    <p:sldId id="3234" r:id="rId522"/>
    <p:sldId id="3235" r:id="rId523"/>
    <p:sldId id="3236" r:id="rId524"/>
    <p:sldId id="3251" r:id="rId525"/>
    <p:sldId id="3237" r:id="rId526"/>
    <p:sldId id="3238" r:id="rId527"/>
    <p:sldId id="3252" r:id="rId528"/>
    <p:sldId id="3239" r:id="rId529"/>
    <p:sldId id="3240" r:id="rId530"/>
    <p:sldId id="3241" r:id="rId531"/>
    <p:sldId id="3242" r:id="rId532"/>
    <p:sldId id="3253" r:id="rId533"/>
    <p:sldId id="3243" r:id="rId534"/>
    <p:sldId id="3244" r:id="rId535"/>
    <p:sldId id="3245" r:id="rId536"/>
    <p:sldId id="3246" r:id="rId537"/>
    <p:sldId id="3247" r:id="rId538"/>
    <p:sldId id="3254" r:id="rId539"/>
    <p:sldId id="3255" r:id="rId540"/>
    <p:sldId id="3256" r:id="rId541"/>
    <p:sldId id="3257" r:id="rId542"/>
    <p:sldId id="3258" r:id="rId543"/>
    <p:sldId id="3259" r:id="rId544"/>
    <p:sldId id="3260" r:id="rId545"/>
    <p:sldId id="3261" r:id="rId546"/>
    <p:sldId id="3262" r:id="rId547"/>
    <p:sldId id="3263" r:id="rId548"/>
    <p:sldId id="3264" r:id="rId549"/>
    <p:sldId id="3266" r:id="rId550"/>
    <p:sldId id="3267" r:id="rId551"/>
    <p:sldId id="3268" r:id="rId552"/>
    <p:sldId id="3269" r:id="rId553"/>
    <p:sldId id="3270" r:id="rId554"/>
    <p:sldId id="3271" r:id="rId555"/>
    <p:sldId id="3272" r:id="rId556"/>
    <p:sldId id="3273" r:id="rId557"/>
    <p:sldId id="3274" r:id="rId558"/>
    <p:sldId id="3275" r:id="rId559"/>
    <p:sldId id="3276" r:id="rId560"/>
    <p:sldId id="3277" r:id="rId561"/>
    <p:sldId id="3278" r:id="rId562"/>
    <p:sldId id="3279" r:id="rId563"/>
    <p:sldId id="3280" r:id="rId564"/>
    <p:sldId id="3281" r:id="rId565"/>
    <p:sldId id="3282" r:id="rId566"/>
    <p:sldId id="3283" r:id="rId567"/>
    <p:sldId id="3284" r:id="rId568"/>
    <p:sldId id="3285" r:id="rId569"/>
    <p:sldId id="3286" r:id="rId570"/>
    <p:sldId id="3287" r:id="rId571"/>
    <p:sldId id="3291" r:id="rId572"/>
    <p:sldId id="3188" r:id="rId573"/>
    <p:sldId id="3190" r:id="rId574"/>
    <p:sldId id="3152" r:id="rId575"/>
    <p:sldId id="3325" r:id="rId576"/>
    <p:sldId id="3326" r:id="rId577"/>
    <p:sldId id="3361" r:id="rId578"/>
    <p:sldId id="3327" r:id="rId579"/>
    <p:sldId id="3329" r:id="rId580"/>
    <p:sldId id="3330" r:id="rId581"/>
    <p:sldId id="3331" r:id="rId582"/>
    <p:sldId id="3332" r:id="rId583"/>
    <p:sldId id="3333" r:id="rId584"/>
    <p:sldId id="3334" r:id="rId585"/>
    <p:sldId id="3335" r:id="rId586"/>
    <p:sldId id="3328" r:id="rId587"/>
    <p:sldId id="3336" r:id="rId588"/>
    <p:sldId id="3337" r:id="rId589"/>
    <p:sldId id="3338" r:id="rId590"/>
    <p:sldId id="3339" r:id="rId591"/>
    <p:sldId id="3340" r:id="rId592"/>
    <p:sldId id="3341" r:id="rId593"/>
    <p:sldId id="3342" r:id="rId594"/>
    <p:sldId id="3345" r:id="rId595"/>
    <p:sldId id="3343" r:id="rId596"/>
    <p:sldId id="3346" r:id="rId597"/>
    <p:sldId id="3347" r:id="rId598"/>
    <p:sldId id="3348" r:id="rId599"/>
    <p:sldId id="3350" r:id="rId600"/>
    <p:sldId id="3349" r:id="rId601"/>
    <p:sldId id="3351" r:id="rId602"/>
    <p:sldId id="3352" r:id="rId603"/>
    <p:sldId id="3354" r:id="rId604"/>
    <p:sldId id="3355" r:id="rId605"/>
    <p:sldId id="3356" r:id="rId606"/>
    <p:sldId id="3357" r:id="rId607"/>
    <p:sldId id="3359" r:id="rId608"/>
    <p:sldId id="3358" r:id="rId609"/>
    <p:sldId id="3353" r:id="rId610"/>
    <p:sldId id="3363" r:id="rId611"/>
    <p:sldId id="3480" r:id="rId612"/>
    <p:sldId id="3472" r:id="rId613"/>
    <p:sldId id="3479" r:id="rId614"/>
    <p:sldId id="3473" r:id="rId615"/>
    <p:sldId id="3474" r:id="rId616"/>
    <p:sldId id="3475" r:id="rId617"/>
    <p:sldId id="3476" r:id="rId618"/>
    <p:sldId id="3477" r:id="rId619"/>
    <p:sldId id="3478" r:id="rId620"/>
    <p:sldId id="3453" r:id="rId621"/>
    <p:sldId id="3481" r:id="rId622"/>
    <p:sldId id="3454" r:id="rId623"/>
    <p:sldId id="3362" r:id="rId624"/>
    <p:sldId id="3469" r:id="rId625"/>
    <p:sldId id="3455" r:id="rId626"/>
    <p:sldId id="3456" r:id="rId627"/>
    <p:sldId id="3457" r:id="rId628"/>
    <p:sldId id="3458" r:id="rId629"/>
    <p:sldId id="3459" r:id="rId630"/>
    <p:sldId id="3460" r:id="rId631"/>
    <p:sldId id="3461" r:id="rId632"/>
    <p:sldId id="3462" r:id="rId633"/>
    <p:sldId id="3463" r:id="rId634"/>
    <p:sldId id="3464" r:id="rId635"/>
    <p:sldId id="3465" r:id="rId636"/>
    <p:sldId id="3466" r:id="rId637"/>
    <p:sldId id="3467" r:id="rId638"/>
    <p:sldId id="3468" r:id="rId639"/>
    <p:sldId id="3443" r:id="rId640"/>
    <p:sldId id="3366" r:id="rId641"/>
    <p:sldId id="3406" r:id="rId642"/>
    <p:sldId id="3422" r:id="rId643"/>
    <p:sldId id="3423" r:id="rId644"/>
    <p:sldId id="3424" r:id="rId645"/>
    <p:sldId id="3427" r:id="rId646"/>
    <p:sldId id="3428" r:id="rId647"/>
    <p:sldId id="3429" r:id="rId648"/>
    <p:sldId id="3425" r:id="rId649"/>
    <p:sldId id="3396" r:id="rId650"/>
    <p:sldId id="3395" r:id="rId651"/>
    <p:sldId id="3394" r:id="rId652"/>
    <p:sldId id="3410" r:id="rId653"/>
    <p:sldId id="3411" r:id="rId654"/>
    <p:sldId id="3412" r:id="rId655"/>
    <p:sldId id="3413" r:id="rId656"/>
    <p:sldId id="3414" r:id="rId657"/>
    <p:sldId id="3415" r:id="rId658"/>
    <p:sldId id="3416" r:id="rId659"/>
    <p:sldId id="3417" r:id="rId660"/>
    <p:sldId id="3418" r:id="rId661"/>
    <p:sldId id="3386" r:id="rId662"/>
    <p:sldId id="3387" r:id="rId663"/>
    <p:sldId id="3419" r:id="rId664"/>
    <p:sldId id="3420" r:id="rId665"/>
    <p:sldId id="3408" r:id="rId666"/>
    <p:sldId id="3421" r:id="rId667"/>
    <p:sldId id="3390" r:id="rId668"/>
    <p:sldId id="3389" r:id="rId669"/>
    <p:sldId id="3370" r:id="rId670"/>
    <p:sldId id="3441" r:id="rId671"/>
    <p:sldId id="3438" r:id="rId672"/>
    <p:sldId id="3439" r:id="rId673"/>
    <p:sldId id="3446" r:id="rId674"/>
    <p:sldId id="3430" r:id="rId675"/>
    <p:sldId id="3432" r:id="rId676"/>
    <p:sldId id="3431" r:id="rId677"/>
    <p:sldId id="3433" r:id="rId678"/>
    <p:sldId id="3434" r:id="rId679"/>
    <p:sldId id="3437" r:id="rId680"/>
    <p:sldId id="3435" r:id="rId681"/>
    <p:sldId id="3436" r:id="rId682"/>
    <p:sldId id="3440" r:id="rId683"/>
    <p:sldId id="3364" r:id="rId684"/>
    <p:sldId id="3470" r:id="rId685"/>
    <p:sldId id="3471" r:id="rId686"/>
    <p:sldId id="3409" r:id="rId687"/>
    <p:sldId id="3449" r:id="rId688"/>
    <p:sldId id="3450" r:id="rId689"/>
    <p:sldId id="3448" r:id="rId690"/>
    <p:sldId id="3452" r:id="rId691"/>
    <p:sldId id="3482" r:id="rId692"/>
    <p:sldId id="3545" r:id="rId693"/>
    <p:sldId id="3543" r:id="rId694"/>
    <p:sldId id="3544" r:id="rId695"/>
    <p:sldId id="3483" r:id="rId696"/>
    <p:sldId id="3486" r:id="rId697"/>
    <p:sldId id="3485" r:id="rId698"/>
    <p:sldId id="3484" r:id="rId699"/>
    <p:sldId id="3487" r:id="rId700"/>
    <p:sldId id="3447" r:id="rId701"/>
    <p:sldId id="3489" r:id="rId702"/>
    <p:sldId id="3451" r:id="rId703"/>
    <p:sldId id="3490" r:id="rId704"/>
    <p:sldId id="3535" r:id="rId705"/>
    <p:sldId id="3520" r:id="rId706"/>
    <p:sldId id="3542" r:id="rId707"/>
    <p:sldId id="3521" r:id="rId708"/>
    <p:sldId id="3536" r:id="rId709"/>
    <p:sldId id="3522" r:id="rId710"/>
    <p:sldId id="3523" r:id="rId711"/>
    <p:sldId id="3524" r:id="rId712"/>
    <p:sldId id="3525" r:id="rId713"/>
    <p:sldId id="3526" r:id="rId714"/>
    <p:sldId id="3527" r:id="rId715"/>
    <p:sldId id="3528" r:id="rId716"/>
    <p:sldId id="3529" r:id="rId717"/>
    <p:sldId id="3530" r:id="rId718"/>
    <p:sldId id="3531" r:id="rId719"/>
    <p:sldId id="3532" r:id="rId720"/>
    <p:sldId id="3533" r:id="rId721"/>
    <p:sldId id="3537" r:id="rId722"/>
    <p:sldId id="3538" r:id="rId723"/>
    <p:sldId id="3539" r:id="rId724"/>
    <p:sldId id="3540" r:id="rId725"/>
    <p:sldId id="3445" r:id="rId726"/>
    <p:sldId id="3442" r:id="rId727"/>
    <p:sldId id="3495" r:id="rId728"/>
    <p:sldId id="3500" r:id="rId729"/>
    <p:sldId id="3493" r:id="rId730"/>
    <p:sldId id="3496" r:id="rId731"/>
    <p:sldId id="3497" r:id="rId732"/>
    <p:sldId id="3498" r:id="rId733"/>
    <p:sldId id="3491" r:id="rId734"/>
    <p:sldId id="3499" r:id="rId735"/>
    <p:sldId id="3502" r:id="rId736"/>
    <p:sldId id="3501" r:id="rId737"/>
    <p:sldId id="3488" r:id="rId738"/>
    <p:sldId id="3503" r:id="rId739"/>
    <p:sldId id="3513" r:id="rId740"/>
    <p:sldId id="3507" r:id="rId741"/>
    <p:sldId id="3504" r:id="rId742"/>
    <p:sldId id="3505" r:id="rId743"/>
    <p:sldId id="3506" r:id="rId744"/>
    <p:sldId id="3517" r:id="rId745"/>
    <p:sldId id="3508" r:id="rId746"/>
    <p:sldId id="3510" r:id="rId747"/>
    <p:sldId id="3511" r:id="rId748"/>
    <p:sldId id="3509" r:id="rId749"/>
    <p:sldId id="3512" r:id="rId750"/>
    <p:sldId id="3514" r:id="rId751"/>
    <p:sldId id="3518" r:id="rId752"/>
    <p:sldId id="3515" r:id="rId753"/>
    <p:sldId id="3516" r:id="rId754"/>
    <p:sldId id="3519" r:id="rId755"/>
    <p:sldId id="3547" r:id="rId756"/>
    <p:sldId id="3557" r:id="rId757"/>
    <p:sldId id="3550" r:id="rId758"/>
    <p:sldId id="3551" r:id="rId759"/>
    <p:sldId id="3552" r:id="rId760"/>
    <p:sldId id="3558" r:id="rId761"/>
    <p:sldId id="3554" r:id="rId762"/>
    <p:sldId id="3556" r:id="rId763"/>
    <p:sldId id="3555" r:id="rId764"/>
    <p:sldId id="3553" r:id="rId765"/>
    <p:sldId id="3594" r:id="rId766"/>
    <p:sldId id="3596" r:id="rId767"/>
    <p:sldId id="3559" r:id="rId768"/>
    <p:sldId id="3576" r:id="rId769"/>
    <p:sldId id="3560" r:id="rId770"/>
    <p:sldId id="3563" r:id="rId771"/>
    <p:sldId id="2067" r:id="rId772"/>
    <p:sldId id="2082" r:id="rId773"/>
    <p:sldId id="3564" r:id="rId774"/>
    <p:sldId id="3562" r:id="rId775"/>
    <p:sldId id="3561" r:id="rId776"/>
    <p:sldId id="3565" r:id="rId777"/>
    <p:sldId id="3567" r:id="rId778"/>
    <p:sldId id="3569" r:id="rId779"/>
    <p:sldId id="3566" r:id="rId780"/>
    <p:sldId id="3570" r:id="rId781"/>
    <p:sldId id="3573" r:id="rId782"/>
    <p:sldId id="3589" r:id="rId783"/>
    <p:sldId id="3574" r:id="rId784"/>
    <p:sldId id="3590" r:id="rId785"/>
    <p:sldId id="3575" r:id="rId786"/>
    <p:sldId id="3591" r:id="rId787"/>
    <p:sldId id="3572" r:id="rId788"/>
    <p:sldId id="3577" r:id="rId789"/>
    <p:sldId id="3578" r:id="rId790"/>
    <p:sldId id="3580" r:id="rId791"/>
    <p:sldId id="3581" r:id="rId792"/>
    <p:sldId id="3592" r:id="rId793"/>
    <p:sldId id="3571" r:id="rId794"/>
    <p:sldId id="3582" r:id="rId795"/>
    <p:sldId id="3583" r:id="rId796"/>
    <p:sldId id="3584" r:id="rId797"/>
    <p:sldId id="3586" r:id="rId798"/>
    <p:sldId id="3587" r:id="rId799"/>
    <p:sldId id="3585" r:id="rId800"/>
    <p:sldId id="3595" r:id="rId801"/>
    <p:sldId id="3588" r:id="rId802"/>
    <p:sldId id="3597" r:id="rId803"/>
    <p:sldId id="3593" r:id="rId804"/>
    <p:sldId id="3579" r:id="rId805"/>
    <p:sldId id="3598" r:id="rId806"/>
    <p:sldId id="3687" r:id="rId807"/>
    <p:sldId id="3681" r:id="rId808"/>
    <p:sldId id="3685" r:id="rId809"/>
    <p:sldId id="3686" r:id="rId810"/>
    <p:sldId id="3617" r:id="rId811"/>
    <p:sldId id="3602" r:id="rId812"/>
    <p:sldId id="3678" r:id="rId813"/>
    <p:sldId id="3648" r:id="rId814"/>
    <p:sldId id="3664" r:id="rId815"/>
    <p:sldId id="3665" r:id="rId816"/>
    <p:sldId id="3603" r:id="rId817"/>
    <p:sldId id="3674" r:id="rId818"/>
    <p:sldId id="440" r:id="rId819"/>
    <p:sldId id="3606" r:id="rId820"/>
    <p:sldId id="3607" r:id="rId821"/>
    <p:sldId id="3608" r:id="rId822"/>
    <p:sldId id="3609" r:id="rId823"/>
    <p:sldId id="3663" r:id="rId824"/>
    <p:sldId id="3610" r:id="rId825"/>
    <p:sldId id="3611" r:id="rId826"/>
    <p:sldId id="3612" r:id="rId827"/>
    <p:sldId id="3614" r:id="rId828"/>
    <p:sldId id="3613" r:id="rId829"/>
    <p:sldId id="3666" r:id="rId830"/>
    <p:sldId id="3668" r:id="rId831"/>
    <p:sldId id="3669" r:id="rId832"/>
    <p:sldId id="3670" r:id="rId833"/>
    <p:sldId id="3671" r:id="rId834"/>
    <p:sldId id="3672" r:id="rId835"/>
    <p:sldId id="3667" r:id="rId836"/>
    <p:sldId id="3684" r:id="rId837"/>
    <p:sldId id="3616" r:id="rId838"/>
    <p:sldId id="396" r:id="rId839"/>
    <p:sldId id="3679" r:id="rId840"/>
    <p:sldId id="276" r:id="rId841"/>
    <p:sldId id="349" r:id="rId842"/>
    <p:sldId id="406" r:id="rId843"/>
    <p:sldId id="423" r:id="rId844"/>
    <p:sldId id="407" r:id="rId845"/>
    <p:sldId id="408" r:id="rId846"/>
    <p:sldId id="425" r:id="rId847"/>
    <p:sldId id="303" r:id="rId848"/>
    <p:sldId id="447" r:id="rId849"/>
    <p:sldId id="448" r:id="rId850"/>
    <p:sldId id="462" r:id="rId851"/>
    <p:sldId id="461" r:id="rId852"/>
    <p:sldId id="2039" r:id="rId853"/>
    <p:sldId id="2011" r:id="rId854"/>
    <p:sldId id="2012" r:id="rId855"/>
    <p:sldId id="2013" r:id="rId856"/>
    <p:sldId id="2008" r:id="rId857"/>
    <p:sldId id="1771" r:id="rId858"/>
    <p:sldId id="1772" r:id="rId859"/>
    <p:sldId id="2251" r:id="rId860"/>
    <p:sldId id="2354" r:id="rId861"/>
    <p:sldId id="2442" r:id="rId862"/>
    <p:sldId id="2486" r:id="rId863"/>
    <p:sldId id="2455" r:id="rId864"/>
    <p:sldId id="2488" r:id="rId865"/>
    <p:sldId id="3619" r:id="rId866"/>
    <p:sldId id="3618" r:id="rId867"/>
    <p:sldId id="3620" r:id="rId868"/>
    <p:sldId id="3621" r:id="rId869"/>
    <p:sldId id="3637" r:id="rId870"/>
    <p:sldId id="3638" r:id="rId871"/>
    <p:sldId id="3639" r:id="rId872"/>
    <p:sldId id="3675" r:id="rId873"/>
    <p:sldId id="3640" r:id="rId874"/>
    <p:sldId id="3641" r:id="rId875"/>
    <p:sldId id="3642" r:id="rId876"/>
    <p:sldId id="3643" r:id="rId877"/>
    <p:sldId id="3659" r:id="rId878"/>
    <p:sldId id="3660" r:id="rId879"/>
    <p:sldId id="3661" r:id="rId880"/>
    <p:sldId id="3662" r:id="rId881"/>
    <p:sldId id="3645" r:id="rId882"/>
    <p:sldId id="3646" r:id="rId883"/>
    <p:sldId id="3647" r:id="rId884"/>
    <p:sldId id="3644" r:id="rId885"/>
    <p:sldId id="3676" r:id="rId886"/>
    <p:sldId id="3677" r:id="rId887"/>
    <p:sldId id="3599" r:id="rId888"/>
    <p:sldId id="3600" r:id="rId889"/>
    <p:sldId id="3649" r:id="rId890"/>
    <p:sldId id="3650" r:id="rId891"/>
    <p:sldId id="3651" r:id="rId892"/>
    <p:sldId id="3652" r:id="rId893"/>
    <p:sldId id="3653" r:id="rId894"/>
    <p:sldId id="3654" r:id="rId895"/>
    <p:sldId id="3655" r:id="rId896"/>
    <p:sldId id="3656" r:id="rId897"/>
    <p:sldId id="3657" r:id="rId898"/>
    <p:sldId id="3658" r:id="rId899"/>
    <p:sldId id="3615" r:id="rId900"/>
    <p:sldId id="3682" r:id="rId901"/>
    <p:sldId id="3683" r:id="rId902"/>
    <p:sldId id="3680" r:id="rId90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 8" id="{B8FB4125-9F9F-1F42-BFB5-1BFDF0C7BAEB}">
          <p14:sldIdLst>
            <p14:sldId id="2659"/>
            <p14:sldId id="2660"/>
            <p14:sldId id="2661"/>
            <p14:sldId id="2666"/>
            <p14:sldId id="2667"/>
            <p14:sldId id="2662"/>
            <p14:sldId id="2663"/>
            <p14:sldId id="2668"/>
            <p14:sldId id="2669"/>
            <p14:sldId id="2670"/>
            <p14:sldId id="2671"/>
            <p14:sldId id="2672"/>
            <p14:sldId id="2673"/>
            <p14:sldId id="2683"/>
            <p14:sldId id="2684"/>
            <p14:sldId id="2685"/>
            <p14:sldId id="2664"/>
            <p14:sldId id="2674"/>
            <p14:sldId id="2696"/>
            <p14:sldId id="2698"/>
            <p14:sldId id="2677"/>
            <p14:sldId id="2688"/>
            <p14:sldId id="2675"/>
            <p14:sldId id="2680"/>
            <p14:sldId id="2689"/>
            <p14:sldId id="2681"/>
            <p14:sldId id="2678"/>
            <p14:sldId id="2676"/>
            <p14:sldId id="2692"/>
            <p14:sldId id="2693"/>
            <p14:sldId id="2687"/>
            <p14:sldId id="2691"/>
            <p14:sldId id="2682"/>
            <p14:sldId id="2690"/>
            <p14:sldId id="2695"/>
            <p14:sldId id="2694"/>
            <p14:sldId id="2701"/>
            <p14:sldId id="2753"/>
            <p14:sldId id="2754"/>
            <p14:sldId id="2002"/>
            <p14:sldId id="2751"/>
            <p14:sldId id="2718"/>
            <p14:sldId id="2700"/>
            <p14:sldId id="2724"/>
            <p14:sldId id="2726"/>
            <p14:sldId id="2728"/>
            <p14:sldId id="2730"/>
            <p14:sldId id="2729"/>
            <p14:sldId id="2731"/>
            <p14:sldId id="2732"/>
            <p14:sldId id="2733"/>
            <p14:sldId id="2734"/>
            <p14:sldId id="2735"/>
            <p14:sldId id="2737"/>
            <p14:sldId id="2738"/>
            <p14:sldId id="2739"/>
            <p14:sldId id="2742"/>
            <p14:sldId id="2740"/>
            <p14:sldId id="2743"/>
            <p14:sldId id="2741"/>
            <p14:sldId id="2744"/>
            <p14:sldId id="2763"/>
            <p14:sldId id="2758"/>
            <p14:sldId id="2772"/>
            <p14:sldId id="2762"/>
            <p14:sldId id="2765"/>
            <p14:sldId id="2764"/>
            <p14:sldId id="2766"/>
            <p14:sldId id="2767"/>
            <p14:sldId id="2768"/>
            <p14:sldId id="2769"/>
            <p14:sldId id="2770"/>
            <p14:sldId id="2757"/>
            <p14:sldId id="2773"/>
            <p14:sldId id="2752"/>
            <p14:sldId id="2771"/>
            <p14:sldId id="2745"/>
            <p14:sldId id="2746"/>
            <p14:sldId id="2747"/>
            <p14:sldId id="2748"/>
            <p14:sldId id="2749"/>
            <p14:sldId id="2719"/>
            <p14:sldId id="2720"/>
            <p14:sldId id="2721"/>
            <p14:sldId id="2722"/>
            <p14:sldId id="2760"/>
            <p14:sldId id="2705"/>
            <p14:sldId id="2706"/>
            <p14:sldId id="2709"/>
            <p14:sldId id="2707"/>
            <p14:sldId id="2708"/>
            <p14:sldId id="2713"/>
            <p14:sldId id="2714"/>
            <p14:sldId id="2711"/>
            <p14:sldId id="2712"/>
            <p14:sldId id="2716"/>
            <p14:sldId id="2727"/>
            <p14:sldId id="2715"/>
            <p14:sldId id="2838"/>
            <p14:sldId id="2845"/>
            <p14:sldId id="1391"/>
            <p14:sldId id="2847"/>
            <p14:sldId id="2849"/>
            <p14:sldId id="2850"/>
            <p14:sldId id="2848"/>
            <p14:sldId id="2846"/>
            <p14:sldId id="2851"/>
            <p14:sldId id="2840"/>
            <p14:sldId id="2774"/>
            <p14:sldId id="2788"/>
            <p14:sldId id="2778"/>
            <p14:sldId id="2779"/>
            <p14:sldId id="2780"/>
            <p14:sldId id="2781"/>
            <p14:sldId id="2782"/>
            <p14:sldId id="2783"/>
            <p14:sldId id="2784"/>
            <p14:sldId id="2785"/>
            <p14:sldId id="2786"/>
            <p14:sldId id="2787"/>
            <p14:sldId id="2789"/>
            <p14:sldId id="2776"/>
            <p14:sldId id="2777"/>
            <p14:sldId id="2814"/>
            <p14:sldId id="2815"/>
            <p14:sldId id="2816"/>
            <p14:sldId id="2704"/>
            <p14:sldId id="2817"/>
            <p14:sldId id="2793"/>
            <p14:sldId id="2804"/>
            <p14:sldId id="2809"/>
            <p14:sldId id="2820"/>
            <p14:sldId id="2819"/>
            <p14:sldId id="2797"/>
            <p14:sldId id="2796"/>
            <p14:sldId id="2798"/>
            <p14:sldId id="2799"/>
            <p14:sldId id="2800"/>
            <p14:sldId id="2866"/>
            <p14:sldId id="2821"/>
            <p14:sldId id="2865"/>
            <p14:sldId id="2801"/>
            <p14:sldId id="2802"/>
            <p14:sldId id="2805"/>
            <p14:sldId id="2803"/>
            <p14:sldId id="2807"/>
            <p14:sldId id="2822"/>
            <p14:sldId id="2808"/>
            <p14:sldId id="2867"/>
            <p14:sldId id="2842"/>
            <p14:sldId id="2843"/>
            <p14:sldId id="2844"/>
            <p14:sldId id="2852"/>
            <p14:sldId id="2853"/>
            <p14:sldId id="2854"/>
            <p14:sldId id="2855"/>
            <p14:sldId id="2856"/>
            <p14:sldId id="2857"/>
            <p14:sldId id="2858"/>
            <p14:sldId id="2859"/>
            <p14:sldId id="2860"/>
            <p14:sldId id="2861"/>
            <p14:sldId id="2862"/>
            <p14:sldId id="2863"/>
            <p14:sldId id="2864"/>
            <p14:sldId id="2812"/>
            <p14:sldId id="2813"/>
            <p14:sldId id="2871"/>
          </p14:sldIdLst>
        </p14:section>
        <p14:section name="week 9" id="{BE0C1EA7-B4DF-4380-B0C7-F91B219B095B}">
          <p14:sldIdLst>
            <p14:sldId id="2887"/>
            <p14:sldId id="2888"/>
            <p14:sldId id="2925"/>
            <p14:sldId id="2889"/>
            <p14:sldId id="2890"/>
            <p14:sldId id="2891"/>
            <p14:sldId id="2892"/>
            <p14:sldId id="2893"/>
            <p14:sldId id="2894"/>
            <p14:sldId id="2895"/>
            <p14:sldId id="2923"/>
            <p14:sldId id="2896"/>
            <p14:sldId id="2926"/>
            <p14:sldId id="2897"/>
            <p14:sldId id="2898"/>
            <p14:sldId id="2899"/>
            <p14:sldId id="2900"/>
            <p14:sldId id="2901"/>
            <p14:sldId id="2902"/>
            <p14:sldId id="2903"/>
            <p14:sldId id="2904"/>
            <p14:sldId id="2905"/>
            <p14:sldId id="2906"/>
            <p14:sldId id="2907"/>
            <p14:sldId id="2911"/>
            <p14:sldId id="2912"/>
            <p14:sldId id="2913"/>
            <p14:sldId id="2914"/>
            <p14:sldId id="2915"/>
            <p14:sldId id="2916"/>
            <p14:sldId id="2917"/>
            <p14:sldId id="2909"/>
            <p14:sldId id="2918"/>
            <p14:sldId id="2919"/>
            <p14:sldId id="2920"/>
            <p14:sldId id="2921"/>
            <p14:sldId id="2922"/>
            <p14:sldId id="2927"/>
            <p14:sldId id="2948"/>
            <p14:sldId id="2934"/>
            <p14:sldId id="2942"/>
            <p14:sldId id="2943"/>
            <p14:sldId id="2941"/>
            <p14:sldId id="2944"/>
            <p14:sldId id="2945"/>
            <p14:sldId id="2946"/>
            <p14:sldId id="2932"/>
            <p14:sldId id="2935"/>
            <p14:sldId id="2931"/>
            <p14:sldId id="2930"/>
            <p14:sldId id="2936"/>
            <p14:sldId id="2937"/>
            <p14:sldId id="2938"/>
            <p14:sldId id="2947"/>
            <p14:sldId id="2951"/>
            <p14:sldId id="3008"/>
            <p14:sldId id="2954"/>
            <p14:sldId id="2956"/>
            <p14:sldId id="2958"/>
            <p14:sldId id="2957"/>
            <p14:sldId id="2959"/>
            <p14:sldId id="2960"/>
            <p14:sldId id="2961"/>
            <p14:sldId id="2962"/>
            <p14:sldId id="2963"/>
            <p14:sldId id="2964"/>
            <p14:sldId id="2965"/>
            <p14:sldId id="2966"/>
            <p14:sldId id="2967"/>
            <p14:sldId id="2968"/>
            <p14:sldId id="2969"/>
            <p14:sldId id="2970"/>
            <p14:sldId id="2971"/>
            <p14:sldId id="2972"/>
            <p14:sldId id="2973"/>
            <p14:sldId id="2974"/>
            <p14:sldId id="2975"/>
            <p14:sldId id="2976"/>
            <p14:sldId id="2977"/>
            <p14:sldId id="2978"/>
            <p14:sldId id="2980"/>
            <p14:sldId id="2979"/>
            <p14:sldId id="2981"/>
            <p14:sldId id="2982"/>
            <p14:sldId id="2983"/>
            <p14:sldId id="2985"/>
            <p14:sldId id="2984"/>
            <p14:sldId id="2989"/>
            <p14:sldId id="3009"/>
            <p14:sldId id="3007"/>
            <p14:sldId id="2950"/>
            <p14:sldId id="2952"/>
            <p14:sldId id="2953"/>
            <p14:sldId id="2929"/>
            <p14:sldId id="2988"/>
            <p14:sldId id="2986"/>
            <p14:sldId id="2987"/>
            <p14:sldId id="2990"/>
            <p14:sldId id="2910"/>
            <p14:sldId id="2991"/>
            <p14:sldId id="2992"/>
            <p14:sldId id="2993"/>
            <p14:sldId id="2994"/>
            <p14:sldId id="2995"/>
            <p14:sldId id="3002"/>
            <p14:sldId id="2999"/>
            <p14:sldId id="3004"/>
            <p14:sldId id="3003"/>
            <p14:sldId id="3005"/>
          </p14:sldIdLst>
        </p14:section>
        <p14:section name="week10" id="{B53E502E-FA69-FE43-B061-BD6AE9AF9F26}">
          <p14:sldIdLst>
            <p14:sldId id="3045"/>
            <p14:sldId id="3011"/>
            <p14:sldId id="3012"/>
            <p14:sldId id="3095"/>
            <p14:sldId id="3096"/>
            <p14:sldId id="3015"/>
            <p14:sldId id="3016"/>
            <p14:sldId id="3010"/>
            <p14:sldId id="3077"/>
            <p14:sldId id="3078"/>
            <p14:sldId id="3018"/>
            <p14:sldId id="3019"/>
            <p14:sldId id="3014"/>
            <p14:sldId id="3017"/>
            <p14:sldId id="3022"/>
            <p14:sldId id="3023"/>
            <p14:sldId id="3091"/>
            <p14:sldId id="3024"/>
            <p14:sldId id="3092"/>
            <p14:sldId id="3025"/>
            <p14:sldId id="3093"/>
            <p14:sldId id="3026"/>
            <p14:sldId id="3094"/>
            <p14:sldId id="3027"/>
            <p14:sldId id="3028"/>
            <p14:sldId id="3032"/>
            <p14:sldId id="3021"/>
            <p14:sldId id="3029"/>
            <p14:sldId id="3079"/>
            <p14:sldId id="3030"/>
            <p14:sldId id="3080"/>
            <p14:sldId id="3031"/>
            <p14:sldId id="3081"/>
            <p14:sldId id="3033"/>
            <p14:sldId id="3082"/>
            <p14:sldId id="3034"/>
            <p14:sldId id="3083"/>
            <p14:sldId id="3035"/>
            <p14:sldId id="3084"/>
            <p14:sldId id="3036"/>
            <p14:sldId id="3085"/>
            <p14:sldId id="3037"/>
            <p14:sldId id="3086"/>
            <p14:sldId id="3038"/>
            <p14:sldId id="3087"/>
            <p14:sldId id="3039"/>
            <p14:sldId id="3088"/>
            <p14:sldId id="3040"/>
            <p14:sldId id="3089"/>
            <p14:sldId id="3041"/>
            <p14:sldId id="3090"/>
            <p14:sldId id="3042"/>
            <p14:sldId id="3043"/>
            <p14:sldId id="3058"/>
            <p14:sldId id="3097"/>
            <p14:sldId id="3013"/>
            <p14:sldId id="3047"/>
            <p14:sldId id="3049"/>
            <p14:sldId id="3048"/>
            <p14:sldId id="3050"/>
            <p14:sldId id="3051"/>
            <p14:sldId id="3052"/>
            <p14:sldId id="3053"/>
            <p14:sldId id="3054"/>
            <p14:sldId id="3057"/>
            <p14:sldId id="3055"/>
            <p14:sldId id="3059"/>
            <p14:sldId id="3056"/>
            <p14:sldId id="3060"/>
            <p14:sldId id="3061"/>
            <p14:sldId id="3062"/>
            <p14:sldId id="3063"/>
            <p14:sldId id="3064"/>
            <p14:sldId id="3066"/>
            <p14:sldId id="3076"/>
            <p14:sldId id="3067"/>
            <p14:sldId id="3068"/>
            <p14:sldId id="3069"/>
            <p14:sldId id="3070"/>
            <p14:sldId id="3071"/>
            <p14:sldId id="3072"/>
            <p14:sldId id="3073"/>
            <p14:sldId id="3074"/>
            <p14:sldId id="3075"/>
            <p14:sldId id="3101"/>
            <p14:sldId id="3102"/>
            <p14:sldId id="3103"/>
            <p14:sldId id="3104"/>
            <p14:sldId id="3105"/>
            <p14:sldId id="3106"/>
            <p14:sldId id="3107"/>
            <p14:sldId id="3108"/>
            <p14:sldId id="3109"/>
            <p14:sldId id="3110"/>
            <p14:sldId id="3111"/>
            <p14:sldId id="3098"/>
            <p14:sldId id="3099"/>
            <p14:sldId id="3120"/>
            <p14:sldId id="3121"/>
            <p14:sldId id="3112"/>
            <p14:sldId id="3113"/>
            <p14:sldId id="3114"/>
            <p14:sldId id="3115"/>
            <p14:sldId id="3116"/>
            <p14:sldId id="3117"/>
            <p14:sldId id="3118"/>
            <p14:sldId id="3119"/>
            <p14:sldId id="3129"/>
            <p14:sldId id="3130"/>
            <p14:sldId id="3135"/>
            <p14:sldId id="3100"/>
            <p14:sldId id="3123"/>
            <p14:sldId id="3124"/>
            <p14:sldId id="3125"/>
            <p14:sldId id="3006"/>
            <p14:sldId id="3122"/>
            <p14:sldId id="3360"/>
            <p14:sldId id="3131"/>
            <p14:sldId id="3189"/>
            <p14:sldId id="3126"/>
            <p14:sldId id="3128"/>
            <p14:sldId id="3127"/>
            <p14:sldId id="3132"/>
            <p14:sldId id="3149"/>
            <p14:sldId id="3134"/>
            <p14:sldId id="3133"/>
            <p14:sldId id="3139"/>
            <p14:sldId id="3136"/>
            <p14:sldId id="3138"/>
            <p14:sldId id="3140"/>
            <p14:sldId id="3141"/>
            <p14:sldId id="3142"/>
            <p14:sldId id="3144"/>
            <p14:sldId id="3145"/>
            <p14:sldId id="3147"/>
            <p14:sldId id="3153"/>
            <p14:sldId id="3154"/>
            <p14:sldId id="3151"/>
            <p14:sldId id="3155"/>
            <p14:sldId id="3158"/>
            <p14:sldId id="3156"/>
            <p14:sldId id="3157"/>
            <p14:sldId id="3159"/>
            <p14:sldId id="3160"/>
            <p14:sldId id="3161"/>
            <p14:sldId id="3162"/>
            <p14:sldId id="3163"/>
            <p14:sldId id="3164"/>
            <p14:sldId id="3165"/>
            <p14:sldId id="3146"/>
            <p14:sldId id="3148"/>
            <p14:sldId id="3169"/>
            <p14:sldId id="3167"/>
            <p14:sldId id="3168"/>
            <p14:sldId id="3166"/>
            <p14:sldId id="3170"/>
            <p14:sldId id="3171"/>
            <p14:sldId id="3172"/>
            <p14:sldId id="3173"/>
            <p14:sldId id="3174"/>
            <p14:sldId id="3175"/>
            <p14:sldId id="3176"/>
            <p14:sldId id="3177"/>
            <p14:sldId id="3178"/>
            <p14:sldId id="3179"/>
            <p14:sldId id="3186"/>
            <p14:sldId id="3180"/>
            <p14:sldId id="3181"/>
            <p14:sldId id="3182"/>
            <p14:sldId id="3183"/>
            <p14:sldId id="3184"/>
            <p14:sldId id="3185"/>
            <p14:sldId id="3187"/>
            <p14:sldId id="3192"/>
            <p14:sldId id="3303"/>
            <p14:sldId id="3194"/>
            <p14:sldId id="3196"/>
            <p14:sldId id="3197"/>
            <p14:sldId id="3198"/>
            <p14:sldId id="3195"/>
            <p14:sldId id="3199"/>
            <p14:sldId id="3200"/>
            <p14:sldId id="3201"/>
            <p14:sldId id="3202"/>
            <p14:sldId id="3204"/>
            <p14:sldId id="3203"/>
            <p14:sldId id="3193"/>
            <p14:sldId id="3208"/>
            <p14:sldId id="3292"/>
            <p14:sldId id="3223"/>
            <p14:sldId id="3222"/>
            <p14:sldId id="3219"/>
            <p14:sldId id="3221"/>
            <p14:sldId id="3220"/>
            <p14:sldId id="3324"/>
            <p14:sldId id="3323"/>
            <p14:sldId id="3205"/>
            <p14:sldId id="3209"/>
            <p14:sldId id="3211"/>
            <p14:sldId id="3212"/>
            <p14:sldId id="3213"/>
            <p14:sldId id="3214"/>
            <p14:sldId id="3215"/>
            <p14:sldId id="3216"/>
            <p14:sldId id="3218"/>
            <p14:sldId id="3206"/>
            <p14:sldId id="3289"/>
            <p14:sldId id="3295"/>
            <p14:sldId id="3293"/>
            <p14:sldId id="3296"/>
            <p14:sldId id="3207"/>
            <p14:sldId id="3288"/>
            <p14:sldId id="3304"/>
            <p14:sldId id="3306"/>
            <p14:sldId id="3307"/>
            <p14:sldId id="3308"/>
            <p14:sldId id="3309"/>
            <p14:sldId id="3310"/>
            <p14:sldId id="3311"/>
            <p14:sldId id="3317"/>
            <p14:sldId id="3318"/>
            <p14:sldId id="3319"/>
            <p14:sldId id="3321"/>
            <p14:sldId id="3322"/>
            <p14:sldId id="3320"/>
            <p14:sldId id="3316"/>
            <p14:sldId id="3300"/>
            <p14:sldId id="3301"/>
            <p14:sldId id="3302"/>
            <p14:sldId id="3290"/>
            <p14:sldId id="3298"/>
            <p14:sldId id="3297"/>
            <p14:sldId id="3299"/>
            <p14:sldId id="3228"/>
            <p14:sldId id="3227"/>
            <p14:sldId id="3225"/>
            <p14:sldId id="3229"/>
            <p14:sldId id="3230"/>
            <p14:sldId id="3249"/>
            <p14:sldId id="3231"/>
            <p14:sldId id="3232"/>
            <p14:sldId id="3250"/>
            <p14:sldId id="3233"/>
            <p14:sldId id="3234"/>
            <p14:sldId id="3235"/>
            <p14:sldId id="3236"/>
            <p14:sldId id="3251"/>
            <p14:sldId id="3237"/>
            <p14:sldId id="3238"/>
            <p14:sldId id="3252"/>
            <p14:sldId id="3239"/>
            <p14:sldId id="3240"/>
            <p14:sldId id="3241"/>
            <p14:sldId id="3242"/>
            <p14:sldId id="3253"/>
            <p14:sldId id="3243"/>
            <p14:sldId id="3244"/>
            <p14:sldId id="3245"/>
            <p14:sldId id="3246"/>
            <p14:sldId id="3247"/>
            <p14:sldId id="3254"/>
            <p14:sldId id="3255"/>
            <p14:sldId id="3256"/>
            <p14:sldId id="3257"/>
            <p14:sldId id="3258"/>
            <p14:sldId id="3259"/>
            <p14:sldId id="3260"/>
            <p14:sldId id="3261"/>
            <p14:sldId id="3262"/>
            <p14:sldId id="3263"/>
            <p14:sldId id="3264"/>
            <p14:sldId id="3266"/>
            <p14:sldId id="3267"/>
            <p14:sldId id="3268"/>
            <p14:sldId id="3269"/>
            <p14:sldId id="3270"/>
            <p14:sldId id="3271"/>
            <p14:sldId id="3272"/>
            <p14:sldId id="3273"/>
            <p14:sldId id="3274"/>
            <p14:sldId id="3275"/>
            <p14:sldId id="3276"/>
            <p14:sldId id="3277"/>
            <p14:sldId id="3278"/>
            <p14:sldId id="3279"/>
            <p14:sldId id="3280"/>
            <p14:sldId id="3281"/>
            <p14:sldId id="3282"/>
            <p14:sldId id="3283"/>
            <p14:sldId id="3284"/>
            <p14:sldId id="3285"/>
            <p14:sldId id="3286"/>
            <p14:sldId id="3287"/>
            <p14:sldId id="3291"/>
            <p14:sldId id="3188"/>
            <p14:sldId id="3190"/>
            <p14:sldId id="3152"/>
          </p14:sldIdLst>
        </p14:section>
        <p14:section name="week11" id="{65AB5467-DB21-5C42-A91D-8B088A465264}">
          <p14:sldIdLst>
            <p14:sldId id="3325"/>
            <p14:sldId id="3326"/>
            <p14:sldId id="3361"/>
            <p14:sldId id="3327"/>
            <p14:sldId id="3329"/>
            <p14:sldId id="3330"/>
            <p14:sldId id="3331"/>
            <p14:sldId id="3332"/>
            <p14:sldId id="3333"/>
            <p14:sldId id="3334"/>
            <p14:sldId id="3335"/>
            <p14:sldId id="3328"/>
            <p14:sldId id="3336"/>
            <p14:sldId id="3337"/>
            <p14:sldId id="3338"/>
            <p14:sldId id="3339"/>
            <p14:sldId id="3340"/>
            <p14:sldId id="3341"/>
            <p14:sldId id="3342"/>
            <p14:sldId id="3345"/>
            <p14:sldId id="3343"/>
            <p14:sldId id="3346"/>
            <p14:sldId id="3347"/>
            <p14:sldId id="3348"/>
            <p14:sldId id="3350"/>
            <p14:sldId id="3349"/>
            <p14:sldId id="3351"/>
            <p14:sldId id="3352"/>
            <p14:sldId id="3354"/>
            <p14:sldId id="3355"/>
            <p14:sldId id="3356"/>
            <p14:sldId id="3357"/>
            <p14:sldId id="3359"/>
            <p14:sldId id="3358"/>
            <p14:sldId id="3353"/>
          </p14:sldIdLst>
        </p14:section>
        <p14:section name="week12" id="{52C463E2-11BB-F84A-B279-F17D178704F2}">
          <p14:sldIdLst>
            <p14:sldId id="3363"/>
            <p14:sldId id="3480"/>
            <p14:sldId id="3472"/>
            <p14:sldId id="3479"/>
            <p14:sldId id="3473"/>
            <p14:sldId id="3474"/>
            <p14:sldId id="3475"/>
            <p14:sldId id="3476"/>
            <p14:sldId id="3477"/>
            <p14:sldId id="3478"/>
            <p14:sldId id="3453"/>
            <p14:sldId id="3481"/>
            <p14:sldId id="3454"/>
            <p14:sldId id="3362"/>
            <p14:sldId id="3469"/>
            <p14:sldId id="3455"/>
            <p14:sldId id="3456"/>
            <p14:sldId id="3457"/>
            <p14:sldId id="3458"/>
            <p14:sldId id="3459"/>
            <p14:sldId id="3460"/>
            <p14:sldId id="3461"/>
            <p14:sldId id="3462"/>
            <p14:sldId id="3463"/>
            <p14:sldId id="3464"/>
            <p14:sldId id="3465"/>
            <p14:sldId id="3466"/>
            <p14:sldId id="3467"/>
            <p14:sldId id="3468"/>
            <p14:sldId id="3443"/>
            <p14:sldId id="3366"/>
            <p14:sldId id="3406"/>
            <p14:sldId id="3422"/>
            <p14:sldId id="3423"/>
            <p14:sldId id="3424"/>
            <p14:sldId id="3427"/>
            <p14:sldId id="3428"/>
            <p14:sldId id="3429"/>
            <p14:sldId id="3425"/>
            <p14:sldId id="3396"/>
            <p14:sldId id="3395"/>
            <p14:sldId id="3394"/>
            <p14:sldId id="3410"/>
            <p14:sldId id="3411"/>
            <p14:sldId id="3412"/>
            <p14:sldId id="3413"/>
            <p14:sldId id="3414"/>
            <p14:sldId id="3415"/>
            <p14:sldId id="3416"/>
            <p14:sldId id="3417"/>
            <p14:sldId id="3418"/>
            <p14:sldId id="3386"/>
            <p14:sldId id="3387"/>
            <p14:sldId id="3419"/>
            <p14:sldId id="3420"/>
            <p14:sldId id="3408"/>
            <p14:sldId id="3421"/>
            <p14:sldId id="3390"/>
            <p14:sldId id="3389"/>
            <p14:sldId id="3370"/>
            <p14:sldId id="3441"/>
            <p14:sldId id="3438"/>
            <p14:sldId id="3439"/>
            <p14:sldId id="3446"/>
            <p14:sldId id="3430"/>
            <p14:sldId id="3432"/>
            <p14:sldId id="3431"/>
            <p14:sldId id="3433"/>
            <p14:sldId id="3434"/>
            <p14:sldId id="3437"/>
            <p14:sldId id="3435"/>
            <p14:sldId id="3436"/>
            <p14:sldId id="3440"/>
            <p14:sldId id="3364"/>
            <p14:sldId id="3470"/>
            <p14:sldId id="3471"/>
            <p14:sldId id="3409"/>
            <p14:sldId id="3449"/>
            <p14:sldId id="3450"/>
            <p14:sldId id="3448"/>
            <p14:sldId id="3452"/>
            <p14:sldId id="3482"/>
            <p14:sldId id="3545"/>
            <p14:sldId id="3543"/>
            <p14:sldId id="3544"/>
            <p14:sldId id="3483"/>
            <p14:sldId id="3486"/>
            <p14:sldId id="3485"/>
            <p14:sldId id="3484"/>
            <p14:sldId id="3487"/>
            <p14:sldId id="3447"/>
            <p14:sldId id="3489"/>
            <p14:sldId id="3451"/>
            <p14:sldId id="3490"/>
            <p14:sldId id="3535"/>
            <p14:sldId id="3520"/>
            <p14:sldId id="3542"/>
            <p14:sldId id="3521"/>
            <p14:sldId id="3536"/>
            <p14:sldId id="3522"/>
            <p14:sldId id="3523"/>
            <p14:sldId id="3524"/>
            <p14:sldId id="3525"/>
            <p14:sldId id="3526"/>
            <p14:sldId id="3527"/>
            <p14:sldId id="3528"/>
            <p14:sldId id="3529"/>
            <p14:sldId id="3530"/>
            <p14:sldId id="3531"/>
            <p14:sldId id="3532"/>
            <p14:sldId id="3533"/>
            <p14:sldId id="3537"/>
            <p14:sldId id="3538"/>
            <p14:sldId id="3539"/>
            <p14:sldId id="3540"/>
            <p14:sldId id="3445"/>
            <p14:sldId id="3442"/>
            <p14:sldId id="3495"/>
            <p14:sldId id="3500"/>
            <p14:sldId id="3493"/>
            <p14:sldId id="3496"/>
            <p14:sldId id="3497"/>
            <p14:sldId id="3498"/>
            <p14:sldId id="3491"/>
            <p14:sldId id="3499"/>
            <p14:sldId id="3502"/>
            <p14:sldId id="3501"/>
            <p14:sldId id="3488"/>
            <p14:sldId id="3503"/>
            <p14:sldId id="3513"/>
            <p14:sldId id="3507"/>
            <p14:sldId id="3504"/>
            <p14:sldId id="3505"/>
            <p14:sldId id="3506"/>
            <p14:sldId id="3517"/>
            <p14:sldId id="3508"/>
            <p14:sldId id="3510"/>
            <p14:sldId id="3511"/>
            <p14:sldId id="3509"/>
            <p14:sldId id="3512"/>
            <p14:sldId id="3514"/>
            <p14:sldId id="3518"/>
            <p14:sldId id="3515"/>
            <p14:sldId id="3516"/>
            <p14:sldId id="3519"/>
            <p14:sldId id="3547"/>
            <p14:sldId id="3557"/>
            <p14:sldId id="3550"/>
            <p14:sldId id="3551"/>
            <p14:sldId id="3552"/>
            <p14:sldId id="3558"/>
            <p14:sldId id="3554"/>
            <p14:sldId id="3556"/>
            <p14:sldId id="3555"/>
          </p14:sldIdLst>
        </p14:section>
        <p14:section name="week13" id="{454362D6-5D74-9C42-8A86-981E9995CBFE}">
          <p14:sldIdLst>
            <p14:sldId id="3553"/>
            <p14:sldId id="3594"/>
            <p14:sldId id="3596"/>
            <p14:sldId id="3559"/>
            <p14:sldId id="3576"/>
            <p14:sldId id="3560"/>
            <p14:sldId id="3563"/>
            <p14:sldId id="2067"/>
            <p14:sldId id="2082"/>
            <p14:sldId id="3564"/>
            <p14:sldId id="3562"/>
            <p14:sldId id="3561"/>
            <p14:sldId id="3565"/>
            <p14:sldId id="3567"/>
            <p14:sldId id="3569"/>
            <p14:sldId id="3566"/>
            <p14:sldId id="3570"/>
            <p14:sldId id="3573"/>
            <p14:sldId id="3589"/>
            <p14:sldId id="3574"/>
            <p14:sldId id="3590"/>
            <p14:sldId id="3575"/>
            <p14:sldId id="3591"/>
            <p14:sldId id="3572"/>
            <p14:sldId id="3577"/>
            <p14:sldId id="3578"/>
            <p14:sldId id="3580"/>
            <p14:sldId id="3581"/>
            <p14:sldId id="3592"/>
            <p14:sldId id="3571"/>
            <p14:sldId id="3582"/>
            <p14:sldId id="3583"/>
            <p14:sldId id="3584"/>
            <p14:sldId id="3586"/>
            <p14:sldId id="3587"/>
            <p14:sldId id="3585"/>
            <p14:sldId id="3595"/>
            <p14:sldId id="3588"/>
            <p14:sldId id="3597"/>
            <p14:sldId id="3593"/>
            <p14:sldId id="3579"/>
            <p14:sldId id="3598"/>
            <p14:sldId id="3687"/>
            <p14:sldId id="3681"/>
            <p14:sldId id="3685"/>
            <p14:sldId id="3686"/>
            <p14:sldId id="3617"/>
            <p14:sldId id="3602"/>
            <p14:sldId id="3678"/>
            <p14:sldId id="3648"/>
            <p14:sldId id="3664"/>
            <p14:sldId id="3665"/>
            <p14:sldId id="3603"/>
            <p14:sldId id="3674"/>
            <p14:sldId id="440"/>
            <p14:sldId id="3606"/>
            <p14:sldId id="3607"/>
            <p14:sldId id="3608"/>
            <p14:sldId id="3609"/>
            <p14:sldId id="3663"/>
            <p14:sldId id="3610"/>
            <p14:sldId id="3611"/>
            <p14:sldId id="3612"/>
            <p14:sldId id="3614"/>
            <p14:sldId id="3613"/>
            <p14:sldId id="3666"/>
            <p14:sldId id="3668"/>
            <p14:sldId id="3669"/>
            <p14:sldId id="3670"/>
            <p14:sldId id="3671"/>
            <p14:sldId id="3672"/>
            <p14:sldId id="3667"/>
            <p14:sldId id="3684"/>
            <p14:sldId id="3616"/>
            <p14:sldId id="396"/>
            <p14:sldId id="3679"/>
            <p14:sldId id="276"/>
            <p14:sldId id="349"/>
            <p14:sldId id="406"/>
            <p14:sldId id="423"/>
            <p14:sldId id="407"/>
            <p14:sldId id="408"/>
            <p14:sldId id="425"/>
            <p14:sldId id="303"/>
            <p14:sldId id="447"/>
            <p14:sldId id="448"/>
            <p14:sldId id="462"/>
            <p14:sldId id="461"/>
            <p14:sldId id="2039"/>
            <p14:sldId id="2011"/>
            <p14:sldId id="2012"/>
            <p14:sldId id="2013"/>
            <p14:sldId id="2008"/>
            <p14:sldId id="1771"/>
            <p14:sldId id="1772"/>
            <p14:sldId id="2251"/>
            <p14:sldId id="2354"/>
            <p14:sldId id="2442"/>
            <p14:sldId id="2486"/>
            <p14:sldId id="2455"/>
            <p14:sldId id="2488"/>
            <p14:sldId id="3619"/>
            <p14:sldId id="3618"/>
            <p14:sldId id="3620"/>
            <p14:sldId id="3621"/>
            <p14:sldId id="3637"/>
            <p14:sldId id="3638"/>
            <p14:sldId id="3639"/>
            <p14:sldId id="3675"/>
            <p14:sldId id="3640"/>
            <p14:sldId id="3641"/>
            <p14:sldId id="3642"/>
            <p14:sldId id="3643"/>
            <p14:sldId id="3659"/>
            <p14:sldId id="3660"/>
            <p14:sldId id="3661"/>
            <p14:sldId id="3662"/>
            <p14:sldId id="3645"/>
            <p14:sldId id="3646"/>
            <p14:sldId id="3647"/>
            <p14:sldId id="3644"/>
            <p14:sldId id="3676"/>
            <p14:sldId id="3677"/>
            <p14:sldId id="3599"/>
            <p14:sldId id="3600"/>
            <p14:sldId id="3649"/>
            <p14:sldId id="3650"/>
            <p14:sldId id="3651"/>
            <p14:sldId id="3652"/>
            <p14:sldId id="3653"/>
            <p14:sldId id="3654"/>
            <p14:sldId id="3655"/>
            <p14:sldId id="3656"/>
            <p14:sldId id="3657"/>
            <p14:sldId id="3658"/>
            <p14:sldId id="3615"/>
            <p14:sldId id="3682"/>
            <p14:sldId id="3683"/>
            <p14:sldId id="3680"/>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4069"/>
    <a:srgbClr val="6D4534"/>
    <a:srgbClr val="FFB02F"/>
    <a:srgbClr val="F4AD61"/>
    <a:srgbClr val="0000FF"/>
    <a:srgbClr val="017B00"/>
    <a:srgbClr val="01126C"/>
    <a:srgbClr val="F80B8D"/>
    <a:srgbClr val="F0BFFF"/>
    <a:srgbClr val="E8475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73" autoAdjust="0"/>
    <p:restoredTop sz="96327" autoAdjust="0"/>
  </p:normalViewPr>
  <p:slideViewPr>
    <p:cSldViewPr snapToGrid="0" snapToObjects="1">
      <p:cViewPr varScale="1">
        <p:scale>
          <a:sx n="113" d="100"/>
          <a:sy n="113" d="100"/>
        </p:scale>
        <p:origin x="176" y="91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903" Type="http://schemas.openxmlformats.org/officeDocument/2006/relationships/slide" Target="slides/slide902.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907" Type="http://schemas.openxmlformats.org/officeDocument/2006/relationships/viewProps" Target="viewProps.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897" Type="http://schemas.openxmlformats.org/officeDocument/2006/relationships/slide" Target="slides/slide896.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902" Type="http://schemas.openxmlformats.org/officeDocument/2006/relationships/slide" Target="slides/slide901.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906" Type="http://schemas.openxmlformats.org/officeDocument/2006/relationships/presProps" Target="presProps.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46" Type="http://schemas.openxmlformats.org/officeDocument/2006/relationships/slide" Target="slides/slide45.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1" Type="http://schemas.openxmlformats.org/officeDocument/2006/relationships/slide" Target="slides/slide110.xml"/><Relationship Id="rId195" Type="http://schemas.openxmlformats.org/officeDocument/2006/relationships/slide" Target="slides/slide194.xml"/><Relationship Id="rId209" Type="http://schemas.openxmlformats.org/officeDocument/2006/relationships/slide" Target="slides/slide208.xml"/><Relationship Id="rId416" Type="http://schemas.openxmlformats.org/officeDocument/2006/relationships/slide" Target="slides/slide415.xml"/><Relationship Id="rId623" Type="http://schemas.openxmlformats.org/officeDocument/2006/relationships/slide" Target="slides/slide622.xml"/><Relationship Id="rId830" Type="http://schemas.openxmlformats.org/officeDocument/2006/relationships/slide" Target="slides/slide829.xml"/><Relationship Id="rId57" Type="http://schemas.openxmlformats.org/officeDocument/2006/relationships/slide" Target="slides/slide56.xml"/><Relationship Id="rId262" Type="http://schemas.openxmlformats.org/officeDocument/2006/relationships/slide" Target="slides/slide261.xml"/><Relationship Id="rId567" Type="http://schemas.openxmlformats.org/officeDocument/2006/relationships/slide" Target="slides/slide566.xml"/><Relationship Id="rId122" Type="http://schemas.openxmlformats.org/officeDocument/2006/relationships/slide" Target="slides/slide121.xml"/><Relationship Id="rId774" Type="http://schemas.openxmlformats.org/officeDocument/2006/relationships/slide" Target="slides/slide773.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273" Type="http://schemas.openxmlformats.org/officeDocument/2006/relationships/slide" Target="slides/slide272.xml"/><Relationship Id="rId480" Type="http://schemas.openxmlformats.org/officeDocument/2006/relationships/slide" Target="slides/slide479.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340" Type="http://schemas.openxmlformats.org/officeDocument/2006/relationships/slide" Target="slides/slide339.xml"/><Relationship Id="rId578" Type="http://schemas.openxmlformats.org/officeDocument/2006/relationships/slide" Target="slides/slide577.xml"/><Relationship Id="rId785" Type="http://schemas.openxmlformats.org/officeDocument/2006/relationships/slide" Target="slides/slide784.xml"/><Relationship Id="rId200" Type="http://schemas.openxmlformats.org/officeDocument/2006/relationships/slide" Target="slides/slide19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896" Type="http://schemas.openxmlformats.org/officeDocument/2006/relationships/slide" Target="slides/slide895.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901" Type="http://schemas.openxmlformats.org/officeDocument/2006/relationships/slide" Target="slides/slide900.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slide" Target="slides/slide897.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905" Type="http://schemas.openxmlformats.org/officeDocument/2006/relationships/handoutMaster" Target="handoutMasters/handoutMaster1.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884" Type="http://schemas.openxmlformats.org/officeDocument/2006/relationships/slide" Target="slides/slide883.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895" Type="http://schemas.openxmlformats.org/officeDocument/2006/relationships/slide" Target="slides/slide894.xml"/><Relationship Id="rId909" Type="http://schemas.openxmlformats.org/officeDocument/2006/relationships/tableStyles" Target="tableStyle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900" Type="http://schemas.openxmlformats.org/officeDocument/2006/relationships/slide" Target="slides/slide899.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888" Type="http://schemas.openxmlformats.org/officeDocument/2006/relationships/slide" Target="slides/slide887.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899" Type="http://schemas.openxmlformats.org/officeDocument/2006/relationships/slide" Target="slides/slide898.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904" Type="http://schemas.openxmlformats.org/officeDocument/2006/relationships/notesMaster" Target="notesMasters/notesMaster1.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654" Type="http://schemas.openxmlformats.org/officeDocument/2006/relationships/slide" Target="slides/slide653.xml"/><Relationship Id="rId861" Type="http://schemas.openxmlformats.org/officeDocument/2006/relationships/slide" Target="slides/slide860.xml"/><Relationship Id="rId293" Type="http://schemas.openxmlformats.org/officeDocument/2006/relationships/slide" Target="slides/slide292.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88" Type="http://schemas.openxmlformats.org/officeDocument/2006/relationships/slide" Target="slides/slide87.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5" Type="http://schemas.openxmlformats.org/officeDocument/2006/relationships/slide" Target="slides/slide14.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99" Type="http://schemas.openxmlformats.org/officeDocument/2006/relationships/slide" Target="slides/slide98.xml"/><Relationship Id="rId164" Type="http://schemas.openxmlformats.org/officeDocument/2006/relationships/slide" Target="slides/slide163.xml"/><Relationship Id="rId371" Type="http://schemas.openxmlformats.org/officeDocument/2006/relationships/slide" Target="slides/slide370.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75" Type="http://schemas.openxmlformats.org/officeDocument/2006/relationships/slide" Target="slides/slide174.xml"/><Relationship Id="rId743" Type="http://schemas.openxmlformats.org/officeDocument/2006/relationships/slide" Target="slides/slide742.xml"/><Relationship Id="rId382" Type="http://schemas.openxmlformats.org/officeDocument/2006/relationships/slide" Target="slides/slide381.xml"/><Relationship Id="rId603" Type="http://schemas.openxmlformats.org/officeDocument/2006/relationships/slide" Target="slides/slide602.xml"/><Relationship Id="rId687" Type="http://schemas.openxmlformats.org/officeDocument/2006/relationships/slide" Target="slides/slide686.xml"/><Relationship Id="rId810" Type="http://schemas.openxmlformats.org/officeDocument/2006/relationships/slide" Target="slides/slide809.xml"/><Relationship Id="rId908" Type="http://schemas.openxmlformats.org/officeDocument/2006/relationships/theme" Target="theme/theme1.xml"/><Relationship Id="rId242" Type="http://schemas.openxmlformats.org/officeDocument/2006/relationships/slide" Target="slides/slide241.xml"/><Relationship Id="rId894" Type="http://schemas.openxmlformats.org/officeDocument/2006/relationships/slide" Target="slides/slide89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2769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3205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1398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93035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61984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18135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1937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68908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50639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5005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35764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9938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61445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6956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2814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54830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6588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7996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876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2005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0670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93745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1581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822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48562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purp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lgn="ctr">
              <a:defRPr sz="3600">
                <a:latin typeface="+mj-lt"/>
                <a:cs typeface="Arial" panose="020B0604020202020204" pitchFamily="34" charset="0"/>
              </a:defRPr>
            </a:lvl1pPr>
          </a:lstStyle>
          <a:p>
            <a:r>
              <a:rPr lang="en-US" dirty="0"/>
              <a:t>content</a:t>
            </a:r>
          </a:p>
        </p:txBody>
      </p:sp>
      <p:sp>
        <p:nvSpPr>
          <p:cNvPr id="3" name="Content Placeholder 2"/>
          <p:cNvSpPr>
            <a:spLocks noGrp="1"/>
          </p:cNvSpPr>
          <p:nvPr>
            <p:ph idx="1"/>
          </p:nvPr>
        </p:nvSpPr>
        <p:spPr>
          <a:xfrm>
            <a:off x="628650" y="1376871"/>
            <a:ext cx="7886700" cy="3263504"/>
          </a:xfrm>
        </p:spPr>
        <p:txBody>
          <a:bodyPr>
            <a:normAutofit/>
          </a:bodyPr>
          <a:lstStyle>
            <a:lvl1pPr marL="342900" indent="-342900">
              <a:lnSpc>
                <a:spcPct val="100000"/>
              </a:lnSpc>
              <a:spcBef>
                <a:spcPts val="375"/>
              </a:spcBef>
              <a:buFontTx/>
              <a:buChar char="–"/>
              <a:defRPr sz="1350">
                <a:latin typeface="+mj-lt"/>
                <a:cs typeface="Arial" panose="020B0604020202020204" pitchFamily="34" charset="0"/>
              </a:defRPr>
            </a:lvl1pPr>
            <a:lvl2pPr marL="685800" indent="-342900">
              <a:lnSpc>
                <a:spcPct val="100000"/>
              </a:lnSpc>
              <a:spcBef>
                <a:spcPts val="375"/>
              </a:spcBef>
              <a:buFontTx/>
              <a:buChar char="–"/>
              <a:defRPr sz="1350">
                <a:latin typeface="+mj-lt"/>
                <a:cs typeface="Arial" panose="020B0604020202020204" pitchFamily="34" charset="0"/>
              </a:defRPr>
            </a:lvl2pPr>
            <a:lvl3pPr marL="1028700" indent="-342900">
              <a:lnSpc>
                <a:spcPct val="100000"/>
              </a:lnSpc>
              <a:spcBef>
                <a:spcPts val="375"/>
              </a:spcBef>
              <a:buFontTx/>
              <a:buChar char="–"/>
              <a:defRPr sz="1350">
                <a:latin typeface="+mj-lt"/>
                <a:cs typeface="Arial" panose="020B0604020202020204" pitchFamily="34" charset="0"/>
              </a:defRPr>
            </a:lvl3pPr>
            <a:lvl4pPr marL="1371600" indent="-342900">
              <a:lnSpc>
                <a:spcPct val="100000"/>
              </a:lnSpc>
              <a:spcBef>
                <a:spcPts val="375"/>
              </a:spcBef>
              <a:buFontTx/>
              <a:buChar char="–"/>
              <a:defRPr sz="1350">
                <a:latin typeface="+mj-lt"/>
                <a:cs typeface="Arial" panose="020B0604020202020204" pitchFamily="34" charset="0"/>
              </a:defRPr>
            </a:lvl4pPr>
            <a:lvl5pPr marL="1714500" indent="-342900">
              <a:lnSpc>
                <a:spcPct val="100000"/>
              </a:lnSpc>
              <a:spcBef>
                <a:spcPts val="375"/>
              </a:spcBef>
              <a:buFontTx/>
              <a:buChar char="–"/>
              <a:defRPr sz="1350">
                <a:latin typeface="+mj-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0"/>
            <a:endParaRPr lang="en-US" dirty="0"/>
          </a:p>
        </p:txBody>
      </p:sp>
    </p:spTree>
    <p:extLst>
      <p:ext uri="{BB962C8B-B14F-4D97-AF65-F5344CB8AC3E}">
        <p14:creationId xmlns:p14="http://schemas.microsoft.com/office/powerpoint/2010/main" val="127487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hasCustomPrompt="1"/>
          </p:nvPr>
        </p:nvSpPr>
        <p:spPr>
          <a:xfrm>
            <a:off x="457200" y="2143125"/>
            <a:ext cx="8229600" cy="857250"/>
          </a:xfrm>
        </p:spPr>
        <p:txBody>
          <a:bodyPr>
            <a:noAutofit/>
          </a:bodyPr>
          <a:lstStyle>
            <a:lvl1pPr>
              <a:defRPr sz="9600">
                <a:solidFill>
                  <a:schemeClr val="bg1"/>
                </a:solidFill>
              </a:defRPr>
            </a:lvl1pPr>
          </a:lstStyle>
          <a:p>
            <a:r>
              <a:rPr lang="en-US"/>
              <a:t>ALERT</a:t>
            </a:r>
            <a:endParaRPr lang="en-US" dirty="0"/>
          </a:p>
        </p:txBody>
      </p:sp>
    </p:spTree>
    <p:extLst>
      <p:ext uri="{BB962C8B-B14F-4D97-AF65-F5344CB8AC3E}">
        <p14:creationId xmlns:p14="http://schemas.microsoft.com/office/powerpoint/2010/main" val="406346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3" r:id="rId9"/>
    <p:sldLayoutId id="2147483664" r:id="rId10"/>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png"/></Relationships>
</file>

<file path=ppt/slides/_rels/slide1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3" Type="http://schemas.openxmlformats.org/officeDocument/2006/relationships/hyperlink" Target="https://www.jam-software.com/treesize_free" TargetMode="External"/><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3" Type="http://schemas.openxmlformats.org/officeDocument/2006/relationships/hyperlink" Target="https://15466.courses.cs.cmu.edu/lesson/hierarchy" TargetMode="External"/><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8.xml"/><Relationship Id="rId4" Type="http://schemas.openxmlformats.org/officeDocument/2006/relationships/hyperlink" Target="http://msl.cs.uiuc.edu/~lavalle/papers/LavKuf01b.ps.gz" TargetMode="External"/></Relationships>
</file>

<file path=ppt/slides/_rels/slide20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6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6.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8.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5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0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0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2.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xml"/></Relationships>
</file>

<file path=ppt/slides/_rels/slide573.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png"/></Relationships>
</file>

<file path=ppt/slides/_rels/slide58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7.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5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9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8.xml"/></Relationships>
</file>

<file path=ppt/slides/_rels/slide59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9.png"/></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5.xml"/><Relationship Id="rId4" Type="http://schemas.openxmlformats.org/officeDocument/2006/relationships/image" Target="../media/image1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60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7.png"/><Relationship Id="rId4" Type="http://schemas.openxmlformats.org/officeDocument/2006/relationships/image" Target="../media/image148.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3.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8.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8.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1.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1.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70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71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0.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3" Type="http://schemas.openxmlformats.org/officeDocument/2006/relationships/image" Target="../media/image171.png"/><Relationship Id="rId7" Type="http://schemas.openxmlformats.org/officeDocument/2006/relationships/image" Target="../media/image175.png"/><Relationship Id="rId12" Type="http://schemas.openxmlformats.org/officeDocument/2006/relationships/image" Target="../media/image180.png"/><Relationship Id="rId17" Type="http://schemas.openxmlformats.org/officeDocument/2006/relationships/image" Target="../media/image185.png"/><Relationship Id="rId2" Type="http://schemas.openxmlformats.org/officeDocument/2006/relationships/image" Target="../media/image170.png"/><Relationship Id="rId16" Type="http://schemas.openxmlformats.org/officeDocument/2006/relationships/image" Target="../media/image184.png"/><Relationship Id="rId1" Type="http://schemas.openxmlformats.org/officeDocument/2006/relationships/slideLayout" Target="../slideLayouts/slideLayout7.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5" Type="http://schemas.openxmlformats.org/officeDocument/2006/relationships/image" Target="../media/image18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2.png"/></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4.xml"/></Relationships>
</file>

<file path=ppt/slides/_rels/slide723.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8.png"/><Relationship Id="rId18" Type="http://schemas.openxmlformats.org/officeDocument/2006/relationships/image" Target="../media/image20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17" Type="http://schemas.openxmlformats.org/officeDocument/2006/relationships/image" Target="../media/image155.png"/><Relationship Id="rId2" Type="http://schemas.openxmlformats.org/officeDocument/2006/relationships/image" Target="../media/image187.png"/><Relationship Id="rId16" Type="http://schemas.openxmlformats.org/officeDocument/2006/relationships/image" Target="../media/image201.png"/><Relationship Id="rId1" Type="http://schemas.openxmlformats.org/officeDocument/2006/relationships/slideLayout" Target="../slideLayouts/slideLayout8.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5" Type="http://schemas.openxmlformats.org/officeDocument/2006/relationships/image" Target="../media/image200.png"/><Relationship Id="rId10" Type="http://schemas.openxmlformats.org/officeDocument/2006/relationships/image" Target="../media/image195.png"/><Relationship Id="rId19" Type="http://schemas.openxmlformats.org/officeDocument/2006/relationships/image" Target="../media/image204.png"/><Relationship Id="rId4" Type="http://schemas.openxmlformats.org/officeDocument/2006/relationships/image" Target="../media/image189.png"/><Relationship Id="rId9" Type="http://schemas.openxmlformats.org/officeDocument/2006/relationships/image" Target="../media/image194.png"/><Relationship Id="rId14" Type="http://schemas.openxmlformats.org/officeDocument/2006/relationships/image" Target="../media/image199.png"/></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6.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0.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4.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s/_rels/slide79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xml"/></Relationships>
</file>

<file path=ppt/slides/_rels/slide8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8.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8.xml"/></Relationships>
</file>

<file path=ppt/slides/_rels/slide8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8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8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8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8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8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8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85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85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8.xml"/></Relationships>
</file>

<file path=ppt/slides/_rels/slide8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85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8.xml"/></Relationships>
</file>

<file path=ppt/slides/_rels/slide85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8.xml"/></Relationships>
</file>

<file path=ppt/slides/_rels/slide859.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8.xml"/></Relationships>
</file>

<file path=ppt/slides/_rels/slide86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87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87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87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8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8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8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8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88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gif"/><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gif"/><Relationship Id="rId1" Type="http://schemas.openxmlformats.org/officeDocument/2006/relationships/slideLayout" Target="../slideLayouts/slideLayout8.xml"/></Relationships>
</file>

<file path=ppt/slides/_rels/slide891.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image" Target="../media/image108.gif"/><Relationship Id="rId1" Type="http://schemas.openxmlformats.org/officeDocument/2006/relationships/slideLayout" Target="../slideLayouts/slideLayout8.xml"/></Relationships>
</file>

<file path=ppt/slides/_rels/slide892.xml.rels><?xml version="1.0" encoding="UTF-8" standalone="yes"?>
<Relationships xmlns="http://schemas.openxmlformats.org/package/2006/relationships"><Relationship Id="rId3" Type="http://schemas.openxmlformats.org/officeDocument/2006/relationships/image" Target="../media/image111.gif"/><Relationship Id="rId2" Type="http://schemas.openxmlformats.org/officeDocument/2006/relationships/image" Target="../media/image110.gif"/><Relationship Id="rId1" Type="http://schemas.openxmlformats.org/officeDocument/2006/relationships/slideLayout" Target="../slideLayouts/slideLayout8.xml"/></Relationships>
</file>

<file path=ppt/slides/_rels/slide89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894.xml.rels><?xml version="1.0" encoding="UTF-8" standalone="yes"?>
<Relationships xmlns="http://schemas.openxmlformats.org/package/2006/relationships"><Relationship Id="rId2" Type="http://schemas.openxmlformats.org/officeDocument/2006/relationships/image" Target="../media/image113.gif"/><Relationship Id="rId1" Type="http://schemas.openxmlformats.org/officeDocument/2006/relationships/slideLayout" Target="../slideLayouts/slideLayout8.xml"/></Relationships>
</file>

<file path=ppt/slides/_rels/slide89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89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8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8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"a chain is only as strong as its weakest link"</a:t>
            </a:r>
          </a:p>
          <a:p>
            <a:r>
              <a:rPr lang="en-US" sz="2400">
                <a:solidFill>
                  <a:schemeClr val="accent2"/>
                </a:solidFill>
                <a:sym typeface="Wingdings" pitchFamily="2" charset="2"/>
              </a:rPr>
              <a:t>- what does this expression mean?</a:t>
            </a:r>
          </a:p>
          <a:p>
            <a:r>
              <a:rPr lang="en-US" sz="2400">
                <a:solidFill>
                  <a:schemeClr val="accent2"/>
                </a:solidFill>
                <a:sym typeface="Wingdings" pitchFamily="2" charset="2"/>
              </a:rPr>
              <a:t>- what is a chain?</a:t>
            </a:r>
          </a:p>
          <a:p>
            <a:r>
              <a:rPr lang="en-US" sz="2400">
                <a:solidFill>
                  <a:schemeClr val="accent2"/>
                </a:solidFill>
                <a:sym typeface="Wingdings" pitchFamily="2" charset="2"/>
              </a:rPr>
              <a:t>- what is a link?</a:t>
            </a:r>
          </a:p>
          <a:p>
            <a:r>
              <a:rPr lang="en-US" sz="2400">
                <a:solidFill>
                  <a:schemeClr val="accent2"/>
                </a:solidFill>
                <a:sym typeface="Wingdings" pitchFamily="2" charset="2"/>
              </a:rPr>
              <a:t>- is this true for real-world metal chains? why or why not?</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linked lists</a:t>
            </a:r>
          </a:p>
        </p:txBody>
      </p:sp>
    </p:spTree>
    <p:extLst>
      <p:ext uri="{BB962C8B-B14F-4D97-AF65-F5344CB8AC3E}">
        <p14:creationId xmlns:p14="http://schemas.microsoft.com/office/powerpoint/2010/main" val="3277336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72662B-F869-21D6-C6E8-5EF4EA6A1A8B}"/>
              </a:ext>
            </a:extLst>
          </p:cNvPr>
          <p:cNvSpPr>
            <a:spLocks noGrp="1"/>
          </p:cNvSpPr>
          <p:nvPr>
            <p:ph type="title"/>
          </p:nvPr>
        </p:nvSpPr>
        <p:spPr/>
        <p:txBody>
          <a:bodyPr/>
          <a:lstStyle/>
          <a:p>
            <a:r>
              <a:rPr lang="en-US"/>
              <a:t>a few weeks ago, we implemented the list interface using an array</a:t>
            </a:r>
            <a:br>
              <a:rPr lang="en-US"/>
            </a:br>
            <a:br>
              <a:rPr lang="en-US"/>
            </a:br>
            <a:r>
              <a:rPr lang="en-US"/>
              <a:t>this was the </a:t>
            </a:r>
            <a:r>
              <a:rPr lang="en-US" b="1"/>
              <a:t>array list</a:t>
            </a:r>
          </a:p>
        </p:txBody>
      </p:sp>
    </p:spTree>
    <p:extLst>
      <p:ext uri="{BB962C8B-B14F-4D97-AF65-F5344CB8AC3E}">
        <p14:creationId xmlns:p14="http://schemas.microsoft.com/office/powerpoint/2010/main" val="4259783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a:t>quadtrees preview</a:t>
            </a:r>
          </a:p>
        </p:txBody>
      </p:sp>
    </p:spTree>
    <p:extLst>
      <p:ext uri="{BB962C8B-B14F-4D97-AF65-F5344CB8AC3E}">
        <p14:creationId xmlns:p14="http://schemas.microsoft.com/office/powerpoint/2010/main" val="8440161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000" b="1" dirty="0">
                <a:solidFill>
                  <a:srgbClr val="0000FF"/>
                </a:solidFill>
              </a:rPr>
              <a:t>problem:</a:t>
            </a:r>
            <a:r>
              <a:rPr lang="en-US" sz="3000" dirty="0">
                <a:solidFill>
                  <a:srgbClr val="0000FF"/>
                </a:solidFill>
              </a:rPr>
              <a:t> collision detection</a:t>
            </a:r>
          </a:p>
        </p:txBody>
      </p:sp>
      <mc:AlternateContent xmlns:mc="http://schemas.openxmlformats.org/markup-compatibility/2006" xmlns:a14="http://schemas.microsoft.com/office/drawing/2010/main">
        <mc:Choice Requires="a14">
          <p:sp>
            <p:nvSpPr>
              <p:cNvPr id="5" name="Content Placeholder 4"/>
              <p:cNvSpPr>
                <a:spLocks noGrp="1"/>
              </p:cNvSpPr>
              <p:nvPr>
                <p:ph sz="quarter" idx="10"/>
              </p:nvPr>
            </p:nvSpPr>
            <p:spPr/>
            <p:txBody>
              <a:bodyPr/>
              <a:lstStyle/>
              <a:p>
                <a:pPr marL="0" indent="0">
                  <a:buNone/>
                </a:pPr>
                <a:r>
                  <a:rPr lang="en-US" dirty="0"/>
                  <a:t>consider </a:t>
                </a:r>
                <a14:m>
                  <m:oMath xmlns:m="http://schemas.openxmlformats.org/officeDocument/2006/math">
                    <m:r>
                      <a:rPr lang="en-US" b="0" i="1" smtClean="0">
                        <a:latin typeface="Cambria Math" panose="02040503050406030204" pitchFamily="18" charset="0"/>
                      </a:rPr>
                      <m:t>𝑛</m:t>
                    </m:r>
                  </m:oMath>
                </a14:m>
                <a:r>
                  <a:rPr lang="en-US" dirty="0"/>
                  <a:t> dots (bullets, orcs, etc.) that can all collide with each other...</a:t>
                </a:r>
              </a:p>
            </p:txBody>
          </p:sp>
        </mc:Choice>
        <mc:Fallback xmlns="">
          <p:sp>
            <p:nvSpPr>
              <p:cNvPr id="5" name="Content Placeholder 4"/>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
        <p:nvSpPr>
          <p:cNvPr id="6" name="Oval 5"/>
          <p:cNvSpPr/>
          <p:nvPr/>
        </p:nvSpPr>
        <p:spPr>
          <a:xfrm>
            <a:off x="955222" y="285851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6"/>
          <p:cNvSpPr/>
          <p:nvPr/>
        </p:nvSpPr>
        <p:spPr>
          <a:xfrm>
            <a:off x="2375806" y="276981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1979840" y="4033157"/>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3857626" y="3694339"/>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5674180" y="2873827"/>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6339570" y="3569489"/>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3972948" y="3813742"/>
            <a:ext cx="238805" cy="238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4" name="Straight Arrow Connector 13"/>
          <p:cNvCxnSpPr>
            <a:endCxn id="12" idx="2"/>
          </p:cNvCxnSpPr>
          <p:nvPr/>
        </p:nvCxnSpPr>
        <p:spPr>
          <a:xfrm flipV="1">
            <a:off x="3000376" y="3933144"/>
            <a:ext cx="972572" cy="83071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7745868" y="3303295"/>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67227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953A39EA-A680-76EF-69F6-715735F9A9CE}"/>
                  </a:ext>
                </a:extLst>
              </p:cNvPr>
              <p:cNvSpPr>
                <a:spLocks noGrp="1"/>
              </p:cNvSpPr>
              <p:nvPr>
                <p:ph type="title"/>
              </p:nvPr>
            </p:nvSpPr>
            <p:spPr/>
            <p:txBody>
              <a:bodyPr/>
              <a:lstStyle/>
              <a:p>
                <a:r>
                  <a:rPr lang="en-US" sz="3600"/>
                  <a:t>naive collision detection is </a:t>
                </a:r>
                <a14:m>
                  <m:oMath xmlns:m="http://schemas.openxmlformats.org/officeDocument/2006/math">
                    <m:r>
                      <a:rPr lang="en-US" sz="3600" i="1" dirty="0" smtClean="0">
                        <a:solidFill>
                          <a:schemeClr val="tx1"/>
                        </a:solidFill>
                        <a:latin typeface="Cambria Math" panose="02040503050406030204" pitchFamily="18" charset="0"/>
                        <a:ea typeface="Cambria Math" panose="02040503050406030204" pitchFamily="18" charset="0"/>
                      </a:rPr>
                      <m:t>𝒪</m:t>
                    </m:r>
                    <m:r>
                      <a:rPr lang="en-US" sz="3600" b="0" i="1" dirty="0" smtClean="0">
                        <a:solidFill>
                          <a:schemeClr val="tx1"/>
                        </a:solidFill>
                        <a:latin typeface="Cambria Math" panose="02040503050406030204" pitchFamily="18" charset="0"/>
                        <a:ea typeface="Cambria Math" panose="02040503050406030204" pitchFamily="18" charset="0"/>
                      </a:rPr>
                      <m:t>(</m:t>
                    </m:r>
                    <m:sSup>
                      <m:sSupPr>
                        <m:ctrlPr>
                          <a:rPr lang="en-US" sz="3600" b="0" i="1" dirty="0" smtClean="0">
                            <a:solidFill>
                              <a:schemeClr val="tx1"/>
                            </a:solidFill>
                            <a:latin typeface="Cambria Math" panose="02040503050406030204" pitchFamily="18" charset="0"/>
                            <a:ea typeface="Cambria Math" panose="02040503050406030204" pitchFamily="18" charset="0"/>
                          </a:rPr>
                        </m:ctrlPr>
                      </m:sSupPr>
                      <m:e>
                        <m:r>
                          <a:rPr lang="en-US" sz="3600" i="1" dirty="0">
                            <a:solidFill>
                              <a:schemeClr val="tx1"/>
                            </a:solidFill>
                            <a:latin typeface="Cambria Math" panose="02040503050406030204" pitchFamily="18" charset="0"/>
                            <a:ea typeface="Cambria Math" panose="02040503050406030204" pitchFamily="18" charset="0"/>
                          </a:rPr>
                          <m:t>𝑛</m:t>
                        </m:r>
                      </m:e>
                      <m:sup>
                        <m:r>
                          <a:rPr lang="en-US" sz="3600" b="0" i="1" dirty="0" smtClean="0">
                            <a:solidFill>
                              <a:schemeClr val="tx1"/>
                            </a:solidFill>
                            <a:latin typeface="Cambria Math" panose="02040503050406030204" pitchFamily="18" charset="0"/>
                            <a:ea typeface="Cambria Math" panose="02040503050406030204" pitchFamily="18" charset="0"/>
                          </a:rPr>
                          <m:t>2</m:t>
                        </m:r>
                      </m:sup>
                    </m:sSup>
                    <m:r>
                      <a:rPr lang="en-US" sz="3600" b="0" i="1" dirty="0" smtClean="0">
                        <a:solidFill>
                          <a:schemeClr val="tx1"/>
                        </a:solidFill>
                        <a:latin typeface="Cambria Math" panose="02040503050406030204" pitchFamily="18" charset="0"/>
                        <a:ea typeface="Cambria Math" panose="02040503050406030204" pitchFamily="18" charset="0"/>
                      </a:rPr>
                      <m:t>)</m:t>
                    </m:r>
                  </m:oMath>
                </a14:m>
                <a:r>
                  <a:rPr lang="en-US" sz="3600"/>
                  <a:t>☹️</a:t>
                </a:r>
                <a:br>
                  <a:rPr lang="en-US" sz="3600"/>
                </a:br>
                <a:br>
                  <a:rPr lang="en-US" sz="3600"/>
                </a:br>
                <a:r>
                  <a:rPr lang="en-US" sz="3600"/>
                  <a:t>can we do better?</a:t>
                </a:r>
              </a:p>
            </p:txBody>
          </p:sp>
        </mc:Choice>
        <mc:Fallback xmlns="">
          <p:sp>
            <p:nvSpPr>
              <p:cNvPr id="4" name="Title 3">
                <a:extLst>
                  <a:ext uri="{FF2B5EF4-FFF2-40B4-BE49-F238E27FC236}">
                    <a16:creationId xmlns:a16="http://schemas.microsoft.com/office/drawing/2014/main" id="{953A39EA-A680-76EF-69F6-715735F9A9CE}"/>
                  </a:ext>
                </a:extLst>
              </p:cNvPr>
              <p:cNvSpPr>
                <a:spLocks noGrp="1" noRot="1" noChangeAspect="1" noMove="1" noResize="1" noEditPoints="1" noAdjustHandles="1" noChangeArrowheads="1" noChangeShapeType="1" noTextEdit="1"/>
              </p:cNvSpPr>
              <p:nvPr>
                <p:ph type="title"/>
              </p:nvPr>
            </p:nvSpPr>
            <p:spPr>
              <a:blipFill>
                <a:blip r:embed="rId2"/>
                <a:stretch>
                  <a:fillRect t="-60870" b="-75362"/>
                </a:stretch>
              </a:blipFill>
            </p:spPr>
            <p:txBody>
              <a:bodyPr/>
              <a:lstStyle/>
              <a:p>
                <a:r>
                  <a:rPr lang="en-US">
                    <a:noFill/>
                  </a:rPr>
                  <a:t> </a:t>
                </a:r>
              </a:p>
            </p:txBody>
          </p:sp>
        </mc:Fallback>
      </mc:AlternateContent>
    </p:spTree>
    <p:extLst>
      <p:ext uri="{BB962C8B-B14F-4D97-AF65-F5344CB8AC3E}">
        <p14:creationId xmlns:p14="http://schemas.microsoft.com/office/powerpoint/2010/main" val="9072831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000" b="1" dirty="0">
                <a:solidFill>
                  <a:srgbClr val="0000FF"/>
                </a:solidFill>
              </a:rPr>
              <a:t>problem:</a:t>
            </a:r>
            <a:r>
              <a:rPr lang="en-US" sz="3000" dirty="0">
                <a:solidFill>
                  <a:srgbClr val="0000FF"/>
                </a:solidFill>
              </a:rPr>
              <a:t> collision detection</a:t>
            </a:r>
          </a:p>
        </p:txBody>
      </p:sp>
      <mc:AlternateContent xmlns:mc="http://schemas.openxmlformats.org/markup-compatibility/2006" xmlns:a14="http://schemas.microsoft.com/office/drawing/2010/main">
        <mc:Choice Requires="a14">
          <p:sp>
            <p:nvSpPr>
              <p:cNvPr id="5" name="Content Placeholder 4"/>
              <p:cNvSpPr>
                <a:spLocks noGrp="1"/>
              </p:cNvSpPr>
              <p:nvPr>
                <p:ph sz="quarter" idx="10"/>
              </p:nvPr>
            </p:nvSpPr>
            <p:spPr/>
            <p:txBody>
              <a:bodyPr/>
              <a:lstStyle/>
              <a:p>
                <a:pPr marL="0" indent="0">
                  <a:buNone/>
                </a:pPr>
                <a:r>
                  <a:rPr lang="en-US" dirty="0"/>
                  <a:t>consider </a:t>
                </a:r>
                <a14:m>
                  <m:oMath xmlns:m="http://schemas.openxmlformats.org/officeDocument/2006/math">
                    <m:r>
                      <a:rPr lang="en-US" b="0" i="1" smtClean="0">
                        <a:latin typeface="Cambria Math" panose="02040503050406030204" pitchFamily="18" charset="0"/>
                      </a:rPr>
                      <m:t>𝑛</m:t>
                    </m:r>
                  </m:oMath>
                </a14:m>
                <a:r>
                  <a:rPr lang="en-US" dirty="0"/>
                  <a:t> dots (bullets, orcs, etc.) that can all collide with each other...</a:t>
                </a:r>
              </a:p>
            </p:txBody>
          </p:sp>
        </mc:Choice>
        <mc:Fallback xmlns="">
          <p:sp>
            <p:nvSpPr>
              <p:cNvPr id="5" name="Content Placeholder 4"/>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
        <p:nvSpPr>
          <p:cNvPr id="6" name="Oval 5"/>
          <p:cNvSpPr/>
          <p:nvPr/>
        </p:nvSpPr>
        <p:spPr>
          <a:xfrm>
            <a:off x="955222" y="285851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6"/>
          <p:cNvSpPr/>
          <p:nvPr/>
        </p:nvSpPr>
        <p:spPr>
          <a:xfrm>
            <a:off x="2375806" y="276981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1979840" y="4033157"/>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3857626" y="3694339"/>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5674180" y="2873827"/>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6339570" y="3569489"/>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5307809" y="4033157"/>
            <a:ext cx="238805" cy="238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7745868" y="3303295"/>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 name="Straight Arrow Connector 1">
            <a:extLst>
              <a:ext uri="{FF2B5EF4-FFF2-40B4-BE49-F238E27FC236}">
                <a16:creationId xmlns:a16="http://schemas.microsoft.com/office/drawing/2014/main" id="{4CFE518C-F051-3671-CDB5-F07DF943629C}"/>
              </a:ext>
            </a:extLst>
          </p:cNvPr>
          <p:cNvCxnSpPr>
            <a:cxnSpLocks/>
          </p:cNvCxnSpPr>
          <p:nvPr/>
        </p:nvCxnSpPr>
        <p:spPr>
          <a:xfrm flipV="1">
            <a:off x="4761821" y="2040673"/>
            <a:ext cx="0" cy="2847911"/>
          </a:xfrm>
          <a:prstGeom prst="straightConnector1">
            <a:avLst/>
          </a:prstGeom>
          <a:ln w="762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6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000" b="1" dirty="0">
                <a:solidFill>
                  <a:srgbClr val="0000FF"/>
                </a:solidFill>
              </a:rPr>
              <a:t>problem:</a:t>
            </a:r>
            <a:r>
              <a:rPr lang="en-US" sz="3000" dirty="0">
                <a:solidFill>
                  <a:srgbClr val="0000FF"/>
                </a:solidFill>
              </a:rPr>
              <a:t> collision detection</a:t>
            </a:r>
          </a:p>
        </p:txBody>
      </p:sp>
      <mc:AlternateContent xmlns:mc="http://schemas.openxmlformats.org/markup-compatibility/2006" xmlns:a14="http://schemas.microsoft.com/office/drawing/2010/main">
        <mc:Choice Requires="a14">
          <p:sp>
            <p:nvSpPr>
              <p:cNvPr id="5" name="Content Placeholder 4"/>
              <p:cNvSpPr>
                <a:spLocks noGrp="1"/>
              </p:cNvSpPr>
              <p:nvPr>
                <p:ph sz="quarter" idx="10"/>
              </p:nvPr>
            </p:nvSpPr>
            <p:spPr/>
            <p:txBody>
              <a:bodyPr/>
              <a:lstStyle/>
              <a:p>
                <a:pPr marL="0" indent="0">
                  <a:buNone/>
                </a:pPr>
                <a:r>
                  <a:rPr lang="en-US" dirty="0"/>
                  <a:t>consider </a:t>
                </a:r>
                <a14:m>
                  <m:oMath xmlns:m="http://schemas.openxmlformats.org/officeDocument/2006/math">
                    <m:r>
                      <a:rPr lang="en-US" b="0" i="1" smtClean="0">
                        <a:latin typeface="Cambria Math" panose="02040503050406030204" pitchFamily="18" charset="0"/>
                      </a:rPr>
                      <m:t>𝑛</m:t>
                    </m:r>
                  </m:oMath>
                </a14:m>
                <a:r>
                  <a:rPr lang="en-US" dirty="0"/>
                  <a:t> dots (bullets, orcs, etc.) that can all collide with each other...</a:t>
                </a:r>
              </a:p>
            </p:txBody>
          </p:sp>
        </mc:Choice>
        <mc:Fallback xmlns="">
          <p:sp>
            <p:nvSpPr>
              <p:cNvPr id="5" name="Content Placeholder 4"/>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
        <p:nvSpPr>
          <p:cNvPr id="6" name="Oval 5"/>
          <p:cNvSpPr/>
          <p:nvPr/>
        </p:nvSpPr>
        <p:spPr>
          <a:xfrm>
            <a:off x="955222" y="28585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6"/>
          <p:cNvSpPr/>
          <p:nvPr/>
        </p:nvSpPr>
        <p:spPr>
          <a:xfrm>
            <a:off x="2375806" y="27698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1979840" y="403315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3857626" y="369433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5674180" y="2873827"/>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6339570" y="3569489"/>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5307809" y="4033157"/>
            <a:ext cx="238805" cy="238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7745868" y="3303295"/>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 name="Straight Arrow Connector 1">
            <a:extLst>
              <a:ext uri="{FF2B5EF4-FFF2-40B4-BE49-F238E27FC236}">
                <a16:creationId xmlns:a16="http://schemas.microsoft.com/office/drawing/2014/main" id="{4CFE518C-F051-3671-CDB5-F07DF943629C}"/>
              </a:ext>
            </a:extLst>
          </p:cNvPr>
          <p:cNvCxnSpPr>
            <a:cxnSpLocks/>
          </p:cNvCxnSpPr>
          <p:nvPr/>
        </p:nvCxnSpPr>
        <p:spPr>
          <a:xfrm flipV="1">
            <a:off x="4761821" y="2040673"/>
            <a:ext cx="0" cy="2847911"/>
          </a:xfrm>
          <a:prstGeom prst="straightConnector1">
            <a:avLst/>
          </a:prstGeom>
          <a:ln w="762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9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F3EF33-3B17-AA96-D040-45C654229033}"/>
              </a:ext>
            </a:extLst>
          </p:cNvPr>
          <p:cNvSpPr>
            <a:spLocks noGrp="1"/>
          </p:cNvSpPr>
          <p:nvPr>
            <p:ph type="title"/>
          </p:nvPr>
        </p:nvSpPr>
        <p:spPr/>
        <p:txBody>
          <a:bodyPr/>
          <a:lstStyle/>
          <a:p>
            <a:r>
              <a:rPr lang="en-US"/>
              <a:t>yes 🙂 this is called a quadtree</a:t>
            </a:r>
          </a:p>
        </p:txBody>
      </p:sp>
      <p:pic>
        <p:nvPicPr>
          <p:cNvPr id="6" name="Picture 2" descr="GKQuadtree | Apple Developer Documentation">
            <a:extLst>
              <a:ext uri="{FF2B5EF4-FFF2-40B4-BE49-F238E27FC236}">
                <a16:creationId xmlns:a16="http://schemas.microsoft.com/office/drawing/2014/main" id="{5DAC870D-5AC2-4FFD-D521-C9F56EA7A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838" y="922084"/>
            <a:ext cx="7288323" cy="3991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6230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B1F8EB7-2FDE-934E-FDC3-8620158F8830}"/>
              </a:ext>
            </a:extLst>
          </p:cNvPr>
          <p:cNvPicPr>
            <a:picLocks noChangeAspect="1"/>
          </p:cNvPicPr>
          <p:nvPr/>
        </p:nvPicPr>
        <p:blipFill>
          <a:blip r:embed="rId2"/>
          <a:stretch>
            <a:fillRect/>
          </a:stretch>
        </p:blipFill>
        <p:spPr>
          <a:xfrm>
            <a:off x="2388850" y="0"/>
            <a:ext cx="4366299" cy="5143500"/>
          </a:xfrm>
          <a:prstGeom prst="rect">
            <a:avLst/>
          </a:prstGeom>
        </p:spPr>
      </p:pic>
    </p:spTree>
    <p:extLst>
      <p:ext uri="{BB962C8B-B14F-4D97-AF65-F5344CB8AC3E}">
        <p14:creationId xmlns:p14="http://schemas.microsoft.com/office/powerpoint/2010/main" val="27195392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385F0-AEE3-99F2-ED98-1867A93AB9B4}"/>
              </a:ext>
            </a:extLst>
          </p:cNvPr>
          <p:cNvSpPr>
            <a:spLocks noGrp="1"/>
          </p:cNvSpPr>
          <p:nvPr>
            <p:ph type="title"/>
          </p:nvPr>
        </p:nvSpPr>
        <p:spPr/>
        <p:txBody>
          <a:bodyPr/>
          <a:lstStyle/>
          <a:p>
            <a:r>
              <a:rPr lang="en-US"/>
              <a:t>james-bern.github.io</a:t>
            </a:r>
          </a:p>
        </p:txBody>
      </p:sp>
      <p:sp>
        <p:nvSpPr>
          <p:cNvPr id="5" name="Content Placeholder 4">
            <a:extLst>
              <a:ext uri="{FF2B5EF4-FFF2-40B4-BE49-F238E27FC236}">
                <a16:creationId xmlns:a16="http://schemas.microsoft.com/office/drawing/2014/main" id="{E08C861F-E7A1-4144-24DE-FB2B4214D880}"/>
              </a:ext>
            </a:extLst>
          </p:cNvPr>
          <p:cNvSpPr>
            <a:spLocks noGrp="1"/>
          </p:cNvSpPr>
          <p:nvPr>
            <p:ph sz="quarter" idx="10"/>
          </p:nvPr>
        </p:nvSpPr>
        <p:spPr/>
        <p:txBody>
          <a:bodyPr/>
          <a:lstStyle/>
          <a:p>
            <a:r>
              <a:rPr lang="en-US"/>
              <a:t>open the Best Stack Overflow Answer of All Time</a:t>
            </a:r>
          </a:p>
          <a:p>
            <a:endParaRPr lang="en-US" b="1"/>
          </a:p>
          <a:p>
            <a:r>
              <a:rPr lang="en-US" b="1"/>
              <a:t>answer...</a:t>
            </a:r>
          </a:p>
          <a:p>
            <a:pPr lvl="1"/>
            <a:r>
              <a:rPr lang="en-US"/>
              <a:t>what does user4842163 do for work?</a:t>
            </a:r>
          </a:p>
          <a:p>
            <a:pPr lvl="1"/>
            <a:r>
              <a:rPr lang="en-US"/>
              <a:t>what is their test case?</a:t>
            </a:r>
          </a:p>
          <a:p>
            <a:pPr lvl="1"/>
            <a:r>
              <a:rPr lang="en-US"/>
              <a:t>how fast is their fastest algorithm?</a:t>
            </a:r>
          </a:p>
          <a:p>
            <a:pPr lvl="1"/>
            <a:r>
              <a:rPr lang="en-US"/>
              <a:t>does their algorithm have any interesting features?</a:t>
            </a:r>
          </a:p>
        </p:txBody>
      </p:sp>
    </p:spTree>
    <p:extLst>
      <p:ext uri="{BB962C8B-B14F-4D97-AF65-F5344CB8AC3E}">
        <p14:creationId xmlns:p14="http://schemas.microsoft.com/office/powerpoint/2010/main" val="42389469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1465604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33D056-6D23-9AFC-8BB0-58BC33D0F1E2}"/>
              </a:ext>
            </a:extLst>
          </p:cNvPr>
          <p:cNvSpPr>
            <a:spLocks noGrp="1"/>
          </p:cNvSpPr>
          <p:nvPr>
            <p:ph type="title"/>
          </p:nvPr>
        </p:nvSpPr>
        <p:spPr/>
        <p:txBody>
          <a:bodyPr/>
          <a:lstStyle/>
          <a:p>
            <a:r>
              <a:rPr lang="en-US" sz="6600"/>
              <a:t>review</a:t>
            </a:r>
            <a:br>
              <a:rPr lang="en-US" sz="6600"/>
            </a:br>
            <a:r>
              <a:rPr lang="en-US" sz="6600"/>
              <a:t>prepend example</a:t>
            </a:r>
            <a:br>
              <a:rPr lang="en-US" sz="6600"/>
            </a:br>
            <a:r>
              <a:rPr lang="en-US" sz="6600"/>
              <a:t>&amp; array deque</a:t>
            </a:r>
          </a:p>
        </p:txBody>
      </p:sp>
    </p:spTree>
    <p:extLst>
      <p:ext uri="{BB962C8B-B14F-4D97-AF65-F5344CB8AC3E}">
        <p14:creationId xmlns:p14="http://schemas.microsoft.com/office/powerpoint/2010/main" val="1451118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72662B-F869-21D6-C6E8-5EF4EA6A1A8B}"/>
              </a:ext>
            </a:extLst>
          </p:cNvPr>
          <p:cNvSpPr>
            <a:spLocks noGrp="1"/>
          </p:cNvSpPr>
          <p:nvPr>
            <p:ph type="title"/>
          </p:nvPr>
        </p:nvSpPr>
        <p:spPr/>
        <p:txBody>
          <a:bodyPr/>
          <a:lstStyle/>
          <a:p>
            <a:r>
              <a:rPr lang="en-US"/>
              <a:t>now we will implement</a:t>
            </a:r>
            <a:br>
              <a:rPr lang="en-US"/>
            </a:br>
            <a:r>
              <a:rPr lang="en-US"/>
              <a:t>the list interface using nodes with links to other nodes</a:t>
            </a:r>
            <a:br>
              <a:rPr lang="en-US"/>
            </a:br>
            <a:br>
              <a:rPr lang="en-US"/>
            </a:br>
            <a:r>
              <a:rPr lang="en-US"/>
              <a:t>this will be the </a:t>
            </a:r>
            <a:r>
              <a:rPr lang="en-US" b="1"/>
              <a:t>linked list</a:t>
            </a:r>
          </a:p>
        </p:txBody>
      </p:sp>
    </p:spTree>
    <p:extLst>
      <p:ext uri="{BB962C8B-B14F-4D97-AF65-F5344CB8AC3E}">
        <p14:creationId xmlns:p14="http://schemas.microsoft.com/office/powerpoint/2010/main" val="16140565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10CC1A-3EE4-F86C-87BE-3646F4609F5A}"/>
              </a:ext>
            </a:extLst>
          </p:cNvPr>
          <p:cNvSpPr>
            <a:spLocks noGrp="1"/>
          </p:cNvSpPr>
          <p:nvPr>
            <p:ph type="title"/>
          </p:nvPr>
        </p:nvSpPr>
        <p:spPr/>
        <p:txBody>
          <a:bodyPr/>
          <a:lstStyle/>
          <a:p>
            <a:r>
              <a:rPr lang="en-US" b="1"/>
              <a:t>review: </a:t>
            </a:r>
            <a:r>
              <a:rPr lang="en-US"/>
              <a:t>prepending a list</a:t>
            </a:r>
            <a:endParaRPr lang="en-US" b="1"/>
          </a:p>
        </p:txBody>
      </p:sp>
    </p:spTree>
    <p:extLst>
      <p:ext uri="{BB962C8B-B14F-4D97-AF65-F5344CB8AC3E}">
        <p14:creationId xmlns:p14="http://schemas.microsoft.com/office/powerpoint/2010/main" val="14815202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06A8EFCB-DD19-0690-3B0C-A412B3C37675}"/>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0591A19F-6842-CED3-137C-A9F03E2CD31C}"/>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641648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solidFill>
                  <a:schemeClr val="bg2">
                    <a:lumMod val="20000"/>
                    <a:lumOff val="80000"/>
                  </a:schemeClr>
                </a:solidFill>
                <a:latin typeface="+mj-lt"/>
              </a:rPr>
              <a:t>Node snap = new Node(1.0);</a:t>
            </a:r>
          </a:p>
          <a:p>
            <a:pPr marL="0" indent="0">
              <a:buNone/>
            </a:pPr>
            <a:r>
              <a:rPr lang="en-US" sz="1600">
                <a:solidFill>
                  <a:schemeClr val="bg2">
                    <a:lumMod val="20000"/>
                    <a:lumOff val="80000"/>
                  </a:schemeClr>
                </a:solidFill>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solidFill>
                <a:schemeClr val="bg2">
                  <a:lumMod val="20000"/>
                  <a:lumOff val="80000"/>
                </a:schemeClr>
              </a:solidFill>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BCBBA3FB-1B0E-3F70-9B59-FA758E25DC47}"/>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7" name="Straight Arrow Connector 6">
            <a:extLst>
              <a:ext uri="{FF2B5EF4-FFF2-40B4-BE49-F238E27FC236}">
                <a16:creationId xmlns:a16="http://schemas.microsoft.com/office/drawing/2014/main" id="{12A97048-90E6-732A-1DA3-621F24D1FBE7}"/>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877917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104983"/>
          </a:xfrm>
        </p:spPr>
        <p:txBody>
          <a:bodyPr>
            <a:noAutofit/>
          </a:bodyPr>
          <a:lstStyle/>
          <a:p>
            <a:pPr marL="0" indent="0">
              <a:buNone/>
            </a:pPr>
            <a:r>
              <a:rPr lang="en-US" sz="1600">
                <a:latin typeface="+mj-lt"/>
              </a:rPr>
              <a:t>Node snap = new Node(1.0);</a:t>
            </a:r>
          </a:p>
          <a:p>
            <a:pPr marL="0" indent="0">
              <a:buNone/>
            </a:pPr>
            <a:r>
              <a:rPr lang="en-US" sz="1600">
                <a:solidFill>
                  <a:schemeClr val="bg2">
                    <a:lumMod val="20000"/>
                    <a:lumOff val="80000"/>
                  </a:schemeClr>
                </a:solidFill>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77B08472-DF22-70D8-162A-8664142C41B7}"/>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8B06CA58-DE50-21D6-B3A9-01CAACB80F9A}"/>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A253CE04-ACF0-9129-B27B-1AAD1B641811}"/>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C0E686EE-91E9-A1A9-0666-CA4D650C377D}"/>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302619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 </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0A14CC2C-95E3-C34E-3A6C-E01C9050AC87}"/>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6166B55F-3BE3-5128-770F-72FD6D89E998}"/>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374281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4860465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5130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B600DEF5-8464-3994-F379-2B20A6C35EF9}"/>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546905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41781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402810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B600DEF5-8464-3994-F379-2B20A6C35EF9}"/>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C77CA516-EBBE-8587-53B7-D58B1D576C52}"/>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509486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sp>
        <p:nvSpPr>
          <p:cNvPr id="10" name="TextBox 9">
            <a:extLst>
              <a:ext uri="{FF2B5EF4-FFF2-40B4-BE49-F238E27FC236}">
                <a16:creationId xmlns:a16="http://schemas.microsoft.com/office/drawing/2014/main" id="{017FE01F-A1A9-46C7-3ACB-78B270984FAE}"/>
              </a:ext>
            </a:extLst>
          </p:cNvPr>
          <p:cNvSpPr txBox="1"/>
          <p:nvPr/>
        </p:nvSpPr>
        <p:spPr>
          <a:xfrm>
            <a:off x="-145686" y="4018748"/>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2828D07C-11AC-D8E0-2704-BC8FC3A26A07}"/>
              </a:ext>
            </a:extLst>
          </p:cNvPr>
          <p:cNvCxnSpPr>
            <a:cxnSpLocks/>
          </p:cNvCxnSpPr>
          <p:nvPr/>
        </p:nvCxnSpPr>
        <p:spPr>
          <a:xfrm flipV="1">
            <a:off x="761573" y="3967141"/>
            <a:ext cx="656755" cy="21874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B56CD618-7597-0841-52F1-589CF11BE150}"/>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2" name="Table 11">
            <a:extLst>
              <a:ext uri="{FF2B5EF4-FFF2-40B4-BE49-F238E27FC236}">
                <a16:creationId xmlns:a16="http://schemas.microsoft.com/office/drawing/2014/main" id="{9618EB19-381C-5603-4D68-49C53B1411E7}"/>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3618F58E-8C72-FD26-C66C-F34834C217B2}"/>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6" name="TextBox 15">
            <a:extLst>
              <a:ext uri="{FF2B5EF4-FFF2-40B4-BE49-F238E27FC236}">
                <a16:creationId xmlns:a16="http://schemas.microsoft.com/office/drawing/2014/main" id="{DAEAE61C-295E-3B5B-9F64-681E4583328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7" name="TextBox 16">
            <a:extLst>
              <a:ext uri="{FF2B5EF4-FFF2-40B4-BE49-F238E27FC236}">
                <a16:creationId xmlns:a16="http://schemas.microsoft.com/office/drawing/2014/main" id="{B95096AA-3C3B-DCEE-5AD5-490ED8426EA1}"/>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sp>
        <p:nvSpPr>
          <p:cNvPr id="18" name="TextBox 17">
            <a:extLst>
              <a:ext uri="{FF2B5EF4-FFF2-40B4-BE49-F238E27FC236}">
                <a16:creationId xmlns:a16="http://schemas.microsoft.com/office/drawing/2014/main" id="{52FFA342-D37F-CF94-1AE4-A21B6E8B7AD9}"/>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4D343F41-CC63-DA82-CF64-C287AE64B17F}"/>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764CDF43-7327-4EEF-B2D8-F55E31B1BA99}"/>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B955FD3C-996D-73F8-178C-6E6CECE2D8D6}"/>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11536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5AFF-EFF6-45FD-F2BF-D8FFF53D16D0}"/>
              </a:ext>
            </a:extLst>
          </p:cNvPr>
          <p:cNvSpPr>
            <a:spLocks noGrp="1"/>
          </p:cNvSpPr>
          <p:nvPr>
            <p:ph type="title"/>
          </p:nvPr>
        </p:nvSpPr>
        <p:spPr/>
        <p:txBody>
          <a:bodyPr/>
          <a:lstStyle/>
          <a:p>
            <a:r>
              <a:rPr lang="en-US"/>
              <a:t>why are we doing this?</a:t>
            </a:r>
          </a:p>
        </p:txBody>
      </p:sp>
    </p:spTree>
    <p:extLst>
      <p:ext uri="{BB962C8B-B14F-4D97-AF65-F5344CB8AC3E}">
        <p14:creationId xmlns:p14="http://schemas.microsoft.com/office/powerpoint/2010/main" val="8549305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sp>
        <p:nvSpPr>
          <p:cNvPr id="10" name="TextBox 9">
            <a:extLst>
              <a:ext uri="{FF2B5EF4-FFF2-40B4-BE49-F238E27FC236}">
                <a16:creationId xmlns:a16="http://schemas.microsoft.com/office/drawing/2014/main" id="{017FE01F-A1A9-46C7-3ACB-78B270984FAE}"/>
              </a:ext>
            </a:extLst>
          </p:cNvPr>
          <p:cNvSpPr txBox="1"/>
          <p:nvPr/>
        </p:nvSpPr>
        <p:spPr>
          <a:xfrm>
            <a:off x="-145686" y="4018748"/>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2828D07C-11AC-D8E0-2704-BC8FC3A26A07}"/>
              </a:ext>
            </a:extLst>
          </p:cNvPr>
          <p:cNvCxnSpPr>
            <a:cxnSpLocks/>
          </p:cNvCxnSpPr>
          <p:nvPr/>
        </p:nvCxnSpPr>
        <p:spPr>
          <a:xfrm flipV="1">
            <a:off x="761573" y="3967141"/>
            <a:ext cx="656755" cy="21874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B56CD618-7597-0841-52F1-589CF11BE150}"/>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2" name="Table 11">
            <a:extLst>
              <a:ext uri="{FF2B5EF4-FFF2-40B4-BE49-F238E27FC236}">
                <a16:creationId xmlns:a16="http://schemas.microsoft.com/office/drawing/2014/main" id="{9618EB19-381C-5603-4D68-49C53B1411E7}"/>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3618F58E-8C72-FD26-C66C-F34834C217B2}"/>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4D343F41-CC63-DA82-CF64-C287AE64B17F}"/>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764CDF43-7327-4EEF-B2D8-F55E31B1BA99}"/>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B955FD3C-996D-73F8-178C-6E6CECE2D8D6}"/>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269599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10CC1A-3EE4-F86C-87BE-3646F4609F5A}"/>
              </a:ext>
            </a:extLst>
          </p:cNvPr>
          <p:cNvSpPr>
            <a:spLocks noGrp="1"/>
          </p:cNvSpPr>
          <p:nvPr>
            <p:ph type="title"/>
          </p:nvPr>
        </p:nvSpPr>
        <p:spPr/>
        <p:txBody>
          <a:bodyPr/>
          <a:lstStyle/>
          <a:p>
            <a:r>
              <a:rPr lang="en-US" b="1"/>
              <a:t>review:</a:t>
            </a:r>
            <a:br>
              <a:rPr lang="en-US" b="1"/>
            </a:br>
            <a:r>
              <a:rPr lang="en-US"/>
              <a:t>double-ended queue</a:t>
            </a:r>
            <a:br>
              <a:rPr lang="en-US"/>
            </a:br>
            <a:r>
              <a:rPr lang="en-US"/>
              <a:t>implementations</a:t>
            </a:r>
            <a:endParaRPr lang="en-US" b="1"/>
          </a:p>
        </p:txBody>
      </p:sp>
    </p:spTree>
    <p:extLst>
      <p:ext uri="{BB962C8B-B14F-4D97-AF65-F5344CB8AC3E}">
        <p14:creationId xmlns:p14="http://schemas.microsoft.com/office/powerpoint/2010/main" val="41971333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56024-2588-66B6-A620-305252E99027}"/>
              </a:ext>
            </a:extLst>
          </p:cNvPr>
          <p:cNvSpPr>
            <a:spLocks noGrp="1"/>
          </p:cNvSpPr>
          <p:nvPr>
            <p:ph type="title"/>
          </p:nvPr>
        </p:nvSpPr>
        <p:spPr/>
        <p:txBody>
          <a:bodyPr>
            <a:normAutofit fontScale="90000"/>
          </a:bodyPr>
          <a:lstStyle/>
          <a:p>
            <a:pPr algn="l"/>
            <a:r>
              <a:rPr lang="en-US" sz="2800"/>
              <a:t>a doubly-linked list is a great way to implement</a:t>
            </a:r>
            <a:br>
              <a:rPr lang="en-US" sz="2800"/>
            </a:br>
            <a:r>
              <a:rPr lang="en-US" sz="2800"/>
              <a:t>a </a:t>
            </a:r>
            <a:r>
              <a:rPr lang="en-US" sz="2800" b="1"/>
              <a:t>deque</a:t>
            </a:r>
            <a:r>
              <a:rPr lang="en-US" sz="2800"/>
              <a:t> (</a:t>
            </a:r>
            <a:r>
              <a:rPr lang="en-US" sz="2800" b="1"/>
              <a:t>double-ended queue</a:t>
            </a:r>
            <a:r>
              <a:rPr lang="en-US" sz="2800"/>
              <a:t>)</a:t>
            </a:r>
            <a:endParaRPr lang="en-US" sz="2800">
              <a:solidFill>
                <a:srgbClr val="FF6DC6"/>
              </a:solidFill>
              <a:latin typeface="+mj-lt"/>
            </a:endParaRPr>
          </a:p>
        </p:txBody>
      </p:sp>
      <p:sp>
        <p:nvSpPr>
          <p:cNvPr id="5" name="Content Placeholder 4">
            <a:extLst>
              <a:ext uri="{FF2B5EF4-FFF2-40B4-BE49-F238E27FC236}">
                <a16:creationId xmlns:a16="http://schemas.microsoft.com/office/drawing/2014/main" id="{FD50BA67-FD10-57B6-F570-7157CCF99DA7}"/>
              </a:ext>
            </a:extLst>
          </p:cNvPr>
          <p:cNvSpPr>
            <a:spLocks noGrp="1"/>
          </p:cNvSpPr>
          <p:nvPr>
            <p:ph sz="quarter" idx="10"/>
          </p:nvPr>
        </p:nvSpPr>
        <p:spPr/>
        <p:txBody>
          <a:bodyPr/>
          <a:lstStyle/>
          <a:p>
            <a:r>
              <a:rPr lang="en-US" sz="1800">
                <a:latin typeface="+mj-lt"/>
              </a:rPr>
              <a:t>O(1) addFront()</a:t>
            </a:r>
            <a:br>
              <a:rPr lang="en-US" sz="1800">
                <a:latin typeface="+mj-lt"/>
              </a:rPr>
            </a:br>
            <a:r>
              <a:rPr lang="en-US" sz="1800">
                <a:latin typeface="+mj-lt"/>
              </a:rPr>
              <a:t>O(1) removeFront()</a:t>
            </a:r>
            <a:br>
              <a:rPr lang="en-US" sz="1800">
                <a:latin typeface="+mj-lt"/>
              </a:rPr>
            </a:br>
            <a:r>
              <a:rPr lang="en-US" sz="1800">
                <a:latin typeface="+mj-lt"/>
              </a:rPr>
              <a:t>O(1) addBack()</a:t>
            </a:r>
            <a:br>
              <a:rPr lang="en-US" sz="1800">
                <a:latin typeface="+mj-lt"/>
              </a:rPr>
            </a:br>
            <a:r>
              <a:rPr lang="en-US" sz="1800">
                <a:latin typeface="+mj-lt"/>
              </a:rPr>
              <a:t>O(1) removeBack()</a:t>
            </a:r>
          </a:p>
          <a:p>
            <a:pPr marL="0" indent="0">
              <a:buNone/>
            </a:pPr>
            <a:endParaRPr lang="en-US">
              <a:latin typeface="+mj-lt"/>
            </a:endParaRPr>
          </a:p>
          <a:p>
            <a:r>
              <a:rPr lang="en-US" sz="1800">
                <a:latin typeface="+mj-lt"/>
              </a:rPr>
              <a:t>🧠 </a:t>
            </a:r>
            <a:r>
              <a:rPr lang="en-US" sz="1800">
                <a:solidFill>
                  <a:srgbClr val="FF6DC6"/>
                </a:solidFill>
              </a:rPr>
              <a:t>could you pull this off easily with Java's </a:t>
            </a:r>
            <a:r>
              <a:rPr lang="en-US" sz="1800" b="1">
                <a:solidFill>
                  <a:srgbClr val="FF6DC6"/>
                </a:solidFill>
              </a:rPr>
              <a:t>ArrayList</a:t>
            </a:r>
            <a:r>
              <a:rPr lang="en-US" sz="1800">
                <a:solidFill>
                  <a:srgbClr val="FF6DC6"/>
                </a:solidFill>
              </a:rPr>
              <a:t>?</a:t>
            </a:r>
          </a:p>
          <a:p>
            <a:pPr lvl="1"/>
            <a:r>
              <a:rPr lang="en-US">
                <a:solidFill>
                  <a:srgbClr val="FF6DC6"/>
                </a:solidFill>
              </a:rPr>
              <a:t>no.</a:t>
            </a:r>
          </a:p>
          <a:p>
            <a:pPr lvl="2"/>
            <a:r>
              <a:rPr lang="en-US">
                <a:solidFill>
                  <a:srgbClr val="FF6DC6"/>
                </a:solidFill>
              </a:rPr>
              <a:t>addFront() and removeFront() are both O(n)</a:t>
            </a:r>
            <a:br>
              <a:rPr lang="en-US">
                <a:solidFill>
                  <a:srgbClr val="FF6DC6"/>
                </a:solidFill>
              </a:rPr>
            </a:br>
            <a:r>
              <a:rPr lang="en-US">
                <a:solidFill>
                  <a:srgbClr val="FF6DC6"/>
                </a:solidFill>
              </a:rPr>
              <a:t>(we have to "move everything else over")</a:t>
            </a:r>
          </a:p>
          <a:p>
            <a:pPr lvl="2"/>
            <a:endParaRPr lang="en-US">
              <a:solidFill>
                <a:srgbClr val="FF6DC6"/>
              </a:solidFill>
            </a:endParaRPr>
          </a:p>
          <a:p>
            <a:r>
              <a:rPr lang="en-US" sz="1800">
                <a:latin typeface="+mj-lt"/>
              </a:rPr>
              <a:t>🧠 </a:t>
            </a:r>
            <a:r>
              <a:rPr lang="en-US" sz="1800">
                <a:solidFill>
                  <a:srgbClr val="FF6DC6"/>
                </a:solidFill>
              </a:rPr>
              <a:t>could you pull this off with just an </a:t>
            </a:r>
            <a:r>
              <a:rPr lang="en-US" sz="1800" b="1">
                <a:solidFill>
                  <a:srgbClr val="FF6DC6"/>
                </a:solidFill>
              </a:rPr>
              <a:t>array</a:t>
            </a:r>
            <a:r>
              <a:rPr lang="en-US" b="1">
                <a:solidFill>
                  <a:srgbClr val="FF6DC6"/>
                </a:solidFill>
              </a:rPr>
              <a:t> </a:t>
            </a:r>
            <a:r>
              <a:rPr lang="en-US">
                <a:solidFill>
                  <a:srgbClr val="FF6DC6"/>
                </a:solidFill>
              </a:rPr>
              <a:t>(or your own special array list)?</a:t>
            </a:r>
            <a:endParaRPr lang="en-US" sz="1800">
              <a:solidFill>
                <a:srgbClr val="FF6DC6"/>
              </a:solidFill>
            </a:endParaRPr>
          </a:p>
          <a:p>
            <a:pPr lvl="1"/>
            <a:r>
              <a:rPr lang="en-US">
                <a:solidFill>
                  <a:srgbClr val="FF6DC6"/>
                </a:solidFill>
              </a:rPr>
              <a:t>actually </a:t>
            </a:r>
            <a:r>
              <a:rPr lang="en-US" b="1">
                <a:solidFill>
                  <a:srgbClr val="FF6DC6"/>
                </a:solidFill>
              </a:rPr>
              <a:t>yes</a:t>
            </a:r>
            <a:r>
              <a:rPr lang="en-US">
                <a:solidFill>
                  <a:srgbClr val="FF6DC6"/>
                </a:solidFill>
              </a:rPr>
              <a:t>! (at least if you mean amortized runtime – resizing is O(n))</a:t>
            </a:r>
          </a:p>
          <a:p>
            <a:pPr marL="0" indent="0">
              <a:buNone/>
            </a:pPr>
            <a:endParaRPr lang="en-US">
              <a:solidFill>
                <a:srgbClr val="FF6DC6"/>
              </a:solidFill>
            </a:endParaRPr>
          </a:p>
        </p:txBody>
      </p:sp>
    </p:spTree>
    <p:extLst>
      <p:ext uri="{BB962C8B-B14F-4D97-AF65-F5344CB8AC3E}">
        <p14:creationId xmlns:p14="http://schemas.microsoft.com/office/powerpoint/2010/main" val="21296159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E20BBA-849D-12D0-873C-E8979BBE36D0}"/>
              </a:ext>
            </a:extLst>
          </p:cNvPr>
          <p:cNvSpPr>
            <a:spLocks noGrp="1"/>
          </p:cNvSpPr>
          <p:nvPr>
            <p:ph type="title"/>
          </p:nvPr>
        </p:nvSpPr>
        <p:spPr/>
        <p:txBody>
          <a:bodyPr>
            <a:normAutofit fontScale="90000"/>
          </a:bodyPr>
          <a:lstStyle/>
          <a:p>
            <a:r>
              <a:rPr lang="en-US" b="1"/>
              <a:t>array deque</a:t>
            </a:r>
            <a:br>
              <a:rPr lang="en-US"/>
            </a:br>
            <a:r>
              <a:rPr lang="en-US" sz="1800"/>
              <a:t>(implementing a double-ended queue using an array)</a:t>
            </a:r>
            <a:endParaRPr lang="en-US"/>
          </a:p>
        </p:txBody>
      </p:sp>
      <p:sp>
        <p:nvSpPr>
          <p:cNvPr id="4" name="Content Placeholder 3">
            <a:extLst>
              <a:ext uri="{FF2B5EF4-FFF2-40B4-BE49-F238E27FC236}">
                <a16:creationId xmlns:a16="http://schemas.microsoft.com/office/drawing/2014/main" id="{2B9874CB-CECE-5B9C-C040-6FEEE9BE4C28}"/>
              </a:ext>
            </a:extLst>
          </p:cNvPr>
          <p:cNvSpPr>
            <a:spLocks noGrp="1"/>
          </p:cNvSpPr>
          <p:nvPr>
            <p:ph sz="quarter" idx="10"/>
          </p:nvPr>
        </p:nvSpPr>
        <p:spPr/>
        <p:txBody>
          <a:bodyPr>
            <a:normAutofit lnSpcReduction="10000"/>
          </a:bodyPr>
          <a:lstStyle/>
          <a:p>
            <a:r>
              <a:rPr lang="en-US" b="1"/>
              <a:t>just one idea:</a:t>
            </a:r>
            <a:r>
              <a:rPr lang="en-US"/>
              <a:t> store list in the </a:t>
            </a:r>
            <a:r>
              <a:rPr lang="en-US" i="1"/>
              <a:t>middle</a:t>
            </a:r>
            <a:r>
              <a:rPr lang="en-US"/>
              <a:t> of the array</a:t>
            </a:r>
          </a:p>
          <a:p>
            <a:endParaRPr lang="en-US" sz="1600">
              <a:latin typeface="+mj-lt"/>
            </a:endParaRPr>
          </a:p>
          <a:p>
            <a:pPr marL="0" indent="0">
              <a:buNone/>
            </a:pPr>
            <a:r>
              <a:rPr lang="en-US" sz="1400">
                <a:latin typeface="+mj-lt"/>
              </a:rPr>
              <a:t>[ null, null, null, null, null, null, null, null, null, null ]</a:t>
            </a:r>
          </a:p>
          <a:p>
            <a:pPr marL="0" indent="0">
              <a:buNone/>
            </a:pPr>
            <a:r>
              <a:rPr lang="en-US" sz="1400">
                <a:solidFill>
                  <a:srgbClr val="007B00"/>
                </a:solidFill>
                <a:latin typeface="+mj-lt"/>
              </a:rPr>
              <a:t>                                                               // addBack(1.0)</a:t>
            </a:r>
          </a:p>
          <a:p>
            <a:pPr marL="0" indent="0">
              <a:buNone/>
            </a:pPr>
            <a:r>
              <a:rPr lang="en-US" sz="1400">
                <a:latin typeface="+mj-lt"/>
              </a:rPr>
              <a:t>[ null, null, null, null,  </a:t>
            </a:r>
            <a:r>
              <a:rPr lang="en-US" sz="1400">
                <a:solidFill>
                  <a:srgbClr val="09B5B6"/>
                </a:solidFill>
                <a:latin typeface="+mj-lt"/>
              </a:rPr>
              <a:t>1.0</a:t>
            </a:r>
            <a:r>
              <a:rPr lang="en-US" sz="1400">
                <a:latin typeface="+mj-lt"/>
              </a:rPr>
              <a:t>, null, null, null, null, null ]</a:t>
            </a:r>
          </a:p>
          <a:p>
            <a:pPr marL="0" indent="0">
              <a:buNone/>
            </a:pPr>
            <a:r>
              <a:rPr lang="en-US" sz="1400">
                <a:solidFill>
                  <a:srgbClr val="007B00"/>
                </a:solidFill>
                <a:latin typeface="+mj-lt"/>
              </a:rPr>
              <a:t>                                                               // addBack(2.0)</a:t>
            </a:r>
          </a:p>
          <a:p>
            <a:pPr marL="0" indent="0">
              <a:buNone/>
            </a:pPr>
            <a:r>
              <a:rPr lang="en-US" sz="1400">
                <a:latin typeface="+mj-lt"/>
              </a:rPr>
              <a:t>[ null, null, null,  </a:t>
            </a:r>
            <a:r>
              <a:rPr lang="en-US" sz="1400">
                <a:solidFill>
                  <a:srgbClr val="09B5B6"/>
                </a:solidFill>
                <a:latin typeface="+mj-lt"/>
              </a:rPr>
              <a:t>2.0,  1.0</a:t>
            </a:r>
            <a:r>
              <a:rPr lang="en-US" sz="1400">
                <a:latin typeface="+mj-lt"/>
              </a:rPr>
              <a:t>, null, null, null, null, null ]</a:t>
            </a:r>
          </a:p>
          <a:p>
            <a:pPr marL="0" indent="0">
              <a:buNone/>
            </a:pPr>
            <a:r>
              <a:rPr lang="en-US" sz="1400">
                <a:solidFill>
                  <a:srgbClr val="007B00"/>
                </a:solidFill>
                <a:latin typeface="+mj-lt"/>
              </a:rPr>
              <a:t>                                                               // addBack(3.0)</a:t>
            </a:r>
          </a:p>
          <a:p>
            <a:pPr marL="0" indent="0">
              <a:buNone/>
            </a:pPr>
            <a:r>
              <a:rPr lang="en-US" sz="1400">
                <a:latin typeface="+mj-lt"/>
              </a:rPr>
              <a:t>[ null, null,  </a:t>
            </a:r>
            <a:r>
              <a:rPr lang="en-US" sz="1400">
                <a:solidFill>
                  <a:srgbClr val="09B5B6"/>
                </a:solidFill>
                <a:latin typeface="+mj-lt"/>
              </a:rPr>
              <a:t>3.0,  2.0,  1.0</a:t>
            </a:r>
            <a:r>
              <a:rPr lang="en-US" sz="1400">
                <a:latin typeface="+mj-lt"/>
              </a:rPr>
              <a:t>, null, null, null, null, null ] </a:t>
            </a:r>
          </a:p>
          <a:p>
            <a:pPr marL="0" indent="0">
              <a:buNone/>
            </a:pPr>
            <a:r>
              <a:rPr lang="en-US" sz="1400">
                <a:solidFill>
                  <a:srgbClr val="007B00"/>
                </a:solidFill>
                <a:latin typeface="+mj-lt"/>
              </a:rPr>
              <a:t>                                                               // addFront(4.0)</a:t>
            </a:r>
          </a:p>
          <a:p>
            <a:pPr marL="0" indent="0">
              <a:buNone/>
            </a:pPr>
            <a:r>
              <a:rPr lang="en-US" sz="1400">
                <a:latin typeface="+mj-lt"/>
              </a:rPr>
              <a:t>[ null, null,  </a:t>
            </a:r>
            <a:r>
              <a:rPr lang="en-US" sz="1400">
                <a:solidFill>
                  <a:srgbClr val="09B5B6"/>
                </a:solidFill>
                <a:latin typeface="+mj-lt"/>
              </a:rPr>
              <a:t>3.0,  2.0,  1.0,  4.0</a:t>
            </a:r>
            <a:r>
              <a:rPr lang="en-US" sz="1400">
                <a:latin typeface="+mj-lt"/>
              </a:rPr>
              <a:t>, null, null, null, null ]</a:t>
            </a:r>
          </a:p>
          <a:p>
            <a:pPr marL="0" indent="0">
              <a:buNone/>
            </a:pPr>
            <a:r>
              <a:rPr lang="en-US" sz="1400">
                <a:solidFill>
                  <a:srgbClr val="007B00"/>
                </a:solidFill>
                <a:latin typeface="+mj-lt"/>
              </a:rPr>
              <a:t>                                                               // removeBack()</a:t>
            </a:r>
          </a:p>
          <a:p>
            <a:pPr marL="0" indent="0">
              <a:buNone/>
            </a:pPr>
            <a:r>
              <a:rPr lang="en-US" sz="1400">
                <a:latin typeface="+mj-lt"/>
              </a:rPr>
              <a:t>[ null, null, null,</a:t>
            </a:r>
            <a:r>
              <a:rPr lang="en-US" sz="1400">
                <a:solidFill>
                  <a:srgbClr val="09B5B6"/>
                </a:solidFill>
                <a:latin typeface="+mj-lt"/>
              </a:rPr>
              <a:t>  2.0,  1.0,  4.0</a:t>
            </a:r>
            <a:r>
              <a:rPr lang="en-US" sz="1400">
                <a:latin typeface="+mj-lt"/>
              </a:rPr>
              <a:t>, null, null, null, null ]</a:t>
            </a:r>
          </a:p>
          <a:p>
            <a:pPr marL="0" indent="0">
              <a:buNone/>
            </a:pPr>
            <a:endParaRPr lang="en-US" sz="1600"/>
          </a:p>
          <a:p>
            <a:r>
              <a:rPr lang="en-US"/>
              <a:t>could also treat the array as circular (using % or </a:t>
            </a:r>
            <a:r>
              <a:rPr lang="en-US">
                <a:latin typeface="+mj-lt"/>
              </a:rPr>
              <a:t>floorMod</a:t>
            </a:r>
            <a:r>
              <a:rPr lang="en-US"/>
              <a:t>)</a:t>
            </a:r>
          </a:p>
        </p:txBody>
      </p:sp>
      <p:sp>
        <p:nvSpPr>
          <p:cNvPr id="5" name="TextBox 4">
            <a:extLst>
              <a:ext uri="{FF2B5EF4-FFF2-40B4-BE49-F238E27FC236}">
                <a16:creationId xmlns:a16="http://schemas.microsoft.com/office/drawing/2014/main" id="{04F1C7FD-6478-9118-0419-15870A1C9F2B}"/>
              </a:ext>
            </a:extLst>
          </p:cNvPr>
          <p:cNvSpPr txBox="1"/>
          <p:nvPr/>
        </p:nvSpPr>
        <p:spPr>
          <a:xfrm>
            <a:off x="5809785" y="640171"/>
            <a:ext cx="2877015" cy="646331"/>
          </a:xfrm>
          <a:prstGeom prst="rect">
            <a:avLst/>
          </a:prstGeom>
          <a:noFill/>
        </p:spPr>
        <p:txBody>
          <a:bodyPr wrap="square" rtlCol="0">
            <a:spAutoFit/>
          </a:bodyPr>
          <a:lstStyle/>
          <a:p>
            <a:r>
              <a:rPr lang="en-US">
                <a:highlight>
                  <a:srgbClr val="FFFF00"/>
                </a:highlight>
              </a:rPr>
              <a:t>TODO: replace line with nextFront and nextBack</a:t>
            </a:r>
          </a:p>
        </p:txBody>
      </p:sp>
    </p:spTree>
    <p:extLst>
      <p:ext uri="{BB962C8B-B14F-4D97-AF65-F5344CB8AC3E}">
        <p14:creationId xmlns:p14="http://schemas.microsoft.com/office/powerpoint/2010/main" val="106040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b="1"/>
              <a:t>review:</a:t>
            </a:r>
            <a:r>
              <a:rPr lang="en-US"/>
              <a:t> type</a:t>
            </a:r>
          </a:p>
        </p:txBody>
      </p:sp>
    </p:spTree>
    <p:extLst>
      <p:ext uri="{BB962C8B-B14F-4D97-AF65-F5344CB8AC3E}">
        <p14:creationId xmlns:p14="http://schemas.microsoft.com/office/powerpoint/2010/main" val="4489359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32679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r>
              <a:rPr lang="en-US">
                <a:solidFill>
                  <a:srgbClr val="007B00"/>
                </a:solidFill>
                <a:effectLst/>
                <a:latin typeface="+mj-lt"/>
              </a:rPr>
              <a:t>// Option B: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endParaRPr lang="en-US">
              <a:latin typeface="+mj-lt"/>
            </a:endParaRPr>
          </a:p>
        </p:txBody>
      </p:sp>
    </p:spTree>
    <p:extLst>
      <p:ext uri="{BB962C8B-B14F-4D97-AF65-F5344CB8AC3E}">
        <p14:creationId xmlns:p14="http://schemas.microsoft.com/office/powerpoint/2010/main" val="41963809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33D056-6D23-9AFC-8BB0-58BC33D0F1E2}"/>
              </a:ext>
            </a:extLst>
          </p:cNvPr>
          <p:cNvSpPr>
            <a:spLocks noGrp="1"/>
          </p:cNvSpPr>
          <p:nvPr>
            <p:ph type="title"/>
          </p:nvPr>
        </p:nvSpPr>
        <p:spPr/>
        <p:txBody>
          <a:bodyPr/>
          <a:lstStyle/>
          <a:p>
            <a:r>
              <a:rPr lang="en-US"/>
              <a:t>memory</a:t>
            </a:r>
          </a:p>
        </p:txBody>
      </p:sp>
    </p:spTree>
    <p:extLst>
      <p:ext uri="{BB962C8B-B14F-4D97-AF65-F5344CB8AC3E}">
        <p14:creationId xmlns:p14="http://schemas.microsoft.com/office/powerpoint/2010/main" val="20808198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870374"/>
            <a:ext cx="4917039" cy="1077218"/>
          </a:xfrm>
          <a:prstGeom prst="rect">
            <a:avLst/>
          </a:prstGeom>
          <a:noFill/>
        </p:spPr>
        <p:txBody>
          <a:bodyPr wrap="square" rtlCol="0">
            <a:spAutoFit/>
          </a:bodyPr>
          <a:lstStyle/>
          <a:p>
            <a:pPr algn="ctr"/>
            <a:r>
              <a:rPr lang="en-US" sz="3200"/>
              <a:t>"the stack"</a:t>
            </a:r>
          </a:p>
          <a:p>
            <a:pPr algn="ctr"/>
            <a:r>
              <a:rPr lang="en-US" sz="1600" b="1"/>
              <a:t>local variable primitives</a:t>
            </a:r>
            <a:r>
              <a:rPr lang="en-US" sz="1600"/>
              <a:t> &amp; </a:t>
            </a:r>
            <a:r>
              <a:rPr lang="en-US" sz="1600" b="1"/>
              <a:t>references</a:t>
            </a:r>
            <a:r>
              <a:rPr lang="en-US" sz="1600"/>
              <a:t> to Objects</a:t>
            </a:r>
          </a:p>
          <a:p>
            <a:pPr algn="ctr"/>
            <a:r>
              <a:rPr lang="en-US" sz="1600" b="1" i="1"/>
              <a:t>undefined</a:t>
            </a:r>
            <a:r>
              <a:rPr lang="en-US" sz="1600" i="1"/>
              <a:t> 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(arrays and String's count as Objects)</a:t>
            </a:r>
            <a:endParaRPr lang="en-US" sz="2400" b="1"/>
          </a:p>
          <a:p>
            <a:pPr algn="ctr"/>
            <a:r>
              <a:rPr lang="en-US" sz="2400" i="1"/>
              <a:t>cleared to 0 or null by default</a:t>
            </a:r>
            <a:endParaRPr lang="en-US" sz="5400" i="1"/>
          </a:p>
        </p:txBody>
      </p:sp>
    </p:spTree>
    <p:extLst>
      <p:ext uri="{BB962C8B-B14F-4D97-AF65-F5344CB8AC3E}">
        <p14:creationId xmlns:p14="http://schemas.microsoft.com/office/powerpoint/2010/main" val="4113095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5AFF-EFF6-45FD-F2BF-D8FFF53D16D0}"/>
              </a:ext>
            </a:extLst>
          </p:cNvPr>
          <p:cNvSpPr>
            <a:spLocks noGrp="1"/>
          </p:cNvSpPr>
          <p:nvPr>
            <p:ph type="title"/>
          </p:nvPr>
        </p:nvSpPr>
        <p:spPr/>
        <p:txBody>
          <a:bodyPr/>
          <a:lstStyle/>
          <a:p>
            <a:r>
              <a:rPr lang="en-US"/>
              <a:t>it will be cool to see two</a:t>
            </a:r>
            <a:br>
              <a:rPr lang="en-US"/>
            </a:br>
            <a:r>
              <a:rPr lang="en-US"/>
              <a:t>very different implementations of the same interface ☃️</a:t>
            </a:r>
          </a:p>
        </p:txBody>
      </p:sp>
    </p:spTree>
    <p:extLst>
      <p:ext uri="{BB962C8B-B14F-4D97-AF65-F5344CB8AC3E}">
        <p14:creationId xmlns:p14="http://schemas.microsoft.com/office/powerpoint/2010/main" val="18032781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pPr algn="l"/>
            <a:r>
              <a:rPr lang="en-US" sz="4800"/>
              <a:t>basic example</a:t>
            </a:r>
            <a:br>
              <a:rPr lang="en-US"/>
            </a:br>
            <a:r>
              <a:rPr lang="en-US" sz="3600"/>
              <a:t>int a is a primitive</a:t>
            </a:r>
            <a:br>
              <a:rPr lang="en-US" sz="3600"/>
            </a:br>
            <a:r>
              <a:rPr lang="en-US" sz="3600"/>
              <a:t>int[] b is a reference to an array</a:t>
            </a:r>
            <a:endParaRPr lang="en-US"/>
          </a:p>
        </p:txBody>
      </p:sp>
    </p:spTree>
    <p:extLst>
      <p:ext uri="{BB962C8B-B14F-4D97-AF65-F5344CB8AC3E}">
        <p14:creationId xmlns:p14="http://schemas.microsoft.com/office/powerpoint/2010/main" val="32397332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870374"/>
            <a:ext cx="4917039" cy="1077218"/>
          </a:xfrm>
          <a:prstGeom prst="rect">
            <a:avLst/>
          </a:prstGeom>
          <a:noFill/>
        </p:spPr>
        <p:txBody>
          <a:bodyPr wrap="square" rtlCol="0">
            <a:spAutoFit/>
          </a:bodyPr>
          <a:lstStyle/>
          <a:p>
            <a:pPr algn="ctr"/>
            <a:r>
              <a:rPr lang="en-US" sz="3200"/>
              <a:t>"the stack"</a:t>
            </a:r>
          </a:p>
          <a:p>
            <a:pPr algn="ctr"/>
            <a:r>
              <a:rPr lang="en-US" sz="1600" b="1"/>
              <a:t>local variable primitives</a:t>
            </a:r>
            <a:r>
              <a:rPr lang="en-US" sz="1600"/>
              <a:t> &amp; </a:t>
            </a:r>
            <a:r>
              <a:rPr lang="en-US" sz="1600" b="1"/>
              <a:t>references</a:t>
            </a:r>
            <a:r>
              <a:rPr lang="en-US" sz="1600"/>
              <a:t> to Objects</a:t>
            </a:r>
          </a:p>
          <a:p>
            <a:pPr algn="ctr"/>
            <a:r>
              <a:rPr lang="en-US" sz="1600" b="1" i="1"/>
              <a:t>undefined</a:t>
            </a:r>
            <a:r>
              <a:rPr lang="en-US" sz="1600" i="1"/>
              <a:t> 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(arrays and String's count as Objects)</a:t>
            </a:r>
            <a:endParaRPr lang="en-US" sz="2400" b="1"/>
          </a:p>
          <a:p>
            <a:pPr algn="ctr"/>
            <a:r>
              <a:rPr lang="en-US" sz="2400" i="1"/>
              <a:t>cleared to 0 or null by default</a:t>
            </a:r>
            <a:endParaRPr lang="en-US" sz="5400" i="1"/>
          </a:p>
        </p:txBody>
      </p:sp>
    </p:spTree>
    <p:extLst>
      <p:ext uri="{BB962C8B-B14F-4D97-AF65-F5344CB8AC3E}">
        <p14:creationId xmlns:p14="http://schemas.microsoft.com/office/powerpoint/2010/main" val="26179469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chemeClr val="tx1"/>
                </a:solidFill>
                <a:latin typeface="+mj-lt"/>
              </a:rPr>
              <a:t>    b[</a:t>
            </a:r>
            <a:r>
              <a:rPr lang="en-US" sz="2000">
                <a:solidFill>
                  <a:srgbClr val="09B5B6"/>
                </a:solidFill>
                <a:latin typeface="+mj-lt"/>
              </a:rPr>
              <a:t>0</a:t>
            </a:r>
            <a:r>
              <a:rPr lang="en-US" sz="2000">
                <a:solidFill>
                  <a:schemeClr val="tx1"/>
                </a:solidFill>
                <a:latin typeface="+mj-lt"/>
              </a:rPr>
              <a:t>] = </a:t>
            </a:r>
            <a:r>
              <a:rPr lang="en-US" sz="2000">
                <a:solidFill>
                  <a:srgbClr val="09B5B6"/>
                </a:solidFill>
                <a:latin typeface="+mj-lt"/>
              </a:rPr>
              <a:t>3</a:t>
            </a:r>
            <a:r>
              <a:rPr lang="en-US" sz="2000">
                <a:solidFill>
                  <a:schemeClr val="tx1"/>
                </a:solidFill>
                <a:latin typeface="+mj-lt"/>
              </a:rPr>
              <a:t>;</a:t>
            </a:r>
          </a:p>
          <a:p>
            <a:r>
              <a:rPr lang="en-US" sz="2000">
                <a:solidFill>
                  <a:schemeClr val="tx1"/>
                </a:solidFill>
                <a:latin typeface="+mj-lt"/>
              </a:rPr>
              <a:t>}</a:t>
            </a:r>
          </a:p>
        </p:txBody>
      </p:sp>
      <p:cxnSp>
        <p:nvCxnSpPr>
          <p:cNvPr id="2" name="Straight Connector 1">
            <a:extLst>
              <a:ext uri="{FF2B5EF4-FFF2-40B4-BE49-F238E27FC236}">
                <a16:creationId xmlns:a16="http://schemas.microsoft.com/office/drawing/2014/main" id="{475237E8-B07F-41F8-7A8F-79B05EA66D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69799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chemeClr val="tx1"/>
                </a:solidFill>
                <a:latin typeface="+mj-lt"/>
              </a:rPr>
              <a:t>    b[</a:t>
            </a:r>
            <a:r>
              <a:rPr lang="en-US" sz="2000">
                <a:solidFill>
                  <a:srgbClr val="09B5B6"/>
                </a:solidFill>
                <a:latin typeface="+mj-lt"/>
              </a:rPr>
              <a:t>0</a:t>
            </a:r>
            <a:r>
              <a:rPr lang="en-US" sz="2000">
                <a:solidFill>
                  <a:schemeClr val="tx1"/>
                </a:solidFill>
                <a:latin typeface="+mj-lt"/>
              </a:rPr>
              <a:t>] = </a:t>
            </a:r>
            <a:r>
              <a:rPr lang="en-US" sz="2000">
                <a:solidFill>
                  <a:srgbClr val="09B5B6"/>
                </a:solidFill>
                <a:latin typeface="+mj-lt"/>
              </a:rPr>
              <a:t>3</a:t>
            </a:r>
            <a:r>
              <a:rPr lang="en-US" sz="2000">
                <a:solidFill>
                  <a:schemeClr val="tx1"/>
                </a:solidFill>
                <a:latin typeface="+mj-lt"/>
              </a:rPr>
              <a:t>;</a:t>
            </a:r>
          </a:p>
          <a:p>
            <a:r>
              <a:rPr lang="en-US" sz="2000">
                <a:solidFill>
                  <a:schemeClr val="tx1"/>
                </a:solidFill>
                <a:latin typeface="+mj-lt"/>
              </a:rPr>
              <a:t>}</a:t>
            </a:r>
          </a:p>
        </p:txBody>
      </p:sp>
      <p:cxnSp>
        <p:nvCxnSpPr>
          <p:cNvPr id="2" name="Straight Connector 1">
            <a:extLst>
              <a:ext uri="{FF2B5EF4-FFF2-40B4-BE49-F238E27FC236}">
                <a16:creationId xmlns:a16="http://schemas.microsoft.com/office/drawing/2014/main" id="{5CC6B444-8650-66A8-6DB9-4706EA6D80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2452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highlight>
                  <a:srgbClr val="FFFF00"/>
                </a:highlight>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chemeClr val="tx1"/>
                </a:solidFill>
                <a:latin typeface="+mj-lt"/>
              </a:rPr>
              <a:t>    b[</a:t>
            </a:r>
            <a:r>
              <a:rPr lang="en-US" sz="2000">
                <a:solidFill>
                  <a:srgbClr val="09B5B6"/>
                </a:solidFill>
                <a:latin typeface="+mj-lt"/>
              </a:rPr>
              <a:t>0</a:t>
            </a:r>
            <a:r>
              <a:rPr lang="en-US" sz="2000">
                <a:solidFill>
                  <a:schemeClr val="tx1"/>
                </a:solidFill>
                <a:latin typeface="+mj-lt"/>
              </a:rPr>
              <a:t>] = </a:t>
            </a:r>
            <a:r>
              <a:rPr lang="en-US" sz="2000">
                <a:solidFill>
                  <a:srgbClr val="09B5B6"/>
                </a:solidFill>
                <a:latin typeface="+mj-lt"/>
              </a:rPr>
              <a:t>3</a:t>
            </a:r>
            <a:r>
              <a:rPr lang="en-US" sz="2000">
                <a:solidFill>
                  <a:schemeClr val="tx1"/>
                </a:solidFill>
                <a:latin typeface="+mj-lt"/>
              </a:rPr>
              <a:t>;</a:t>
            </a:r>
          </a:p>
          <a:p>
            <a:r>
              <a:rPr lang="en-US" sz="2000">
                <a:solidFill>
                  <a:schemeClr val="tx1"/>
                </a:solidFill>
                <a:latin typeface="+mj-lt"/>
              </a:rPr>
              <a:t>}</a:t>
            </a:r>
          </a:p>
        </p:txBody>
      </p:sp>
      <p:cxnSp>
        <p:nvCxnSpPr>
          <p:cNvPr id="2" name="Straight Connector 1">
            <a:extLst>
              <a:ext uri="{FF2B5EF4-FFF2-40B4-BE49-F238E27FC236}">
                <a16:creationId xmlns:a16="http://schemas.microsoft.com/office/drawing/2014/main" id="{7EFFC836-8ED6-CBC2-FB17-9E7AA293972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7811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sp>
        <p:nvSpPr>
          <p:cNvPr id="5" name="TextBox 4">
            <a:extLst>
              <a:ext uri="{FF2B5EF4-FFF2-40B4-BE49-F238E27FC236}">
                <a16:creationId xmlns:a16="http://schemas.microsoft.com/office/drawing/2014/main" id="{20372B38-E5EE-449D-7EB9-DF5651B5F67C}"/>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6" name="Rectangle 5">
            <a:extLst>
              <a:ext uri="{FF2B5EF4-FFF2-40B4-BE49-F238E27FC236}">
                <a16:creationId xmlns:a16="http://schemas.microsoft.com/office/drawing/2014/main" id="{C2DE569C-7839-E5C2-1E93-F111FF9B849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1"/>
                </a:solidFill>
                <a:latin typeface="Consolas" panose="020B0609020204030204" pitchFamily="49" charset="0"/>
                <a:cs typeface="Consolas" panose="020B0609020204030204" pitchFamily="49" charset="0"/>
              </a:rPr>
              <a:t>UNDEFINED</a:t>
            </a:r>
          </a:p>
        </p:txBody>
      </p:sp>
      <p:cxnSp>
        <p:nvCxnSpPr>
          <p:cNvPr id="7" name="Straight Connector 6">
            <a:extLst>
              <a:ext uri="{FF2B5EF4-FFF2-40B4-BE49-F238E27FC236}">
                <a16:creationId xmlns:a16="http://schemas.microsoft.com/office/drawing/2014/main" id="{485742C5-8A76-CB13-D45F-E8E285163C6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4342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sp>
        <p:nvSpPr>
          <p:cNvPr id="5" name="TextBox 4">
            <a:extLst>
              <a:ext uri="{FF2B5EF4-FFF2-40B4-BE49-F238E27FC236}">
                <a16:creationId xmlns:a16="http://schemas.microsoft.com/office/drawing/2014/main" id="{20372B38-E5EE-449D-7EB9-DF5651B5F67C}"/>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6" name="Rectangle 5">
            <a:extLst>
              <a:ext uri="{FF2B5EF4-FFF2-40B4-BE49-F238E27FC236}">
                <a16:creationId xmlns:a16="http://schemas.microsoft.com/office/drawing/2014/main" id="{C2DE569C-7839-E5C2-1E93-F111FF9B849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cxnSp>
        <p:nvCxnSpPr>
          <p:cNvPr id="2" name="Straight Connector 1">
            <a:extLst>
              <a:ext uri="{FF2B5EF4-FFF2-40B4-BE49-F238E27FC236}">
                <a16:creationId xmlns:a16="http://schemas.microsoft.com/office/drawing/2014/main" id="{BB8322F4-6144-9567-E831-18436E003E0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1803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sp>
        <p:nvSpPr>
          <p:cNvPr id="5" name="TextBox 4">
            <a:extLst>
              <a:ext uri="{FF2B5EF4-FFF2-40B4-BE49-F238E27FC236}">
                <a16:creationId xmlns:a16="http://schemas.microsoft.com/office/drawing/2014/main" id="{20372B38-E5EE-449D-7EB9-DF5651B5F67C}"/>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6" name="Rectangle 5">
            <a:extLst>
              <a:ext uri="{FF2B5EF4-FFF2-40B4-BE49-F238E27FC236}">
                <a16:creationId xmlns:a16="http://schemas.microsoft.com/office/drawing/2014/main" id="{C2DE569C-7839-E5C2-1E93-F111FF9B849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sp>
        <p:nvSpPr>
          <p:cNvPr id="2" name="TextBox 1">
            <a:extLst>
              <a:ext uri="{FF2B5EF4-FFF2-40B4-BE49-F238E27FC236}">
                <a16:creationId xmlns:a16="http://schemas.microsoft.com/office/drawing/2014/main" id="{A0856B2A-A45F-6C6B-EE1F-BDE986CF4583}"/>
              </a:ext>
            </a:extLst>
          </p:cNvPr>
          <p:cNvSpPr txBox="1"/>
          <p:nvPr/>
        </p:nvSpPr>
        <p:spPr>
          <a:xfrm>
            <a:off x="2463039" y="303883"/>
            <a:ext cx="1763922" cy="461665"/>
          </a:xfrm>
          <a:prstGeom prst="rect">
            <a:avLst/>
          </a:prstGeom>
          <a:noFill/>
        </p:spPr>
        <p:txBody>
          <a:bodyPr wrap="square">
            <a:spAutoFit/>
          </a:bodyPr>
          <a:lstStyle/>
          <a:p>
            <a:pPr algn="ctr"/>
            <a:r>
              <a:rPr lang="en-US" sz="2400">
                <a:latin typeface="+mj-lt"/>
              </a:rPr>
              <a:t>b</a:t>
            </a:r>
            <a:endParaRPr lang="en-US" sz="2400"/>
          </a:p>
        </p:txBody>
      </p:sp>
      <p:sp>
        <p:nvSpPr>
          <p:cNvPr id="3" name="Rectangle 2">
            <a:extLst>
              <a:ext uri="{FF2B5EF4-FFF2-40B4-BE49-F238E27FC236}">
                <a16:creationId xmlns:a16="http://schemas.microsoft.com/office/drawing/2014/main" id="{C1C6B636-7123-A9CB-F9B6-FE55EF74AB7C}"/>
              </a:ext>
            </a:extLst>
          </p:cNvPr>
          <p:cNvSpPr/>
          <p:nvPr/>
        </p:nvSpPr>
        <p:spPr>
          <a:xfrm>
            <a:off x="2463039"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1"/>
                </a:solidFill>
                <a:latin typeface="Consolas" panose="020B0609020204030204" pitchFamily="49" charset="0"/>
                <a:cs typeface="Consolas" panose="020B0609020204030204" pitchFamily="49" charset="0"/>
              </a:rPr>
              <a:t>UNDEFINED</a:t>
            </a:r>
          </a:p>
        </p:txBody>
      </p:sp>
      <p:cxnSp>
        <p:nvCxnSpPr>
          <p:cNvPr id="7" name="Straight Connector 6">
            <a:extLst>
              <a:ext uri="{FF2B5EF4-FFF2-40B4-BE49-F238E27FC236}">
                <a16:creationId xmlns:a16="http://schemas.microsoft.com/office/drawing/2014/main" id="{7F7603B4-4EDD-7E02-B93C-60C653FBEF4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7766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highlight>
                  <a:srgbClr val="FFFF00"/>
                </a:highlight>
                <a:latin typeface="+mj-lt"/>
              </a:rPr>
              <a:t>    b = </a:t>
            </a:r>
            <a:r>
              <a:rPr lang="en-US" sz="2000">
                <a:solidFill>
                  <a:srgbClr val="0000FF"/>
                </a:solidFill>
                <a:highlight>
                  <a:srgbClr val="FFFF00"/>
                </a:highlight>
                <a:latin typeface="+mj-lt"/>
              </a:rPr>
              <a:t>new</a:t>
            </a:r>
            <a:r>
              <a:rPr lang="en-US" sz="2000">
                <a:solidFill>
                  <a:schemeClr val="tx1"/>
                </a:solidFill>
                <a:highlight>
                  <a:srgbClr val="FFFF00"/>
                </a:highlight>
                <a:latin typeface="+mj-lt"/>
              </a:rPr>
              <a:t> int[</a:t>
            </a:r>
            <a:r>
              <a:rPr lang="en-US" sz="2000">
                <a:solidFill>
                  <a:srgbClr val="09B5B6"/>
                </a:solidFill>
                <a:highlight>
                  <a:srgbClr val="FFFF00"/>
                </a:highlight>
                <a:latin typeface="+mj-lt"/>
              </a:rPr>
              <a:t>5</a:t>
            </a:r>
            <a:r>
              <a:rPr lang="en-US" sz="2000">
                <a:solidFill>
                  <a:schemeClr val="tx1"/>
                </a:solidFill>
                <a:highlight>
                  <a:srgbClr val="FFFF00"/>
                </a:highlight>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highlight>
                <a:srgbClr val="FFFF00"/>
              </a:highlight>
              <a:latin typeface="+mj-lt"/>
            </a:endParaRPr>
          </a:p>
          <a:p>
            <a:r>
              <a:rPr lang="en-US" sz="2000">
                <a:solidFill>
                  <a:schemeClr val="tx1"/>
                </a:solidFill>
                <a:latin typeface="+mj-lt"/>
              </a:rPr>
              <a:t>}</a:t>
            </a:r>
          </a:p>
        </p:txBody>
      </p:sp>
      <p:sp>
        <p:nvSpPr>
          <p:cNvPr id="5" name="TextBox 4">
            <a:extLst>
              <a:ext uri="{FF2B5EF4-FFF2-40B4-BE49-F238E27FC236}">
                <a16:creationId xmlns:a16="http://schemas.microsoft.com/office/drawing/2014/main" id="{20372B38-E5EE-449D-7EB9-DF5651B5F67C}"/>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6" name="Rectangle 5">
            <a:extLst>
              <a:ext uri="{FF2B5EF4-FFF2-40B4-BE49-F238E27FC236}">
                <a16:creationId xmlns:a16="http://schemas.microsoft.com/office/drawing/2014/main" id="{C2DE569C-7839-E5C2-1E93-F111FF9B849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sp>
        <p:nvSpPr>
          <p:cNvPr id="2" name="TextBox 1">
            <a:extLst>
              <a:ext uri="{FF2B5EF4-FFF2-40B4-BE49-F238E27FC236}">
                <a16:creationId xmlns:a16="http://schemas.microsoft.com/office/drawing/2014/main" id="{A0856B2A-A45F-6C6B-EE1F-BDE986CF4583}"/>
              </a:ext>
            </a:extLst>
          </p:cNvPr>
          <p:cNvSpPr txBox="1"/>
          <p:nvPr/>
        </p:nvSpPr>
        <p:spPr>
          <a:xfrm>
            <a:off x="2463039" y="303883"/>
            <a:ext cx="1763922" cy="461665"/>
          </a:xfrm>
          <a:prstGeom prst="rect">
            <a:avLst/>
          </a:prstGeom>
          <a:noFill/>
        </p:spPr>
        <p:txBody>
          <a:bodyPr wrap="square">
            <a:spAutoFit/>
          </a:bodyPr>
          <a:lstStyle/>
          <a:p>
            <a:pPr algn="ctr"/>
            <a:r>
              <a:rPr lang="en-US" sz="2400">
                <a:latin typeface="+mj-lt"/>
              </a:rPr>
              <a:t>b</a:t>
            </a:r>
            <a:endParaRPr lang="en-US" sz="2400"/>
          </a:p>
        </p:txBody>
      </p:sp>
      <p:sp>
        <p:nvSpPr>
          <p:cNvPr id="3" name="Rectangle 2">
            <a:extLst>
              <a:ext uri="{FF2B5EF4-FFF2-40B4-BE49-F238E27FC236}">
                <a16:creationId xmlns:a16="http://schemas.microsoft.com/office/drawing/2014/main" id="{C1C6B636-7123-A9CB-F9B6-FE55EF74AB7C}"/>
              </a:ext>
            </a:extLst>
          </p:cNvPr>
          <p:cNvSpPr/>
          <p:nvPr/>
        </p:nvSpPr>
        <p:spPr>
          <a:xfrm>
            <a:off x="2463039"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solidFill>
                <a:latin typeface="Consolas" panose="020B0609020204030204" pitchFamily="49" charset="0"/>
                <a:cs typeface="Consolas" panose="020B0609020204030204" pitchFamily="49" charset="0"/>
              </a:rPr>
              <a:t>0x0a2bcefa</a:t>
            </a:r>
          </a:p>
        </p:txBody>
      </p:sp>
      <p:sp>
        <p:nvSpPr>
          <p:cNvPr id="7" name="Rectangle 6">
            <a:extLst>
              <a:ext uri="{FF2B5EF4-FFF2-40B4-BE49-F238E27FC236}">
                <a16:creationId xmlns:a16="http://schemas.microsoft.com/office/drawing/2014/main" id="{93DE8668-AAE2-9854-7643-80AFFAF228CD}"/>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highlight>
                  <a:srgbClr val="FFFF00"/>
                </a:highlight>
                <a:latin typeface="Consolas" panose="020B0609020204030204" pitchFamily="49" charset="0"/>
                <a:cs typeface="Consolas" panose="020B0609020204030204" pitchFamily="49" charset="0"/>
              </a:rPr>
              <a:t>0    0    0    0    0</a:t>
            </a:r>
          </a:p>
        </p:txBody>
      </p:sp>
      <p:cxnSp>
        <p:nvCxnSpPr>
          <p:cNvPr id="12" name="Straight Connector 11">
            <a:extLst>
              <a:ext uri="{FF2B5EF4-FFF2-40B4-BE49-F238E27FC236}">
                <a16:creationId xmlns:a16="http://schemas.microsoft.com/office/drawing/2014/main" id="{52E1F7FB-82C4-CB8C-AC63-B877869D790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73675A0-6F86-5BA7-4738-4C9621974B1B}"/>
              </a:ext>
            </a:extLst>
          </p:cNvPr>
          <p:cNvCxnSpPr>
            <a:cxnSpLocks/>
          </p:cNvCxnSpPr>
          <p:nvPr/>
        </p:nvCxnSpPr>
        <p:spPr>
          <a:xfrm>
            <a:off x="3341914" y="1022497"/>
            <a:ext cx="2009528" cy="2471817"/>
          </a:xfrm>
          <a:prstGeom prst="straightConnector1">
            <a:avLst/>
          </a:prstGeom>
          <a:ln w="38100" cap="rnd">
            <a:solidFill>
              <a:schemeClr val="accent6"/>
            </a:solidFill>
            <a:headEnd type="ova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120514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highlight>
                  <a:srgbClr val="FFFF00"/>
                </a:highlight>
                <a:latin typeface="+mj-lt"/>
              </a:rPr>
              <a:t>    b = </a:t>
            </a:r>
            <a:r>
              <a:rPr lang="en-US" sz="2000">
                <a:solidFill>
                  <a:srgbClr val="0000FF"/>
                </a:solidFill>
                <a:highlight>
                  <a:srgbClr val="FFFF00"/>
                </a:highlight>
                <a:latin typeface="+mj-lt"/>
              </a:rPr>
              <a:t>new</a:t>
            </a:r>
            <a:r>
              <a:rPr lang="en-US" sz="2000">
                <a:solidFill>
                  <a:schemeClr val="tx1"/>
                </a:solidFill>
                <a:highlight>
                  <a:srgbClr val="FFFF00"/>
                </a:highlight>
                <a:latin typeface="+mj-lt"/>
              </a:rPr>
              <a:t> int[</a:t>
            </a:r>
            <a:r>
              <a:rPr lang="en-US" sz="2000">
                <a:solidFill>
                  <a:srgbClr val="09B5B6"/>
                </a:solidFill>
                <a:highlight>
                  <a:srgbClr val="FFFF00"/>
                </a:highlight>
                <a:latin typeface="+mj-lt"/>
              </a:rPr>
              <a:t>5</a:t>
            </a:r>
            <a:r>
              <a:rPr lang="en-US" sz="2000">
                <a:solidFill>
                  <a:schemeClr val="tx1"/>
                </a:solidFill>
                <a:highlight>
                  <a:srgbClr val="FFFF00"/>
                </a:highlight>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highlight>
                <a:srgbClr val="FFFF00"/>
              </a:highlight>
              <a:latin typeface="+mj-lt"/>
            </a:endParaRPr>
          </a:p>
          <a:p>
            <a:r>
              <a:rPr lang="en-US" sz="2000">
                <a:solidFill>
                  <a:schemeClr val="tx1"/>
                </a:solidFill>
                <a:latin typeface="+mj-lt"/>
              </a:rPr>
              <a:t>}</a:t>
            </a:r>
          </a:p>
        </p:txBody>
      </p:sp>
      <p:sp>
        <p:nvSpPr>
          <p:cNvPr id="5" name="TextBox 4">
            <a:extLst>
              <a:ext uri="{FF2B5EF4-FFF2-40B4-BE49-F238E27FC236}">
                <a16:creationId xmlns:a16="http://schemas.microsoft.com/office/drawing/2014/main" id="{20372B38-E5EE-449D-7EB9-DF5651B5F67C}"/>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6" name="Rectangle 5">
            <a:extLst>
              <a:ext uri="{FF2B5EF4-FFF2-40B4-BE49-F238E27FC236}">
                <a16:creationId xmlns:a16="http://schemas.microsoft.com/office/drawing/2014/main" id="{C2DE569C-7839-E5C2-1E93-F111FF9B849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sp>
        <p:nvSpPr>
          <p:cNvPr id="2" name="TextBox 1">
            <a:extLst>
              <a:ext uri="{FF2B5EF4-FFF2-40B4-BE49-F238E27FC236}">
                <a16:creationId xmlns:a16="http://schemas.microsoft.com/office/drawing/2014/main" id="{A0856B2A-A45F-6C6B-EE1F-BDE986CF4583}"/>
              </a:ext>
            </a:extLst>
          </p:cNvPr>
          <p:cNvSpPr txBox="1"/>
          <p:nvPr/>
        </p:nvSpPr>
        <p:spPr>
          <a:xfrm>
            <a:off x="2463039" y="303883"/>
            <a:ext cx="1763922" cy="461665"/>
          </a:xfrm>
          <a:prstGeom prst="rect">
            <a:avLst/>
          </a:prstGeom>
          <a:noFill/>
        </p:spPr>
        <p:txBody>
          <a:bodyPr wrap="square">
            <a:spAutoFit/>
          </a:bodyPr>
          <a:lstStyle/>
          <a:p>
            <a:pPr algn="ctr"/>
            <a:r>
              <a:rPr lang="en-US" sz="2400">
                <a:latin typeface="+mj-lt"/>
              </a:rPr>
              <a:t>b</a:t>
            </a:r>
            <a:endParaRPr lang="en-US" sz="2400"/>
          </a:p>
        </p:txBody>
      </p:sp>
      <p:sp>
        <p:nvSpPr>
          <p:cNvPr id="3" name="Rectangle 2">
            <a:extLst>
              <a:ext uri="{FF2B5EF4-FFF2-40B4-BE49-F238E27FC236}">
                <a16:creationId xmlns:a16="http://schemas.microsoft.com/office/drawing/2014/main" id="{C1C6B636-7123-A9CB-F9B6-FE55EF74AB7C}"/>
              </a:ext>
            </a:extLst>
          </p:cNvPr>
          <p:cNvSpPr/>
          <p:nvPr/>
        </p:nvSpPr>
        <p:spPr>
          <a:xfrm>
            <a:off x="2463039"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solidFill>
                <a:latin typeface="Consolas" panose="020B0609020204030204" pitchFamily="49" charset="0"/>
                <a:cs typeface="Consolas" panose="020B0609020204030204" pitchFamily="49" charset="0"/>
              </a:rPr>
              <a:t>0x0a2bcefa</a:t>
            </a:r>
          </a:p>
        </p:txBody>
      </p:sp>
      <p:sp>
        <p:nvSpPr>
          <p:cNvPr id="7" name="Rectangle 6">
            <a:extLst>
              <a:ext uri="{FF2B5EF4-FFF2-40B4-BE49-F238E27FC236}">
                <a16:creationId xmlns:a16="http://schemas.microsoft.com/office/drawing/2014/main" id="{93DE8668-AAE2-9854-7643-80AFFAF228CD}"/>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0    0    0    0    0</a:t>
            </a:r>
          </a:p>
        </p:txBody>
      </p:sp>
      <p:cxnSp>
        <p:nvCxnSpPr>
          <p:cNvPr id="9" name="Straight Connector 8">
            <a:extLst>
              <a:ext uri="{FF2B5EF4-FFF2-40B4-BE49-F238E27FC236}">
                <a16:creationId xmlns:a16="http://schemas.microsoft.com/office/drawing/2014/main" id="{84F6EADC-02F8-EB81-1E0F-D72E91E8177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24FBA16-66A1-4196-58FF-9F8F9F3E37CE}"/>
              </a:ext>
            </a:extLst>
          </p:cNvPr>
          <p:cNvCxnSpPr>
            <a:cxnSpLocks/>
          </p:cNvCxnSpPr>
          <p:nvPr/>
        </p:nvCxnSpPr>
        <p:spPr>
          <a:xfrm>
            <a:off x="3341914" y="1022497"/>
            <a:ext cx="2009528" cy="2471817"/>
          </a:xfrm>
          <a:prstGeom prst="straightConnector1">
            <a:avLst/>
          </a:prstGeom>
          <a:ln w="38100" cap="rnd">
            <a:solidFill>
              <a:schemeClr val="accent6"/>
            </a:solidFill>
            <a:headEnd type="ova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78853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04BB-04C9-2D2A-5CB7-4DF58734A6C0}"/>
              </a:ext>
            </a:extLst>
          </p:cNvPr>
          <p:cNvSpPr>
            <a:spLocks noGrp="1"/>
          </p:cNvSpPr>
          <p:nvPr>
            <p:ph type="title"/>
          </p:nvPr>
        </p:nvSpPr>
        <p:spPr/>
        <p:txBody>
          <a:bodyPr/>
          <a:lstStyle/>
          <a:p>
            <a:r>
              <a:rPr lang="en-US" b="1"/>
              <a:t>review:</a:t>
            </a:r>
            <a:r>
              <a:rPr lang="en-US"/>
              <a:t> array list</a:t>
            </a:r>
          </a:p>
        </p:txBody>
      </p:sp>
    </p:spTree>
    <p:extLst>
      <p:ext uri="{BB962C8B-B14F-4D97-AF65-F5344CB8AC3E}">
        <p14:creationId xmlns:p14="http://schemas.microsoft.com/office/powerpoint/2010/main" val="5206351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highlight>
                  <a:srgbClr val="FFFF00"/>
                </a:highlight>
                <a:latin typeface="Consolas"/>
              </a:rPr>
              <a:t>    b[</a:t>
            </a:r>
            <a:r>
              <a:rPr lang="en-US" sz="2000">
                <a:solidFill>
                  <a:srgbClr val="09B5B6"/>
                </a:solidFill>
                <a:highlight>
                  <a:srgbClr val="FFFF00"/>
                </a:highlight>
                <a:latin typeface="Consolas"/>
              </a:rPr>
              <a:t>0</a:t>
            </a:r>
            <a:r>
              <a:rPr lang="en-US" sz="2000">
                <a:solidFill>
                  <a:srgbClr val="000000"/>
                </a:solidFill>
                <a:highlight>
                  <a:srgbClr val="FFFF00"/>
                </a:highlight>
                <a:latin typeface="Consolas"/>
              </a:rPr>
              <a:t>] = </a:t>
            </a:r>
            <a:r>
              <a:rPr lang="en-US" sz="2000">
                <a:solidFill>
                  <a:srgbClr val="09B5B6"/>
                </a:solidFill>
                <a:highlight>
                  <a:srgbClr val="FFFF00"/>
                </a:highlight>
                <a:latin typeface="Consolas"/>
              </a:rPr>
              <a:t>3</a:t>
            </a:r>
            <a:r>
              <a:rPr lang="en-US" sz="2000">
                <a:solidFill>
                  <a:srgbClr val="000000"/>
                </a:solidFill>
                <a:highlight>
                  <a:srgbClr val="FFFF00"/>
                </a:highlight>
                <a:latin typeface="Consolas"/>
              </a:rPr>
              <a:t>;</a:t>
            </a:r>
            <a:endParaRPr lang="en-US" sz="2000">
              <a:solidFill>
                <a:schemeClr val="tx1"/>
              </a:solidFill>
              <a:highlight>
                <a:srgbClr val="FFFF00"/>
              </a:highlight>
              <a:latin typeface="+mj-lt"/>
            </a:endParaRPr>
          </a:p>
          <a:p>
            <a:r>
              <a:rPr lang="en-US" sz="2000">
                <a:solidFill>
                  <a:schemeClr val="tx1"/>
                </a:solidFill>
                <a:latin typeface="+mj-lt"/>
              </a:rPr>
              <a:t>}</a:t>
            </a:r>
          </a:p>
        </p:txBody>
      </p:sp>
      <p:sp>
        <p:nvSpPr>
          <p:cNvPr id="9" name="Rectangle 8">
            <a:extLst>
              <a:ext uri="{FF2B5EF4-FFF2-40B4-BE49-F238E27FC236}">
                <a16:creationId xmlns:a16="http://schemas.microsoft.com/office/drawing/2014/main" id="{84C95051-C788-4D38-EA2F-8EFE1CEFE4DA}"/>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highlight>
                  <a:srgbClr val="FFFF00"/>
                </a:highlight>
                <a:latin typeface="Consolas" panose="020B0609020204030204" pitchFamily="49" charset="0"/>
                <a:cs typeface="Consolas" panose="020B0609020204030204" pitchFamily="49" charset="0"/>
              </a:rPr>
              <a:t>3</a:t>
            </a:r>
            <a:r>
              <a:rPr lang="en-US" sz="1800">
                <a:solidFill>
                  <a:schemeClr val="accent6"/>
                </a:solidFill>
                <a:latin typeface="Consolas" panose="020B0609020204030204" pitchFamily="49" charset="0"/>
                <a:cs typeface="Consolas" panose="020B0609020204030204" pitchFamily="49" charset="0"/>
              </a:rPr>
              <a:t>    0    0    0    0</a:t>
            </a:r>
          </a:p>
        </p:txBody>
      </p:sp>
      <p:sp>
        <p:nvSpPr>
          <p:cNvPr id="2" name="TextBox 1">
            <a:extLst>
              <a:ext uri="{FF2B5EF4-FFF2-40B4-BE49-F238E27FC236}">
                <a16:creationId xmlns:a16="http://schemas.microsoft.com/office/drawing/2014/main" id="{E7F0B5CD-8280-56D4-0BA4-3E344E23D3E9}"/>
              </a:ext>
            </a:extLst>
          </p:cNvPr>
          <p:cNvSpPr txBox="1"/>
          <p:nvPr/>
        </p:nvSpPr>
        <p:spPr>
          <a:xfrm>
            <a:off x="2463039" y="303883"/>
            <a:ext cx="1763922" cy="461665"/>
          </a:xfrm>
          <a:prstGeom prst="rect">
            <a:avLst/>
          </a:prstGeom>
          <a:noFill/>
        </p:spPr>
        <p:txBody>
          <a:bodyPr wrap="square">
            <a:spAutoFit/>
          </a:bodyPr>
          <a:lstStyle/>
          <a:p>
            <a:pPr algn="ctr"/>
            <a:r>
              <a:rPr lang="en-US" sz="2400">
                <a:latin typeface="+mj-lt"/>
              </a:rPr>
              <a:t>b</a:t>
            </a:r>
            <a:endParaRPr lang="en-US" sz="2400"/>
          </a:p>
        </p:txBody>
      </p:sp>
      <p:sp>
        <p:nvSpPr>
          <p:cNvPr id="3" name="Rectangle 2">
            <a:extLst>
              <a:ext uri="{FF2B5EF4-FFF2-40B4-BE49-F238E27FC236}">
                <a16:creationId xmlns:a16="http://schemas.microsoft.com/office/drawing/2014/main" id="{4634688A-3B6D-6A9C-8AA6-0111EB799572}"/>
              </a:ext>
            </a:extLst>
          </p:cNvPr>
          <p:cNvSpPr/>
          <p:nvPr/>
        </p:nvSpPr>
        <p:spPr>
          <a:xfrm>
            <a:off x="2463039"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solidFill>
                <a:latin typeface="Consolas" panose="020B0609020204030204" pitchFamily="49" charset="0"/>
                <a:cs typeface="Consolas" panose="020B0609020204030204" pitchFamily="49" charset="0"/>
              </a:rPr>
              <a:t>0x0a2bcefa</a:t>
            </a:r>
          </a:p>
        </p:txBody>
      </p:sp>
      <p:sp>
        <p:nvSpPr>
          <p:cNvPr id="6" name="TextBox 5">
            <a:extLst>
              <a:ext uri="{FF2B5EF4-FFF2-40B4-BE49-F238E27FC236}">
                <a16:creationId xmlns:a16="http://schemas.microsoft.com/office/drawing/2014/main" id="{0F0F5934-1A9F-3164-57F9-A8293EAE59EB}"/>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7" name="Rectangle 6">
            <a:extLst>
              <a:ext uri="{FF2B5EF4-FFF2-40B4-BE49-F238E27FC236}">
                <a16:creationId xmlns:a16="http://schemas.microsoft.com/office/drawing/2014/main" id="{8C827EAC-EDC5-DABA-4428-8E1BA17095D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cxnSp>
        <p:nvCxnSpPr>
          <p:cNvPr id="11" name="Straight Connector 10">
            <a:extLst>
              <a:ext uri="{FF2B5EF4-FFF2-40B4-BE49-F238E27FC236}">
                <a16:creationId xmlns:a16="http://schemas.microsoft.com/office/drawing/2014/main" id="{D86A8936-66CD-D265-D156-BB0AB35D22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0601EBE-2A8D-D218-10F2-E6BC975B9FC9}"/>
              </a:ext>
            </a:extLst>
          </p:cNvPr>
          <p:cNvCxnSpPr>
            <a:cxnSpLocks/>
          </p:cNvCxnSpPr>
          <p:nvPr/>
        </p:nvCxnSpPr>
        <p:spPr>
          <a:xfrm>
            <a:off x="3341914" y="1022497"/>
            <a:ext cx="2009528" cy="2471817"/>
          </a:xfrm>
          <a:prstGeom prst="straightConnector1">
            <a:avLst/>
          </a:prstGeom>
          <a:ln w="38100" cap="rnd">
            <a:solidFill>
              <a:schemeClr val="accent6"/>
            </a:solidFill>
            <a:headEnd type="ova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56526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highlight>
                  <a:srgbClr val="FFFF00"/>
                </a:highlight>
                <a:latin typeface="Consolas"/>
              </a:rPr>
              <a:t>    b[</a:t>
            </a:r>
            <a:r>
              <a:rPr lang="en-US" sz="2000">
                <a:solidFill>
                  <a:srgbClr val="09B5B6"/>
                </a:solidFill>
                <a:highlight>
                  <a:srgbClr val="FFFF00"/>
                </a:highlight>
                <a:latin typeface="Consolas"/>
              </a:rPr>
              <a:t>0</a:t>
            </a:r>
            <a:r>
              <a:rPr lang="en-US" sz="2000">
                <a:solidFill>
                  <a:srgbClr val="000000"/>
                </a:solidFill>
                <a:highlight>
                  <a:srgbClr val="FFFF00"/>
                </a:highlight>
                <a:latin typeface="Consolas"/>
              </a:rPr>
              <a:t>] = </a:t>
            </a:r>
            <a:r>
              <a:rPr lang="en-US" sz="2000">
                <a:solidFill>
                  <a:srgbClr val="09B5B6"/>
                </a:solidFill>
                <a:highlight>
                  <a:srgbClr val="FFFF00"/>
                </a:highlight>
                <a:latin typeface="Consolas"/>
              </a:rPr>
              <a:t>3</a:t>
            </a:r>
            <a:r>
              <a:rPr lang="en-US" sz="2000">
                <a:solidFill>
                  <a:srgbClr val="000000"/>
                </a:solidFill>
                <a:highlight>
                  <a:srgbClr val="FFFF00"/>
                </a:highlight>
                <a:latin typeface="Consolas"/>
              </a:rPr>
              <a:t>;</a:t>
            </a:r>
            <a:endParaRPr lang="en-US" sz="2000">
              <a:solidFill>
                <a:schemeClr val="tx1"/>
              </a:solidFill>
              <a:highlight>
                <a:srgbClr val="FFFF00"/>
              </a:highlight>
              <a:latin typeface="+mj-lt"/>
            </a:endParaRPr>
          </a:p>
          <a:p>
            <a:r>
              <a:rPr lang="en-US" sz="2000">
                <a:solidFill>
                  <a:schemeClr val="tx1"/>
                </a:solidFill>
                <a:latin typeface="+mj-lt"/>
              </a:rPr>
              <a:t>}</a:t>
            </a:r>
          </a:p>
        </p:txBody>
      </p:sp>
      <p:sp>
        <p:nvSpPr>
          <p:cNvPr id="9" name="Rectangle 8">
            <a:extLst>
              <a:ext uri="{FF2B5EF4-FFF2-40B4-BE49-F238E27FC236}">
                <a16:creationId xmlns:a16="http://schemas.microsoft.com/office/drawing/2014/main" id="{84C95051-C788-4D38-EA2F-8EFE1CEFE4DA}"/>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latin typeface="Consolas" panose="020B0609020204030204" pitchFamily="49" charset="0"/>
                <a:cs typeface="Consolas" panose="020B0609020204030204" pitchFamily="49" charset="0"/>
              </a:rPr>
              <a:t>3</a:t>
            </a:r>
            <a:r>
              <a:rPr lang="en-US" sz="1800">
                <a:solidFill>
                  <a:schemeClr val="accent6"/>
                </a:solidFill>
                <a:latin typeface="Consolas" panose="020B0609020204030204" pitchFamily="49" charset="0"/>
                <a:cs typeface="Consolas" panose="020B0609020204030204" pitchFamily="49" charset="0"/>
              </a:rPr>
              <a:t>    0    0    0    0</a:t>
            </a:r>
          </a:p>
        </p:txBody>
      </p:sp>
      <p:sp>
        <p:nvSpPr>
          <p:cNvPr id="2" name="TextBox 1">
            <a:extLst>
              <a:ext uri="{FF2B5EF4-FFF2-40B4-BE49-F238E27FC236}">
                <a16:creationId xmlns:a16="http://schemas.microsoft.com/office/drawing/2014/main" id="{E7F0B5CD-8280-56D4-0BA4-3E344E23D3E9}"/>
              </a:ext>
            </a:extLst>
          </p:cNvPr>
          <p:cNvSpPr txBox="1"/>
          <p:nvPr/>
        </p:nvSpPr>
        <p:spPr>
          <a:xfrm>
            <a:off x="2463039" y="303883"/>
            <a:ext cx="1763922" cy="461665"/>
          </a:xfrm>
          <a:prstGeom prst="rect">
            <a:avLst/>
          </a:prstGeom>
          <a:noFill/>
        </p:spPr>
        <p:txBody>
          <a:bodyPr wrap="square">
            <a:spAutoFit/>
          </a:bodyPr>
          <a:lstStyle/>
          <a:p>
            <a:pPr algn="ctr"/>
            <a:r>
              <a:rPr lang="en-US" sz="2400">
                <a:latin typeface="+mj-lt"/>
              </a:rPr>
              <a:t>b</a:t>
            </a:r>
            <a:endParaRPr lang="en-US" sz="2400"/>
          </a:p>
        </p:txBody>
      </p:sp>
      <p:sp>
        <p:nvSpPr>
          <p:cNvPr id="3" name="Rectangle 2">
            <a:extLst>
              <a:ext uri="{FF2B5EF4-FFF2-40B4-BE49-F238E27FC236}">
                <a16:creationId xmlns:a16="http://schemas.microsoft.com/office/drawing/2014/main" id="{4634688A-3B6D-6A9C-8AA6-0111EB799572}"/>
              </a:ext>
            </a:extLst>
          </p:cNvPr>
          <p:cNvSpPr/>
          <p:nvPr/>
        </p:nvSpPr>
        <p:spPr>
          <a:xfrm>
            <a:off x="2463039"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solidFill>
                <a:latin typeface="Consolas" panose="020B0609020204030204" pitchFamily="49" charset="0"/>
                <a:cs typeface="Consolas" panose="020B0609020204030204" pitchFamily="49" charset="0"/>
              </a:rPr>
              <a:t>0x0a2bcefa</a:t>
            </a:r>
          </a:p>
        </p:txBody>
      </p:sp>
      <p:sp>
        <p:nvSpPr>
          <p:cNvPr id="6" name="TextBox 5">
            <a:extLst>
              <a:ext uri="{FF2B5EF4-FFF2-40B4-BE49-F238E27FC236}">
                <a16:creationId xmlns:a16="http://schemas.microsoft.com/office/drawing/2014/main" id="{0F0F5934-1A9F-3164-57F9-A8293EAE59EB}"/>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7" name="Rectangle 6">
            <a:extLst>
              <a:ext uri="{FF2B5EF4-FFF2-40B4-BE49-F238E27FC236}">
                <a16:creationId xmlns:a16="http://schemas.microsoft.com/office/drawing/2014/main" id="{8C827EAC-EDC5-DABA-4428-8E1BA17095D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cxnSp>
        <p:nvCxnSpPr>
          <p:cNvPr id="10" name="Straight Connector 9">
            <a:extLst>
              <a:ext uri="{FF2B5EF4-FFF2-40B4-BE49-F238E27FC236}">
                <a16:creationId xmlns:a16="http://schemas.microsoft.com/office/drawing/2014/main" id="{1B6562F9-8B53-C8F4-328B-9A17D278D6E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2BC354F-CBE4-C28B-FDEE-A3C90BB9B98C}"/>
              </a:ext>
            </a:extLst>
          </p:cNvPr>
          <p:cNvCxnSpPr>
            <a:cxnSpLocks/>
          </p:cNvCxnSpPr>
          <p:nvPr/>
        </p:nvCxnSpPr>
        <p:spPr>
          <a:xfrm>
            <a:off x="3341914" y="1022497"/>
            <a:ext cx="2009528" cy="2471817"/>
          </a:xfrm>
          <a:prstGeom prst="straightConnector1">
            <a:avLst/>
          </a:prstGeom>
          <a:ln w="38100" cap="rnd">
            <a:solidFill>
              <a:schemeClr val="accent6"/>
            </a:solidFill>
            <a:headEnd type="ova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84661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highlight>
                  <a:srgbClr val="FFFF00"/>
                </a:highlight>
                <a:latin typeface="+mj-lt"/>
              </a:rPr>
              <a:t>}</a:t>
            </a:r>
          </a:p>
        </p:txBody>
      </p:sp>
      <p:sp>
        <p:nvSpPr>
          <p:cNvPr id="9" name="Rectangle 8">
            <a:extLst>
              <a:ext uri="{FF2B5EF4-FFF2-40B4-BE49-F238E27FC236}">
                <a16:creationId xmlns:a16="http://schemas.microsoft.com/office/drawing/2014/main" id="{84C95051-C788-4D38-EA2F-8EFE1CEFE4DA}"/>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latin typeface="Consolas" panose="020B0609020204030204" pitchFamily="49" charset="0"/>
                <a:cs typeface="Consolas" panose="020B0609020204030204" pitchFamily="49" charset="0"/>
              </a:rPr>
              <a:t>3</a:t>
            </a:r>
            <a:r>
              <a:rPr lang="en-US" sz="1800">
                <a:solidFill>
                  <a:schemeClr val="accent6"/>
                </a:solidFill>
                <a:latin typeface="Consolas" panose="020B0609020204030204" pitchFamily="49" charset="0"/>
                <a:cs typeface="Consolas" panose="020B0609020204030204" pitchFamily="49" charset="0"/>
              </a:rPr>
              <a:t>    0    0    0    0</a:t>
            </a:r>
          </a:p>
        </p:txBody>
      </p:sp>
      <p:cxnSp>
        <p:nvCxnSpPr>
          <p:cNvPr id="11" name="Straight Connector 10">
            <a:extLst>
              <a:ext uri="{FF2B5EF4-FFF2-40B4-BE49-F238E27FC236}">
                <a16:creationId xmlns:a16="http://schemas.microsoft.com/office/drawing/2014/main" id="{7EDC2B4E-644A-94D0-862F-1F898D9C48C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82757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sp>
        <p:nvSpPr>
          <p:cNvPr id="2" name="Rectangle 1">
            <a:extLst>
              <a:ext uri="{FF2B5EF4-FFF2-40B4-BE49-F238E27FC236}">
                <a16:creationId xmlns:a16="http://schemas.microsoft.com/office/drawing/2014/main" id="{30AC220D-682C-5DB1-2EE4-2EB414B91E05}"/>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latin typeface="Consolas" panose="020B0609020204030204" pitchFamily="49" charset="0"/>
                <a:cs typeface="Consolas" panose="020B0609020204030204" pitchFamily="49" charset="0"/>
              </a:rPr>
              <a:t>3</a:t>
            </a:r>
            <a:r>
              <a:rPr lang="en-US" sz="1800">
                <a:solidFill>
                  <a:schemeClr val="accent6"/>
                </a:solidFill>
                <a:latin typeface="Consolas" panose="020B0609020204030204" pitchFamily="49" charset="0"/>
                <a:cs typeface="Consolas" panose="020B0609020204030204" pitchFamily="49" charset="0"/>
              </a:rPr>
              <a:t>    0    0    0    0</a:t>
            </a:r>
          </a:p>
        </p:txBody>
      </p:sp>
      <p:cxnSp>
        <p:nvCxnSpPr>
          <p:cNvPr id="3" name="Straight Connector 2">
            <a:extLst>
              <a:ext uri="{FF2B5EF4-FFF2-40B4-BE49-F238E27FC236}">
                <a16:creationId xmlns:a16="http://schemas.microsoft.com/office/drawing/2014/main" id="{9D652B96-9285-FB9B-98B1-0B5CDD15F74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703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sp>
        <p:nvSpPr>
          <p:cNvPr id="7" name="Rectangle 6">
            <a:extLst>
              <a:ext uri="{FF2B5EF4-FFF2-40B4-BE49-F238E27FC236}">
                <a16:creationId xmlns:a16="http://schemas.microsoft.com/office/drawing/2014/main" id="{93DE8668-AAE2-9854-7643-80AFFAF228CD}"/>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latin typeface="Consolas" panose="020B0609020204030204" pitchFamily="49" charset="0"/>
                <a:cs typeface="Consolas" panose="020B0609020204030204" pitchFamily="49" charset="0"/>
              </a:rPr>
              <a:t>3</a:t>
            </a:r>
            <a:r>
              <a:rPr lang="en-US" sz="1800">
                <a:solidFill>
                  <a:schemeClr val="accent6"/>
                </a:solidFill>
                <a:latin typeface="Consolas" panose="020B0609020204030204" pitchFamily="49" charset="0"/>
                <a:cs typeface="Consolas" panose="020B0609020204030204" pitchFamily="49" charset="0"/>
              </a:rPr>
              <a:t>    0    0    0    0</a:t>
            </a:r>
          </a:p>
        </p:txBody>
      </p:sp>
      <p:sp>
        <p:nvSpPr>
          <p:cNvPr id="5" name="TextBox 4">
            <a:extLst>
              <a:ext uri="{FF2B5EF4-FFF2-40B4-BE49-F238E27FC236}">
                <a16:creationId xmlns:a16="http://schemas.microsoft.com/office/drawing/2014/main" id="{5770C5A2-B1F6-A520-E302-024AA96E491B}"/>
              </a:ext>
            </a:extLst>
          </p:cNvPr>
          <p:cNvSpPr txBox="1"/>
          <p:nvPr/>
        </p:nvSpPr>
        <p:spPr>
          <a:xfrm>
            <a:off x="6562432" y="3438829"/>
            <a:ext cx="468086" cy="1569660"/>
          </a:xfrm>
          <a:prstGeom prst="rect">
            <a:avLst/>
          </a:prstGeom>
          <a:noFill/>
        </p:spPr>
        <p:txBody>
          <a:bodyPr wrap="square">
            <a:spAutoFit/>
          </a:bodyPr>
          <a:lstStyle/>
          <a:p>
            <a:pPr algn="ctr"/>
            <a:r>
              <a:rPr kumimoji="0" lang="en-US" sz="9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11500"/>
          </a:p>
        </p:txBody>
      </p:sp>
      <p:cxnSp>
        <p:nvCxnSpPr>
          <p:cNvPr id="6" name="Straight Connector 5">
            <a:extLst>
              <a:ext uri="{FF2B5EF4-FFF2-40B4-BE49-F238E27FC236}">
                <a16:creationId xmlns:a16="http://schemas.microsoft.com/office/drawing/2014/main" id="{B8DDD6C7-31D8-C901-301C-1D8726F063E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68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0" nodeType="clickEffect">
                                  <p:stCondLst>
                                    <p:cond delay="0"/>
                                  </p:stCondLst>
                                  <p:childTnLst>
                                    <p:anim calcmode="lin" valueType="num">
                                      <p:cBhvr additive="base">
                                        <p:cTn id="12" dur="3000"/>
                                        <p:tgtEl>
                                          <p:spTgt spid="7"/>
                                        </p:tgtEl>
                                        <p:attrNameLst>
                                          <p:attrName>ppt_x</p:attrName>
                                        </p:attrNameLst>
                                      </p:cBhvr>
                                      <p:tavLst>
                                        <p:tav tm="0">
                                          <p:val>
                                            <p:strVal val="ppt_x"/>
                                          </p:val>
                                        </p:tav>
                                        <p:tav tm="100000">
                                          <p:val>
                                            <p:strVal val="0-ppt_w/2"/>
                                          </p:val>
                                        </p:tav>
                                      </p:tavLst>
                                    </p:anim>
                                    <p:anim calcmode="lin" valueType="num">
                                      <p:cBhvr additive="base">
                                        <p:cTn id="13" dur="3000"/>
                                        <p:tgtEl>
                                          <p:spTgt spid="7"/>
                                        </p:tgtEl>
                                        <p:attrNameLst>
                                          <p:attrName>ppt_y</p:attrName>
                                        </p:attrNameLst>
                                      </p:cBhvr>
                                      <p:tavLst>
                                        <p:tav tm="0">
                                          <p:val>
                                            <p:strVal val="ppt_y"/>
                                          </p:val>
                                        </p:tav>
                                        <p:tav tm="100000">
                                          <p:val>
                                            <p:strVal val="ppt_y"/>
                                          </p:val>
                                        </p:tav>
                                      </p:tavLst>
                                    </p:anim>
                                    <p:set>
                                      <p:cBhvr>
                                        <p:cTn id="14" dur="1" fill="hold">
                                          <p:stCondLst>
                                            <p:cond delay="2999"/>
                                          </p:stCondLst>
                                        </p:cTn>
                                        <p:tgtEl>
                                          <p:spTgt spid="7"/>
                                        </p:tgtEl>
                                        <p:attrNameLst>
                                          <p:attrName>style.visibility</p:attrName>
                                        </p:attrNameLst>
                                      </p:cBhvr>
                                      <p:to>
                                        <p:strVal val="hidden"/>
                                      </p:to>
                                    </p:set>
                                  </p:childTnLst>
                                </p:cTn>
                              </p:par>
                              <p:par>
                                <p:cTn id="15" presetID="2" presetClass="exit" presetSubtype="8" fill="hold" grpId="1"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subTnLst>
                                    <p:audio>
                                      <p:cMediaNode>
                                        <p:cTn display="0" masterRel="sameClick">
                                          <p:stCondLst>
                                            <p:cond evt="begin" delay="0">
                                              <p:tn val="1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5" grpId="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cxnSp>
        <p:nvCxnSpPr>
          <p:cNvPr id="2" name="Straight Connector 1">
            <a:extLst>
              <a:ext uri="{FF2B5EF4-FFF2-40B4-BE49-F238E27FC236}">
                <a16:creationId xmlns:a16="http://schemas.microsoft.com/office/drawing/2014/main" id="{363A287E-195C-E995-24A1-39F9EECE9F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7907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pPr algn="l"/>
            <a:r>
              <a:rPr lang="en-US" sz="4400"/>
              <a:t>linked list (from HW-08)</a:t>
            </a:r>
            <a:br>
              <a:rPr lang="en-US" sz="4400"/>
            </a:br>
            <a:r>
              <a:rPr lang="en-US" sz="4800"/>
              <a:t>example</a:t>
            </a:r>
            <a:br>
              <a:rPr lang="en-US" sz="4800"/>
            </a:br>
            <a:endParaRPr lang="en-US" sz="4800"/>
          </a:p>
        </p:txBody>
      </p:sp>
    </p:spTree>
    <p:extLst>
      <p:ext uri="{BB962C8B-B14F-4D97-AF65-F5344CB8AC3E}">
        <p14:creationId xmlns:p14="http://schemas.microsoft.com/office/powerpoint/2010/main" val="31837031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0AD041-9FC2-EB27-DE8F-065E2B712992}"/>
              </a:ext>
            </a:extLst>
          </p:cNvPr>
          <p:cNvSpPr>
            <a:spLocks noGrp="1"/>
          </p:cNvSpPr>
          <p:nvPr>
            <p:ph type="title"/>
          </p:nvPr>
        </p:nvSpPr>
        <p:spPr/>
        <p:txBody>
          <a:bodyPr/>
          <a:lstStyle/>
          <a:p>
            <a:r>
              <a:rPr lang="en-US"/>
              <a:t>singly-linked list</a:t>
            </a:r>
          </a:p>
        </p:txBody>
      </p:sp>
      <p:cxnSp>
        <p:nvCxnSpPr>
          <p:cNvPr id="6" name="Straight Arrow Connector 5">
            <a:extLst>
              <a:ext uri="{FF2B5EF4-FFF2-40B4-BE49-F238E27FC236}">
                <a16:creationId xmlns:a16="http://schemas.microsoft.com/office/drawing/2014/main" id="{63DBB2A1-6FC0-8910-69B4-22764A81D64C}"/>
              </a:ext>
            </a:extLst>
          </p:cNvPr>
          <p:cNvCxnSpPr>
            <a:cxnSpLocks/>
            <a:endCxn id="9" idx="1"/>
          </p:cNvCxnSpPr>
          <p:nvPr/>
        </p:nvCxnSpPr>
        <p:spPr>
          <a:xfrm flipV="1">
            <a:off x="1860202" y="144047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6F566319-5FEC-CAFC-C6C5-38EA78988FDE}"/>
              </a:ext>
            </a:extLst>
          </p:cNvPr>
          <p:cNvSpPr txBox="1"/>
          <p:nvPr/>
        </p:nvSpPr>
        <p:spPr>
          <a:xfrm>
            <a:off x="1153621" y="1549510"/>
            <a:ext cx="1108362" cy="369332"/>
          </a:xfrm>
          <a:prstGeom prst="rect">
            <a:avLst/>
          </a:prstGeom>
          <a:noFill/>
        </p:spPr>
        <p:txBody>
          <a:bodyPr wrap="square" rtlCol="0">
            <a:spAutoFit/>
          </a:bodyPr>
          <a:lstStyle/>
          <a:p>
            <a:r>
              <a:rPr lang="en-US">
                <a:latin typeface="+mj-lt"/>
              </a:rPr>
              <a:t>head</a:t>
            </a:r>
          </a:p>
        </p:txBody>
      </p:sp>
      <p:cxnSp>
        <p:nvCxnSpPr>
          <p:cNvPr id="8" name="Straight Arrow Connector 7">
            <a:extLst>
              <a:ext uri="{FF2B5EF4-FFF2-40B4-BE49-F238E27FC236}">
                <a16:creationId xmlns:a16="http://schemas.microsoft.com/office/drawing/2014/main" id="{F249AD36-1BCC-E6AB-4BFE-42AF4718931B}"/>
              </a:ext>
            </a:extLst>
          </p:cNvPr>
          <p:cNvCxnSpPr>
            <a:cxnSpLocks/>
          </p:cNvCxnSpPr>
          <p:nvPr/>
        </p:nvCxnSpPr>
        <p:spPr>
          <a:xfrm>
            <a:off x="3227551" y="145077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9" name="Table 8">
            <a:extLst>
              <a:ext uri="{FF2B5EF4-FFF2-40B4-BE49-F238E27FC236}">
                <a16:creationId xmlns:a16="http://schemas.microsoft.com/office/drawing/2014/main" id="{6F216E4B-E991-2D47-5103-5D9A4DA3B28D}"/>
              </a:ext>
            </a:extLst>
          </p:cNvPr>
          <p:cNvGraphicFramePr>
            <a:graphicFrameLocks noGrp="1"/>
          </p:cNvGraphicFramePr>
          <p:nvPr/>
        </p:nvGraphicFramePr>
        <p:xfrm>
          <a:off x="2731062" y="12625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0" name="Straight Arrow Connector 9">
            <a:extLst>
              <a:ext uri="{FF2B5EF4-FFF2-40B4-BE49-F238E27FC236}">
                <a16:creationId xmlns:a16="http://schemas.microsoft.com/office/drawing/2014/main" id="{C97E306A-9C82-7DD6-110E-C5BFCCFC2432}"/>
              </a:ext>
            </a:extLst>
          </p:cNvPr>
          <p:cNvCxnSpPr>
            <a:cxnSpLocks/>
          </p:cNvCxnSpPr>
          <p:nvPr/>
        </p:nvCxnSpPr>
        <p:spPr>
          <a:xfrm>
            <a:off x="4280494" y="143603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1" name="Table 10">
            <a:extLst>
              <a:ext uri="{FF2B5EF4-FFF2-40B4-BE49-F238E27FC236}">
                <a16:creationId xmlns:a16="http://schemas.microsoft.com/office/drawing/2014/main" id="{DBC711B1-B9E1-062D-DA2A-A8EBC33C69B9}"/>
              </a:ext>
            </a:extLst>
          </p:cNvPr>
          <p:cNvGraphicFramePr>
            <a:graphicFrameLocks noGrp="1"/>
          </p:cNvGraphicFramePr>
          <p:nvPr/>
        </p:nvGraphicFramePr>
        <p:xfrm>
          <a:off x="3784005" y="124782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2" name="Straight Arrow Connector 11">
            <a:extLst>
              <a:ext uri="{FF2B5EF4-FFF2-40B4-BE49-F238E27FC236}">
                <a16:creationId xmlns:a16="http://schemas.microsoft.com/office/drawing/2014/main" id="{5F0262DE-5083-674D-AA50-37D83E42F6BC}"/>
              </a:ext>
            </a:extLst>
          </p:cNvPr>
          <p:cNvCxnSpPr>
            <a:cxnSpLocks/>
          </p:cNvCxnSpPr>
          <p:nvPr/>
        </p:nvCxnSpPr>
        <p:spPr>
          <a:xfrm>
            <a:off x="5333440" y="144450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3" name="Table 12">
            <a:extLst>
              <a:ext uri="{FF2B5EF4-FFF2-40B4-BE49-F238E27FC236}">
                <a16:creationId xmlns:a16="http://schemas.microsoft.com/office/drawing/2014/main" id="{19196E3D-25A4-FB57-188A-F138444B150E}"/>
              </a:ext>
            </a:extLst>
          </p:cNvPr>
          <p:cNvGraphicFramePr>
            <a:graphicFrameLocks noGrp="1"/>
          </p:cNvGraphicFramePr>
          <p:nvPr/>
        </p:nvGraphicFramePr>
        <p:xfrm>
          <a:off x="4836951" y="125629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4" name="Straight Arrow Connector 13">
            <a:extLst>
              <a:ext uri="{FF2B5EF4-FFF2-40B4-BE49-F238E27FC236}">
                <a16:creationId xmlns:a16="http://schemas.microsoft.com/office/drawing/2014/main" id="{E459DE03-6600-D553-2DC1-12D12F1C6C20}"/>
              </a:ext>
            </a:extLst>
          </p:cNvPr>
          <p:cNvCxnSpPr>
            <a:cxnSpLocks/>
          </p:cNvCxnSpPr>
          <p:nvPr/>
        </p:nvCxnSpPr>
        <p:spPr>
          <a:xfrm>
            <a:off x="6386383" y="142976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5" name="Table 14">
            <a:extLst>
              <a:ext uri="{FF2B5EF4-FFF2-40B4-BE49-F238E27FC236}">
                <a16:creationId xmlns:a16="http://schemas.microsoft.com/office/drawing/2014/main" id="{DA894E4D-DB7A-4FD6-EF2E-87F56D5530A3}"/>
              </a:ext>
            </a:extLst>
          </p:cNvPr>
          <p:cNvGraphicFramePr>
            <a:graphicFrameLocks noGrp="1"/>
          </p:cNvGraphicFramePr>
          <p:nvPr/>
        </p:nvGraphicFramePr>
        <p:xfrm>
          <a:off x="5889894" y="124154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6" name="Table 15">
            <a:extLst>
              <a:ext uri="{FF2B5EF4-FFF2-40B4-BE49-F238E27FC236}">
                <a16:creationId xmlns:a16="http://schemas.microsoft.com/office/drawing/2014/main" id="{155428C5-E505-45EA-89EC-3D102870690C}"/>
              </a:ext>
            </a:extLst>
          </p:cNvPr>
          <p:cNvGraphicFramePr>
            <a:graphicFrameLocks noGrp="1"/>
          </p:cNvGraphicFramePr>
          <p:nvPr/>
        </p:nvGraphicFramePr>
        <p:xfrm>
          <a:off x="6924726" y="12784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7" name="TextBox 16">
            <a:extLst>
              <a:ext uri="{FF2B5EF4-FFF2-40B4-BE49-F238E27FC236}">
                <a16:creationId xmlns:a16="http://schemas.microsoft.com/office/drawing/2014/main" id="{AF4ED416-CFFD-0F82-C0D5-3EEF6A8FC31A}"/>
              </a:ext>
            </a:extLst>
          </p:cNvPr>
          <p:cNvSpPr txBox="1"/>
          <p:nvPr/>
        </p:nvSpPr>
        <p:spPr>
          <a:xfrm>
            <a:off x="3470404" y="2138709"/>
            <a:ext cx="2217557" cy="92948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LinkedList</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    Node</a:t>
            </a:r>
            <a:r>
              <a:rPr lang="en-US" sz="1600">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
        <p:nvSpPr>
          <p:cNvPr id="18" name="TextBox 17">
            <a:extLst>
              <a:ext uri="{FF2B5EF4-FFF2-40B4-BE49-F238E27FC236}">
                <a16:creationId xmlns:a16="http://schemas.microsoft.com/office/drawing/2014/main" id="{BE968BB1-2682-29A1-0758-B5CD96A7065B}"/>
              </a:ext>
            </a:extLst>
          </p:cNvPr>
          <p:cNvSpPr txBox="1"/>
          <p:nvPr/>
        </p:nvSpPr>
        <p:spPr>
          <a:xfrm>
            <a:off x="3456038" y="3364010"/>
            <a:ext cx="2231923" cy="122495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Node</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String</a:t>
            </a:r>
            <a:r>
              <a:rPr lang="en-US" sz="1600">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Node</a:t>
            </a:r>
            <a:r>
              <a:rPr lang="en-US" sz="1600">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68352659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870374"/>
            <a:ext cx="4917039" cy="1077218"/>
          </a:xfrm>
          <a:prstGeom prst="rect">
            <a:avLst/>
          </a:prstGeom>
          <a:noFill/>
        </p:spPr>
        <p:txBody>
          <a:bodyPr wrap="square" rtlCol="0">
            <a:spAutoFit/>
          </a:bodyPr>
          <a:lstStyle/>
          <a:p>
            <a:pPr algn="ctr"/>
            <a:r>
              <a:rPr lang="en-US" sz="3200"/>
              <a:t>"the stack"</a:t>
            </a:r>
          </a:p>
          <a:p>
            <a:pPr algn="ctr"/>
            <a:r>
              <a:rPr lang="en-US" sz="1600" b="1"/>
              <a:t>local variable primitives</a:t>
            </a:r>
            <a:r>
              <a:rPr lang="en-US" sz="1600"/>
              <a:t> &amp; </a:t>
            </a:r>
            <a:r>
              <a:rPr lang="en-US" sz="1600" b="1"/>
              <a:t>references</a:t>
            </a:r>
            <a:r>
              <a:rPr lang="en-US" sz="1600"/>
              <a:t> to Objects</a:t>
            </a:r>
          </a:p>
          <a:p>
            <a:pPr algn="ctr"/>
            <a:r>
              <a:rPr lang="en-US" sz="1600" b="1" i="1"/>
              <a:t>undefined</a:t>
            </a:r>
            <a:r>
              <a:rPr lang="en-US" sz="1600" i="1"/>
              <a:t> 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(arrays and String's count as Objects)</a:t>
            </a:r>
            <a:endParaRPr lang="en-US" sz="2400" b="1"/>
          </a:p>
          <a:p>
            <a:pPr algn="ctr"/>
            <a:r>
              <a:rPr lang="en-US" sz="2400" i="1"/>
              <a:t>cleared to 0 or null by default</a:t>
            </a:r>
            <a:endParaRPr lang="en-US" sz="5400" i="1"/>
          </a:p>
        </p:txBody>
      </p:sp>
    </p:spTree>
    <p:extLst>
      <p:ext uri="{BB962C8B-B14F-4D97-AF65-F5344CB8AC3E}">
        <p14:creationId xmlns:p14="http://schemas.microsoft.com/office/powerpoint/2010/main" val="56624971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sz="1400">
              <a:solidFill>
                <a:schemeClr val="tx1"/>
              </a:solidFill>
              <a:latin typeface="+mj-lt"/>
            </a:endParaRP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400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review: </a:t>
            </a:r>
            <a:r>
              <a:rPr lang="en-US"/>
              <a:t>accessing an array [list] is O(1)</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7936542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 =</a:t>
            </a:r>
          </a:p>
          <a:p>
            <a:r>
              <a:rPr lang="en-US" sz="1400">
                <a:solidFill>
                  <a:schemeClr val="tx1"/>
                </a:solidFill>
                <a:latin typeface="+mj-lt"/>
              </a:rPr>
              <a:t>    </a:t>
            </a:r>
            <a:r>
              <a:rPr lang="en-US" sz="1400">
                <a:solidFill>
                  <a:srgbClr val="0000FF"/>
                </a:solidFill>
                <a:latin typeface="+mj-lt"/>
              </a:rPr>
              <a:t>new</a:t>
            </a:r>
            <a:r>
              <a:rPr lang="en-US" sz="1400">
                <a:solidFill>
                  <a:schemeClr val="tx1"/>
                </a:solidFill>
                <a:latin typeface="+mj-lt"/>
              </a:rPr>
              <a:t> LinkedList(</a:t>
            </a:r>
            <a:r>
              <a:rPr lang="en-US" sz="1400">
                <a:solidFill>
                  <a:srgbClr val="C00000"/>
                </a:solidFill>
                <a:latin typeface="+mj-lt"/>
              </a:rPr>
              <a:t>"Hans -&gt; Parrot"</a:t>
            </a:r>
            <a:r>
              <a:rPr lang="en-US" sz="1400">
                <a:solidFill>
                  <a:schemeClr val="tx1"/>
                </a:solidFill>
                <a:latin typeface="+mj-lt"/>
              </a:rPr>
              <a:t>);</a:t>
            </a:r>
          </a:p>
          <a:p>
            <a:endParaRPr lang="en-US" sz="1400">
              <a:solidFill>
                <a:schemeClr val="tx1"/>
              </a:solidFill>
              <a:latin typeface="+mj-lt"/>
            </a:endParaRP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5810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2211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highlight>
                  <a:srgbClr val="FFFF00"/>
                </a:highlight>
                <a:latin typeface="+mj-lt"/>
              </a:rPr>
              <a:t>LinkedList</a:t>
            </a:r>
            <a:r>
              <a:rPr lang="en-US" sz="1400">
                <a:solidFill>
                  <a:schemeClr val="tx1"/>
                </a:solidFill>
                <a:highlight>
                  <a:srgbClr val="FFFF00"/>
                </a:highlight>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9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highlight>
                  <a:srgbClr val="FFFF00"/>
                </a:highlight>
                <a:latin typeface="+mj-lt"/>
              </a:rPr>
              <a:t>    Node </a:t>
            </a:r>
            <a:r>
              <a:rPr lang="en-US" sz="1400">
                <a:solidFill>
                  <a:schemeClr val="tx1"/>
                </a:solidFill>
                <a:highlight>
                  <a:srgbClr val="FFFF00"/>
                </a:highlight>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5295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highlight>
                  <a:srgbClr val="FFFF00"/>
                </a:highlight>
                <a:latin typeface="+mj-lt"/>
              </a:rPr>
              <a:t>    String </a:t>
            </a:r>
            <a:r>
              <a:rPr lang="en-US" sz="1400">
                <a:solidFill>
                  <a:schemeClr val="tx1"/>
                </a:solidFill>
                <a:highlight>
                  <a:srgbClr val="FFFF00"/>
                </a:highlight>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4479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highlight>
                  <a:srgbClr val="FFFF00"/>
                </a:highlight>
                <a:latin typeface="+mj-lt"/>
              </a:rPr>
              <a:t>    list = new </a:t>
            </a:r>
            <a:r>
              <a:rPr lang="en-US" sz="1400">
                <a:solidFill>
                  <a:srgbClr val="00007F"/>
                </a:solidFill>
                <a:highlight>
                  <a:srgbClr val="FFFF00"/>
                </a:highlight>
                <a:latin typeface="+mj-lt"/>
              </a:rPr>
              <a:t>LinkedList</a:t>
            </a:r>
            <a:r>
              <a:rPr lang="en-US" sz="1400">
                <a:solidFill>
                  <a:schemeClr val="tx1"/>
                </a:solidFill>
                <a:highlight>
                  <a:srgbClr val="FFFF00"/>
                </a:highlight>
                <a:latin typeface="+mj-lt"/>
              </a:rPr>
              <a:t>()</a:t>
            </a:r>
            <a:r>
              <a:rPr lang="en-US" sz="1400">
                <a:solidFill>
                  <a:srgbClr val="00007F"/>
                </a:solidFill>
                <a:highlight>
                  <a:srgbClr val="FFFF00"/>
                </a:highlight>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737266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highlight>
                  <a:srgbClr val="FFFF00"/>
                </a:highlight>
                <a:latin typeface="+mj-lt"/>
              </a:rPr>
              <a:t>    node = </a:t>
            </a:r>
            <a:r>
              <a:rPr lang="en-US" sz="1400">
                <a:solidFill>
                  <a:srgbClr val="0000FF"/>
                </a:solidFill>
                <a:highlight>
                  <a:srgbClr val="FFFF00"/>
                </a:highlight>
                <a:latin typeface="+mj-lt"/>
              </a:rPr>
              <a:t>new</a:t>
            </a:r>
            <a:r>
              <a:rPr lang="en-US" sz="1400">
                <a:solidFill>
                  <a:schemeClr val="tx1"/>
                </a:solidFill>
                <a:highlight>
                  <a:srgbClr val="FFFF00"/>
                </a:highlight>
                <a:latin typeface="+mj-lt"/>
              </a:rPr>
              <a:t> </a:t>
            </a:r>
            <a:r>
              <a:rPr lang="en-US" sz="1400">
                <a:solidFill>
                  <a:srgbClr val="00007F"/>
                </a:solidFill>
                <a:highlight>
                  <a:srgbClr val="FFFF00"/>
                </a:highlight>
                <a:latin typeface="+mj-lt"/>
              </a:rPr>
              <a:t>Node</a:t>
            </a:r>
            <a:r>
              <a:rPr lang="en-US" sz="1400">
                <a:solidFill>
                  <a:schemeClr val="tx1"/>
                </a:solidFill>
                <a:highlight>
                  <a:srgbClr val="FFFF00"/>
                </a:highlight>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410541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highlight>
                  <a:srgbClr val="FFFF00"/>
                </a:highlight>
                <a:latin typeface="+mj-lt"/>
              </a:rPr>
              <a:t>    string = </a:t>
            </a:r>
            <a:r>
              <a:rPr lang="en-US" sz="1400">
                <a:solidFill>
                  <a:srgbClr val="C00000"/>
                </a:solidFill>
                <a:highlight>
                  <a:srgbClr val="FFFF00"/>
                </a:highlight>
                <a:latin typeface="+mj-lt"/>
              </a:rPr>
              <a:t>"Hans"</a:t>
            </a:r>
            <a:r>
              <a:rPr lang="en-US" sz="1400">
                <a:solidFill>
                  <a:schemeClr val="tx1"/>
                </a:solidFill>
                <a:highlight>
                  <a:srgbClr val="FFFF00"/>
                </a:highlight>
                <a:latin typeface="+mj-lt"/>
              </a:rPr>
              <a:t>;</a:t>
            </a:r>
            <a:r>
              <a:rPr lang="en-US" sz="1400">
                <a:solidFill>
                  <a:srgbClr val="00007F"/>
                </a:solidFill>
                <a:highlight>
                  <a:srgbClr val="FFFF00"/>
                </a:highlight>
                <a:latin typeface="+mj-lt"/>
              </a:rPr>
              <a:t> </a:t>
            </a:r>
            <a:endParaRPr lang="en-US" sz="1400">
              <a:solidFill>
                <a:schemeClr val="tx1"/>
              </a:solidFill>
              <a:highlight>
                <a:srgbClr val="FFFF00"/>
              </a:highlight>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859906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highlight>
                  <a:srgbClr val="FFFF00"/>
                </a:highlight>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821003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highlight>
                  <a:srgbClr val="FFFF00"/>
                </a:highlight>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a:solidFill>
                  <a:schemeClr val="accent2"/>
                </a:solidFill>
                <a:latin typeface="Consolas" panose="020B0609020204030204" pitchFamily="49" charset="0"/>
                <a:cs typeface="Consolas" panose="020B0609020204030204" pitchFamily="49" charset="0"/>
              </a:rPr>
              <a:t>         </a:t>
            </a:r>
            <a:r>
              <a:rPr lang="en-US" sz="1800">
                <a:solidFill>
                  <a:schemeClr val="accent2"/>
                </a:solidFill>
                <a:latin typeface="Consolas" panose="020B0609020204030204" pitchFamily="49" charset="0"/>
                <a:cs typeface="Consolas" panose="020B0609020204030204" pitchFamily="49" charset="0"/>
              </a:rPr>
              <a:t>null   </a:t>
            </a:r>
            <a:endParaRPr lang="en-US">
              <a:solidFill>
                <a:schemeClr val="accent2"/>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070E8DAA-02B6-DAD6-8461-A772D2225D06}"/>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72848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45203773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highlight>
                  <a:srgbClr val="FFFF00"/>
                </a:highlight>
                <a:latin typeface="+mj-lt"/>
              </a:rPr>
              <a:t>    node = </a:t>
            </a:r>
            <a:r>
              <a:rPr lang="en-US" sz="1400">
                <a:solidFill>
                  <a:srgbClr val="0000FF"/>
                </a:solidFill>
                <a:highlight>
                  <a:srgbClr val="FFFF00"/>
                </a:highlight>
                <a:latin typeface="+mj-lt"/>
              </a:rPr>
              <a:t>new</a:t>
            </a:r>
            <a:r>
              <a:rPr lang="en-US" sz="1400">
                <a:solidFill>
                  <a:schemeClr val="tx1"/>
                </a:solidFill>
                <a:highlight>
                  <a:srgbClr val="FFFF00"/>
                </a:highlight>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0x33333333</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6" idx="1"/>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6" name="Rectangle 15">
            <a:extLst>
              <a:ext uri="{FF2B5EF4-FFF2-40B4-BE49-F238E27FC236}">
                <a16:creationId xmlns:a16="http://schemas.microsoft.com/office/drawing/2014/main" id="{54A4EBD2-8855-049C-EA6C-80E7FEB5B4BB}"/>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18" name="Straight Arrow Connector 17">
            <a:extLst>
              <a:ext uri="{FF2B5EF4-FFF2-40B4-BE49-F238E27FC236}">
                <a16:creationId xmlns:a16="http://schemas.microsoft.com/office/drawing/2014/main" id="{847B35D7-EBB2-AB3B-9EF9-A01A732AC5ED}"/>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1480860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highlight>
                  <a:srgbClr val="FFFF00"/>
                </a:highlight>
                <a:latin typeface="+mj-lt"/>
              </a:rPr>
              <a:t>    string = </a:t>
            </a:r>
            <a:r>
              <a:rPr lang="en-US" sz="1400">
                <a:solidFill>
                  <a:srgbClr val="C00000"/>
                </a:solidFill>
                <a:highlight>
                  <a:srgbClr val="FFFF00"/>
                </a:highlight>
                <a:latin typeface="+mj-lt"/>
              </a:rPr>
              <a:t>"Parrot"</a:t>
            </a:r>
            <a:r>
              <a:rPr lang="en-US" sz="1400">
                <a:solidFill>
                  <a:schemeClr val="tx1"/>
                </a:solidFill>
                <a:highlight>
                  <a:srgbClr val="FFFF00"/>
                </a:highlight>
                <a:latin typeface="+mj-lt"/>
              </a:rPr>
              <a:t>;</a:t>
            </a:r>
            <a:r>
              <a:rPr lang="en-US" sz="1400">
                <a:solidFill>
                  <a:srgbClr val="00007F"/>
                </a:solidFill>
                <a:highlight>
                  <a:srgbClr val="FFFF00"/>
                </a:highlight>
                <a:latin typeface="+mj-lt"/>
              </a:rPr>
              <a:t> </a:t>
            </a:r>
            <a:endParaRPr lang="en-US" sz="1400">
              <a:solidFill>
                <a:schemeClr val="tx1"/>
              </a:solidFill>
              <a:highlight>
                <a:srgbClr val="FFFF00"/>
              </a:highlight>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0x33333333</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P a r r o t</a:t>
            </a:r>
            <a:endParaRPr lang="en-US" sz="1800">
              <a:solidFill>
                <a:srgbClr val="F90A8D"/>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21" name="Straight Arrow Connector 20">
            <a:extLst>
              <a:ext uri="{FF2B5EF4-FFF2-40B4-BE49-F238E27FC236}">
                <a16:creationId xmlns:a16="http://schemas.microsoft.com/office/drawing/2014/main" id="{3E5432C8-EFA2-65CA-778B-6274512FD052}"/>
              </a:ext>
            </a:extLst>
          </p:cNvPr>
          <p:cNvCxnSpPr>
            <a:cxnSpLocks/>
          </p:cNvCxnSpPr>
          <p:nvPr/>
        </p:nvCxnSpPr>
        <p:spPr>
          <a:xfrm>
            <a:off x="4191183" y="3210322"/>
            <a:ext cx="3009452" cy="1617358"/>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6F1CCA13-2319-2781-66B7-0D19AB214098}"/>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11323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highlight>
                  <a:srgbClr val="FFFF00"/>
                </a:highlight>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0x33333333</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21" name="Straight Arrow Connector 20">
            <a:extLst>
              <a:ext uri="{FF2B5EF4-FFF2-40B4-BE49-F238E27FC236}">
                <a16:creationId xmlns:a16="http://schemas.microsoft.com/office/drawing/2014/main" id="{3E5432C8-EFA2-65CA-778B-6274512FD052}"/>
              </a:ext>
            </a:extLst>
          </p:cNvPr>
          <p:cNvCxnSpPr>
            <a:cxnSpLocks/>
          </p:cNvCxnSpPr>
          <p:nvPr/>
        </p:nvCxnSpPr>
        <p:spPr>
          <a:xfrm>
            <a:off x="4191183" y="3210322"/>
            <a:ext cx="3009452" cy="1617358"/>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67075E79-ACFB-1786-D0CC-2AFE8A932BC7}"/>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0891719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highlight>
                  <a:srgbClr val="FFFF00"/>
                </a:highlight>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0x33333333</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sz="1800">
                <a:solidFill>
                  <a:srgbClr val="09B5B6"/>
                </a:solidFill>
                <a:latin typeface="Consolas" panose="020B0609020204030204" pitchFamily="49" charset="0"/>
                <a:cs typeface="Consolas" panose="020B0609020204030204" pitchFamily="49" charset="0"/>
              </a:rPr>
              <a:t> </a:t>
            </a:r>
            <a:r>
              <a:rPr lang="en-US">
                <a:solidFill>
                  <a:srgbClr val="09B5B6"/>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0x33333333</a:t>
            </a:r>
            <a:r>
              <a:rPr lang="en-US" sz="1800">
                <a:solidFill>
                  <a:srgbClr val="0000FF"/>
                </a:solidFill>
                <a:latin typeface="Consolas" panose="020B0609020204030204" pitchFamily="49" charset="0"/>
                <a:cs typeface="Consolas" panose="020B0609020204030204" pitchFamily="49" charset="0"/>
              </a:rPr>
              <a:t>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r>
              <a:rPr lang="en-US" sz="1800">
                <a:solidFill>
                  <a:srgbClr val="0000FF"/>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21" name="Straight Arrow Connector 20">
            <a:extLst>
              <a:ext uri="{FF2B5EF4-FFF2-40B4-BE49-F238E27FC236}">
                <a16:creationId xmlns:a16="http://schemas.microsoft.com/office/drawing/2014/main" id="{3E5432C8-EFA2-65CA-778B-6274512FD052}"/>
              </a:ext>
            </a:extLst>
          </p:cNvPr>
          <p:cNvCxnSpPr>
            <a:cxnSpLocks/>
          </p:cNvCxnSpPr>
          <p:nvPr/>
        </p:nvCxnSpPr>
        <p:spPr>
          <a:xfrm>
            <a:off x="4191183" y="3210322"/>
            <a:ext cx="3009452" cy="1617358"/>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F15F2B49-4BCA-364B-C3E5-DBBDC1E435B2}"/>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37D53263-B9AE-6506-4D7F-A24788F8DCD1}"/>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77116341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highlight>
                  <a:srgbClr val="FFFF00"/>
                </a:highlight>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sz="1800">
                <a:solidFill>
                  <a:srgbClr val="09B5B6"/>
                </a:solidFill>
                <a:latin typeface="Consolas" panose="020B0609020204030204" pitchFamily="49" charset="0"/>
                <a:cs typeface="Consolas" panose="020B0609020204030204" pitchFamily="49" charset="0"/>
              </a:rPr>
              <a:t> </a:t>
            </a:r>
            <a:r>
              <a:rPr lang="en-US">
                <a:solidFill>
                  <a:srgbClr val="09B5B6"/>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0x33333333</a:t>
            </a:r>
            <a:r>
              <a:rPr lang="en-US" sz="1800">
                <a:solidFill>
                  <a:srgbClr val="0000FF"/>
                </a:solidFill>
                <a:latin typeface="Consolas" panose="020B0609020204030204" pitchFamily="49" charset="0"/>
                <a:cs typeface="Consolas" panose="020B0609020204030204" pitchFamily="49" charset="0"/>
              </a:rPr>
              <a:t>  </a:t>
            </a:r>
            <a:endParaRPr lang="en-US">
              <a:solidFill>
                <a:srgbClr val="0000FF"/>
              </a:solidFill>
              <a:latin typeface="Consolas" panose="020B0609020204030204" pitchFamily="49" charset="0"/>
              <a:cs typeface="Consolas" panose="020B0609020204030204" pitchFamily="49" charset="0"/>
            </a:endParaRPr>
          </a:p>
        </p:txBody>
      </p: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r>
              <a:rPr lang="en-US" sz="1800">
                <a:solidFill>
                  <a:srgbClr val="0000FF"/>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0AD67F07-8CD2-D3C7-05DC-EBA568177F0B}"/>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87133BF4-2FAE-FEA9-3AFD-AE0BE82CDE23}"/>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759476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sz="1800">
                <a:solidFill>
                  <a:srgbClr val="09B5B6"/>
                </a:solidFill>
                <a:latin typeface="Consolas" panose="020B0609020204030204" pitchFamily="49" charset="0"/>
                <a:cs typeface="Consolas" panose="020B0609020204030204" pitchFamily="49" charset="0"/>
              </a:rPr>
              <a:t> </a:t>
            </a:r>
            <a:r>
              <a:rPr lang="en-US">
                <a:solidFill>
                  <a:srgbClr val="09B5B6"/>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0x33333333</a:t>
            </a:r>
            <a:r>
              <a:rPr lang="en-US" sz="1800">
                <a:solidFill>
                  <a:srgbClr val="0000FF"/>
                </a:solidFill>
                <a:latin typeface="Consolas" panose="020B0609020204030204" pitchFamily="49" charset="0"/>
                <a:cs typeface="Consolas" panose="020B0609020204030204" pitchFamily="49" charset="0"/>
              </a:rPr>
              <a:t>  </a:t>
            </a:r>
            <a:endParaRPr lang="en-US">
              <a:solidFill>
                <a:srgbClr val="0000FF"/>
              </a:solidFill>
              <a:latin typeface="Consolas" panose="020B0609020204030204" pitchFamily="49" charset="0"/>
              <a:cs typeface="Consolas" panose="020B0609020204030204" pitchFamily="49" charset="0"/>
            </a:endParaRPr>
          </a:p>
        </p:txBody>
      </p: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r>
              <a:rPr lang="en-US" sz="1800">
                <a:solidFill>
                  <a:srgbClr val="0000FF"/>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0AD67F07-8CD2-D3C7-05DC-EBA568177F0B}"/>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87133BF4-2FAE-FEA9-3AFD-AE0BE82CDE23}"/>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817941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a:t>memory in C</a:t>
            </a:r>
          </a:p>
        </p:txBody>
      </p:sp>
    </p:spTree>
    <p:extLst>
      <p:ext uri="{BB962C8B-B14F-4D97-AF65-F5344CB8AC3E}">
        <p14:creationId xmlns:p14="http://schemas.microsoft.com/office/powerpoint/2010/main" val="85691921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9DA5E-A790-07C3-AB38-8BEDBD9C4D58}"/>
              </a:ext>
            </a:extLst>
          </p:cNvPr>
          <p:cNvSpPr>
            <a:spLocks noGrp="1"/>
          </p:cNvSpPr>
          <p:nvPr>
            <p:ph type="title"/>
          </p:nvPr>
        </p:nvSpPr>
        <p:spPr/>
        <p:txBody>
          <a:bodyPr/>
          <a:lstStyle/>
          <a:p>
            <a:r>
              <a:rPr lang="en-US"/>
              <a:t>in C, we often get to choose whether to allocate memory on the stack or the heap </a:t>
            </a:r>
          </a:p>
        </p:txBody>
      </p:sp>
    </p:spTree>
    <p:extLst>
      <p:ext uri="{BB962C8B-B14F-4D97-AF65-F5344CB8AC3E}">
        <p14:creationId xmlns:p14="http://schemas.microsoft.com/office/powerpoint/2010/main" val="277605304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1DD3D5-699F-F28C-6C1B-12DBBAA9676E}"/>
              </a:ext>
            </a:extLst>
          </p:cNvPr>
          <p:cNvSpPr>
            <a:spLocks noGrp="1"/>
          </p:cNvSpPr>
          <p:nvPr>
            <p:ph type="title"/>
          </p:nvPr>
        </p:nvSpPr>
        <p:spPr/>
        <p:txBody>
          <a:bodyPr/>
          <a:lstStyle/>
          <a:p>
            <a:r>
              <a:rPr lang="en-US"/>
              <a:t>memory allocation</a:t>
            </a:r>
          </a:p>
        </p:txBody>
      </p:sp>
      <p:sp>
        <p:nvSpPr>
          <p:cNvPr id="4" name="TextBox 3">
            <a:extLst>
              <a:ext uri="{FF2B5EF4-FFF2-40B4-BE49-F238E27FC236}">
                <a16:creationId xmlns:a16="http://schemas.microsoft.com/office/drawing/2014/main" id="{BC8F122A-ADF6-0E44-6F15-A3CE768690C3}"/>
              </a:ext>
            </a:extLst>
          </p:cNvPr>
          <p:cNvSpPr txBox="1"/>
          <p:nvPr/>
        </p:nvSpPr>
        <p:spPr>
          <a:xfrm>
            <a:off x="457200" y="1020489"/>
            <a:ext cx="8229600" cy="929485"/>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Java</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 heapAllocatedArray = </a:t>
            </a:r>
            <a:r>
              <a:rPr lang="en-US" sz="1600">
                <a:solidFill>
                  <a:srgbClr val="0000FF"/>
                </a:solidFill>
                <a:latin typeface="Consolas"/>
                <a:ea typeface="Segoe UI Emoji" panose="020B0502040204020203" pitchFamily="34" charset="0"/>
                <a:cs typeface="Consolas" panose="020B0609020204030204" pitchFamily="49" charset="0"/>
              </a:rPr>
              <a:t>new</a:t>
            </a: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a:t>
            </a:r>
            <a:r>
              <a:rPr lang="en-US" sz="1600">
                <a:solidFill>
                  <a:srgbClr val="09B5B6"/>
                </a:solidFill>
                <a:latin typeface="Consolas"/>
                <a:ea typeface="Segoe UI Emoji" panose="020B0502040204020203" pitchFamily="34" charset="0"/>
                <a:cs typeface="Consolas" panose="020B0609020204030204" pitchFamily="49" charset="0"/>
              </a:rPr>
              <a:t>10</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heapAllocatedArray[</a:t>
            </a:r>
            <a:r>
              <a:rPr lang="en-US" sz="1600">
                <a:solidFill>
                  <a:srgbClr val="09B5B6"/>
                </a:solidFill>
                <a:latin typeface="Consolas"/>
                <a:ea typeface="Segoe UI Emoji" panose="020B0502040204020203" pitchFamily="34" charset="0"/>
                <a:cs typeface="Consolas" panose="020B0609020204030204" pitchFamily="49" charset="0"/>
              </a:rPr>
              <a:t>0</a:t>
            </a:r>
            <a:r>
              <a:rPr lang="en-US" sz="1600">
                <a:latin typeface="Consolas"/>
                <a:ea typeface="Segoe UI Emoji" panose="020B0502040204020203" pitchFamily="34" charset="0"/>
                <a:cs typeface="Consolas" panose="020B0609020204030204" pitchFamily="49" charset="0"/>
              </a:rPr>
              <a:t>] = </a:t>
            </a:r>
            <a:r>
              <a:rPr lang="en-US" sz="1600">
                <a:solidFill>
                  <a:srgbClr val="09B5B6"/>
                </a:solidFill>
                <a:latin typeface="Consolas"/>
                <a:ea typeface="Segoe UI Emoji" panose="020B0502040204020203" pitchFamily="34" charset="0"/>
                <a:cs typeface="Consolas" panose="020B0609020204030204" pitchFamily="49" charset="0"/>
              </a:rPr>
              <a:t>3</a:t>
            </a:r>
            <a:r>
              <a:rPr lang="en-US" sz="1600">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4BADAFD4-D73A-2E58-83C3-FEFF4601D331}"/>
              </a:ext>
            </a:extLst>
          </p:cNvPr>
          <p:cNvSpPr txBox="1"/>
          <p:nvPr/>
        </p:nvSpPr>
        <p:spPr>
          <a:xfrm>
            <a:off x="457200" y="2205002"/>
            <a:ext cx="8229600" cy="2406813"/>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C</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 stackAllocatedArray[</a:t>
            </a:r>
            <a:r>
              <a:rPr lang="en-US" sz="1600">
                <a:solidFill>
                  <a:srgbClr val="09B5B6"/>
                </a:solidFill>
                <a:latin typeface="Consolas"/>
                <a:ea typeface="Segoe UI Emoji" panose="020B0502040204020203" pitchFamily="34" charset="0"/>
                <a:cs typeface="Consolas" panose="020B0609020204030204" pitchFamily="49" charset="0"/>
              </a:rPr>
              <a:t>10</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int *</a:t>
            </a:r>
            <a:r>
              <a:rPr lang="en-US" sz="1600">
                <a:latin typeface="Consolas"/>
                <a:ea typeface="Segoe UI Emoji" panose="020B0502040204020203" pitchFamily="34" charset="0"/>
                <a:cs typeface="Consolas" panose="020B0609020204030204" pitchFamily="49" charset="0"/>
              </a:rPr>
              <a:t>heapAllocatedArray = malloc(</a:t>
            </a:r>
            <a:r>
              <a:rPr lang="en-US" sz="1600">
                <a:solidFill>
                  <a:srgbClr val="09B5B6"/>
                </a:solidFill>
                <a:latin typeface="Consolas"/>
                <a:ea typeface="Segoe UI Emoji" panose="020B0502040204020203" pitchFamily="34" charset="0"/>
                <a:cs typeface="Consolas" panose="020B0609020204030204" pitchFamily="49" charset="0"/>
              </a:rPr>
              <a:t>10000000</a:t>
            </a:r>
            <a:r>
              <a:rPr lang="en-US" sz="1600">
                <a:latin typeface="Consolas"/>
                <a:ea typeface="Segoe UI Emoji" panose="020B0502040204020203" pitchFamily="34" charset="0"/>
                <a:cs typeface="Consolas" panose="020B0609020204030204" pitchFamily="49" charset="0"/>
              </a:rPr>
              <a:t> * </a:t>
            </a:r>
            <a:r>
              <a:rPr lang="en-US" sz="1600">
                <a:solidFill>
                  <a:srgbClr val="0000FF"/>
                </a:solidFill>
                <a:latin typeface="Consolas"/>
                <a:ea typeface="Segoe UI Emoji" panose="020B0502040204020203" pitchFamily="34" charset="0"/>
                <a:cs typeface="Consolas" panose="020B0609020204030204" pitchFamily="49" charset="0"/>
              </a:rPr>
              <a:t>sizeof</a:t>
            </a:r>
            <a:r>
              <a:rPr lang="en-US" sz="1600">
                <a:latin typeface="Consolas"/>
                <a:ea typeface="Segoe UI Emoji" panose="020B0502040204020203" pitchFamily="34" charset="0"/>
                <a:cs typeface="Consolas" panose="020B0609020204030204" pitchFamily="49" charset="0"/>
              </a:rPr>
              <a:t>(</a:t>
            </a:r>
            <a:r>
              <a:rPr lang="en-US" sz="1600">
                <a:solidFill>
                  <a:srgbClr val="0000FF"/>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sz="1600">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stackAllocatedArray[</a:t>
            </a:r>
            <a:r>
              <a:rPr lang="en-US" sz="1600">
                <a:solidFill>
                  <a:srgbClr val="09B5B6"/>
                </a:solidFill>
                <a:latin typeface="Consolas"/>
                <a:ea typeface="Segoe UI Emoji" panose="020B0502040204020203" pitchFamily="34" charset="0"/>
                <a:cs typeface="Consolas" panose="020B0609020204030204" pitchFamily="49" charset="0"/>
              </a:rPr>
              <a:t>0</a:t>
            </a:r>
            <a:r>
              <a:rPr lang="en-US" sz="1600">
                <a:latin typeface="Consolas"/>
                <a:ea typeface="Segoe UI Emoji" panose="020B0502040204020203" pitchFamily="34" charset="0"/>
                <a:cs typeface="Consolas" panose="020B0609020204030204" pitchFamily="49" charset="0"/>
              </a:rPr>
              <a:t>] = </a:t>
            </a:r>
            <a:r>
              <a:rPr lang="en-US" sz="1600">
                <a:solidFill>
                  <a:srgbClr val="09B5B6"/>
                </a:solidFill>
                <a:latin typeface="Consolas"/>
                <a:ea typeface="Segoe UI Emoji" panose="020B0502040204020203" pitchFamily="34" charset="0"/>
                <a:cs typeface="Consolas" panose="020B0609020204030204" pitchFamily="49" charset="0"/>
              </a:rPr>
              <a:t>3</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heapAllocatedArray[</a:t>
            </a:r>
            <a:r>
              <a:rPr lang="en-US" sz="1600">
                <a:solidFill>
                  <a:srgbClr val="09B5B6"/>
                </a:solidFill>
                <a:latin typeface="Consolas"/>
                <a:ea typeface="Segoe UI Emoji" panose="020B0502040204020203" pitchFamily="34" charset="0"/>
                <a:cs typeface="Consolas" panose="020B0609020204030204" pitchFamily="49" charset="0"/>
              </a:rPr>
              <a:t>0</a:t>
            </a:r>
            <a:r>
              <a:rPr lang="en-US" sz="1600">
                <a:latin typeface="Consolas"/>
                <a:ea typeface="Segoe UI Emoji" panose="020B0502040204020203" pitchFamily="34" charset="0"/>
                <a:cs typeface="Consolas" panose="020B0609020204030204" pitchFamily="49" charset="0"/>
              </a:rPr>
              <a:t>] = </a:t>
            </a:r>
            <a:r>
              <a:rPr lang="en-US" sz="1600">
                <a:solidFill>
                  <a:srgbClr val="09B5B6"/>
                </a:solidFill>
                <a:latin typeface="Consolas"/>
                <a:ea typeface="Segoe UI Emoji" panose="020B0502040204020203" pitchFamily="34" charset="0"/>
                <a:cs typeface="Consolas" panose="020B0609020204030204" pitchFamily="49" charset="0"/>
              </a:rPr>
              <a:t>3</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sz="1600">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free</a:t>
            </a:r>
            <a:r>
              <a:rPr lang="en-US" sz="1600">
                <a:latin typeface="Consolas"/>
                <a:ea typeface="Segoe UI Emoji" panose="020B0502040204020203" pitchFamily="34" charset="0"/>
                <a:cs typeface="Consolas" panose="020B0609020204030204" pitchFamily="49" charset="0"/>
              </a:rPr>
              <a:t>(heapAllocatedArray);</a:t>
            </a:r>
          </a:p>
        </p:txBody>
      </p:sp>
    </p:spTree>
    <p:extLst>
      <p:ext uri="{BB962C8B-B14F-4D97-AF65-F5344CB8AC3E}">
        <p14:creationId xmlns:p14="http://schemas.microsoft.com/office/powerpoint/2010/main" val="323813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818"/>
            <a:ext cx="8396548" cy="5139869"/>
          </a:xfrm>
          <a:prstGeom prst="rect">
            <a:avLst/>
          </a:prstGeom>
          <a:noFill/>
        </p:spPr>
        <p:txBody>
          <a:bodyPr wrap="square" rtlCol="0" anchor="ctr">
            <a:spAutoFit/>
          </a:bodyPr>
          <a:lstStyle/>
          <a:p>
            <a:r>
              <a:rPr lang="en-US" sz="3200" b="1">
                <a:solidFill>
                  <a:schemeClr val="accent5"/>
                </a:solidFill>
              </a:rPr>
              <a:t>ANNOUNCEMENTS</a:t>
            </a:r>
            <a:r>
              <a:rPr kumimoji="0" lang="en-US" sz="4800" b="0" i="0" u="none" strike="noStrike" kern="1200" cap="none" spc="0" normalizeH="0" baseline="0" noProof="0">
                <a:ln>
                  <a:noFill/>
                </a:ln>
                <a:solidFill>
                  <a:schemeClr val="accent5"/>
                </a:solidFill>
                <a:effectLst/>
                <a:uLnTx/>
                <a:uFillTx/>
                <a:ea typeface="Segoe UI Emoji" panose="020B0502040204020203" pitchFamily="34" charset="0"/>
                <a:cs typeface="+mj-cs"/>
              </a:rPr>
              <a:t>☃️</a:t>
            </a:r>
            <a:endParaRPr kumimoji="0" lang="en-US" sz="2400" b="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ea typeface="Segoe UI Emoji" panose="020B0502040204020203" pitchFamily="34" charset="0"/>
                <a:cs typeface="+mj-cs"/>
              </a:rPr>
              <a:t>how is the linked list hw?</a:t>
            </a:r>
          </a:p>
          <a:p>
            <a:r>
              <a:rPr lang="en-US" sz="2400">
                <a:solidFill>
                  <a:schemeClr val="accent5"/>
                </a:solidFill>
                <a:ea typeface="Segoe UI Emoji" panose="020B0502040204020203" pitchFamily="34" charset="0"/>
                <a:cs typeface="+mj-cs"/>
              </a:rPr>
              <a:t>today is "We Ran Out of Time For Kahoot Friday" Monday!</a:t>
            </a:r>
            <a:endParaRPr lang="en-US" sz="2400">
              <a:solidFill>
                <a:schemeClr val="accent5"/>
              </a:solidFill>
            </a:endParaRPr>
          </a:p>
          <a:p>
            <a:endParaRPr lang="en-US" sz="2400" b="1"/>
          </a:p>
          <a:p>
            <a:br>
              <a:rPr lang="en-US" sz="2400" b="1"/>
            </a:br>
            <a:r>
              <a:rPr lang="en-US" sz="3200" b="1">
                <a:solidFill>
                  <a:schemeClr val="accent3"/>
                </a:solidFill>
              </a:rPr>
              <a:t>WARMUP</a:t>
            </a:r>
            <a:br>
              <a:rPr lang="en-US" sz="2400" b="1">
                <a:solidFill>
                  <a:schemeClr val="accent3"/>
                </a:solidFill>
              </a:rPr>
            </a:br>
            <a:r>
              <a:rPr lang="en-US" sz="2400">
                <a:solidFill>
                  <a:schemeClr val="accent3"/>
                </a:solidFill>
              </a:rPr>
              <a:t>- here is a </a:t>
            </a:r>
            <a:r>
              <a:rPr lang="en-US" sz="2400" b="1">
                <a:solidFill>
                  <a:schemeClr val="accent3"/>
                </a:solidFill>
              </a:rPr>
              <a:t>tree</a:t>
            </a:r>
            <a:r>
              <a:rPr lang="en-US" sz="2400">
                <a:solidFill>
                  <a:schemeClr val="accent3"/>
                </a:solidFill>
              </a:rPr>
              <a:t>:</a:t>
            </a:r>
            <a:br>
              <a:rPr lang="en-US" sz="2400">
                <a:solidFill>
                  <a:schemeClr val="accent3"/>
                </a:solidFill>
              </a:rPr>
            </a:br>
            <a:r>
              <a:rPr lang="en-US" sz="2400">
                <a:solidFill>
                  <a:schemeClr val="accent3"/>
                </a:solidFill>
              </a:rPr>
              <a:t>      what are some uses of trees?</a:t>
            </a:r>
          </a:p>
          <a:p>
            <a:r>
              <a:rPr lang="en-US" sz="2400">
                <a:solidFill>
                  <a:schemeClr val="accent3"/>
                </a:solidFill>
              </a:rPr>
              <a:t>- Kahoooot!</a:t>
            </a:r>
          </a:p>
          <a:p>
            <a:endParaRPr lang="en-US" sz="2400">
              <a:solidFill>
                <a:schemeClr val="accent4"/>
              </a:solidFill>
            </a:endParaRPr>
          </a:p>
          <a:p>
            <a:br>
              <a:rPr lang="en-US" sz="2400">
                <a:solidFill>
                  <a:schemeClr val="accent4"/>
                </a:solidFill>
              </a:rPr>
            </a:br>
            <a:r>
              <a:rPr lang="en-US" sz="3200" b="1">
                <a:solidFill>
                  <a:schemeClr val="accent4"/>
                </a:solidFill>
              </a:rPr>
              <a:t>TODAY</a:t>
            </a:r>
            <a:r>
              <a:rPr lang="en-US" sz="2400" b="1">
                <a:solidFill>
                  <a:schemeClr val="accent4"/>
                </a:solidFill>
              </a:rPr>
              <a:t> </a:t>
            </a:r>
            <a:r>
              <a:rPr lang="en-US" sz="2400">
                <a:solidFill>
                  <a:schemeClr val="accent4"/>
                </a:solidFill>
              </a:rPr>
              <a:t>for-each loops, directed graphs &amp; trees</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F081E88B-EE89-E0A7-892D-6EC1C9578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8352" y="1736850"/>
            <a:ext cx="1196414" cy="136499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46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04BB-04C9-2D2A-5CB7-4DF58734A6C0}"/>
              </a:ext>
            </a:extLst>
          </p:cNvPr>
          <p:cNvSpPr>
            <a:spLocks noGrp="1"/>
          </p:cNvSpPr>
          <p:nvPr>
            <p:ph type="title"/>
          </p:nvPr>
        </p:nvSpPr>
        <p:spPr/>
        <p:txBody>
          <a:bodyPr/>
          <a:lstStyle/>
          <a:p>
            <a:r>
              <a:rPr lang="en-US"/>
              <a:t>linked list</a:t>
            </a:r>
          </a:p>
        </p:txBody>
      </p:sp>
    </p:spTree>
    <p:extLst>
      <p:ext uri="{BB962C8B-B14F-4D97-AF65-F5344CB8AC3E}">
        <p14:creationId xmlns:p14="http://schemas.microsoft.com/office/powerpoint/2010/main" val="1807623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sz="34400"/>
              <a:t>🦉</a:t>
            </a:r>
          </a:p>
        </p:txBody>
      </p:sp>
    </p:spTree>
    <p:extLst>
      <p:ext uri="{BB962C8B-B14F-4D97-AF65-F5344CB8AC3E}">
        <p14:creationId xmlns:p14="http://schemas.microsoft.com/office/powerpoint/2010/main" val="26080708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9B0FBF-48F0-0376-AE66-28EA31BDEE80}"/>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27157185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sz="8800"/>
              <a:t>~review</a:t>
            </a:r>
          </a:p>
        </p:txBody>
      </p:sp>
    </p:spTree>
    <p:extLst>
      <p:ext uri="{BB962C8B-B14F-4D97-AF65-F5344CB8AC3E}">
        <p14:creationId xmlns:p14="http://schemas.microsoft.com/office/powerpoint/2010/main" val="1805546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B5D01-D900-54EF-828C-AD64B5E5A6A7}"/>
              </a:ext>
            </a:extLst>
          </p:cNvPr>
          <p:cNvSpPr>
            <a:spLocks noGrp="1"/>
          </p:cNvSpPr>
          <p:nvPr>
            <p:ph type="title"/>
          </p:nvPr>
        </p:nvSpPr>
        <p:spPr/>
        <p:txBody>
          <a:bodyPr/>
          <a:lstStyle/>
          <a:p>
            <a:r>
              <a:rPr lang="en-US"/>
              <a:t>for-each loop</a:t>
            </a:r>
          </a:p>
        </p:txBody>
      </p:sp>
    </p:spTree>
    <p:extLst>
      <p:ext uri="{BB962C8B-B14F-4D97-AF65-F5344CB8AC3E}">
        <p14:creationId xmlns:p14="http://schemas.microsoft.com/office/powerpoint/2010/main" val="132376457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E12C85-8E7F-0D6E-75E8-3EF04DBF2CF7}"/>
              </a:ext>
            </a:extLst>
          </p:cNvPr>
          <p:cNvSpPr>
            <a:spLocks noGrp="1"/>
          </p:cNvSpPr>
          <p:nvPr>
            <p:ph type="title"/>
          </p:nvPr>
        </p:nvSpPr>
        <p:spPr/>
        <p:txBody>
          <a:bodyPr>
            <a:normAutofit/>
          </a:bodyPr>
          <a:lstStyle/>
          <a:p>
            <a:r>
              <a:rPr lang="en-US"/>
              <a:t>🐍 Python's for loop is a </a:t>
            </a:r>
            <a:r>
              <a:rPr lang="en-US" b="1"/>
              <a:t>for-each loop</a:t>
            </a:r>
            <a:endParaRPr lang="en-US"/>
          </a:p>
        </p:txBody>
      </p:sp>
      <p:sp>
        <p:nvSpPr>
          <p:cNvPr id="4" name="TextBox 3">
            <a:extLst>
              <a:ext uri="{FF2B5EF4-FFF2-40B4-BE49-F238E27FC236}">
                <a16:creationId xmlns:a16="http://schemas.microsoft.com/office/drawing/2014/main" id="{86526FCC-85A3-EDBE-28AB-FA84A876E474}"/>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lst = [ </a:t>
            </a:r>
            <a:r>
              <a:rPr lang="en-US">
                <a:solidFill>
                  <a:srgbClr val="0000FF"/>
                </a:solidFill>
                <a:latin typeface="Consolas"/>
                <a:ea typeface="Segoe UI Emoji" panose="020B0502040204020203" pitchFamily="34" charset="0"/>
              </a:rPr>
              <a:t>True</a:t>
            </a:r>
            <a:r>
              <a:rPr lang="en-US">
                <a:solidFill>
                  <a:srgbClr val="000000"/>
                </a:solidFill>
                <a:latin typeface="Consolas"/>
                <a:ea typeface="Segoe UI Emoji" panose="020B0502040204020203" pitchFamily="34" charset="0"/>
              </a:rPr>
              <a:t>, </a:t>
            </a:r>
            <a:r>
              <a:rPr lang="en-US">
                <a:solidFill>
                  <a:srgbClr val="09B5B6"/>
                </a:solidFill>
                <a:latin typeface="Consolas"/>
                <a:ea typeface="Segoe UI Emoji" panose="020B0502040204020203" pitchFamily="34" charset="0"/>
              </a:rPr>
              <a:t>5.0</a:t>
            </a:r>
            <a:r>
              <a:rPr lang="en-US">
                <a:solidFill>
                  <a:srgbClr val="000000"/>
                </a:solidFill>
                <a:latin typeface="Consolas"/>
                <a:ea typeface="Segoe UI Emoji" panose="020B0502040204020203" pitchFamily="34" charset="0"/>
              </a:rPr>
              <a:t>, </a:t>
            </a:r>
            <a:r>
              <a:rPr lang="en-US">
                <a:solidFill>
                  <a:srgbClr val="B60E0E"/>
                </a:solidFill>
                <a:latin typeface="Consolas"/>
                <a:ea typeface="Segoe UI Emoji" panose="020B0502040204020203" pitchFamily="34" charset="0"/>
              </a:rPr>
              <a:t>"Hello"</a:t>
            </a:r>
            <a:r>
              <a:rPr lang="en-US">
                <a:solidFill>
                  <a:srgbClr val="000000"/>
                </a:solidFill>
                <a:latin typeface="Consolas"/>
                <a:ea typeface="Segoe UI Emoji" panose="020B0502040204020203" pitchFamily="34" charset="0"/>
              </a:rPr>
              <a:t> ]</a:t>
            </a:r>
          </a:p>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solidFill>
                  <a:srgbClr val="000000"/>
                </a:solidFill>
                <a:latin typeface="Consolas"/>
                <a:ea typeface="Segoe UI Emoji" panose="020B0502040204020203" pitchFamily="34" charset="0"/>
              </a:rPr>
              <a:t> element </a:t>
            </a:r>
            <a:r>
              <a:rPr lang="en-US">
                <a:solidFill>
                  <a:srgbClr val="0000FF"/>
                </a:solidFill>
                <a:latin typeface="Consolas"/>
                <a:ea typeface="Segoe UI Emoji" panose="020B0502040204020203" pitchFamily="34" charset="0"/>
              </a:rPr>
              <a:t>in</a:t>
            </a:r>
            <a:r>
              <a:rPr lang="en-US">
                <a:solidFill>
                  <a:srgbClr val="000000"/>
                </a:solidFill>
                <a:latin typeface="Consolas"/>
                <a:ea typeface="Segoe UI Emoji" panose="020B0502040204020203" pitchFamily="34" charset="0"/>
              </a:rPr>
              <a:t> lst: </a:t>
            </a:r>
            <a:r>
              <a:rPr lang="en-US">
                <a:solidFill>
                  <a:srgbClr val="007B00"/>
                </a:solidFill>
                <a:latin typeface="Consolas"/>
                <a:ea typeface="Segoe UI Emoji" panose="020B0502040204020203" pitchFamily="34" charset="0"/>
              </a:rPr>
              <a:t># for each item in the list...</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(element)</a:t>
            </a:r>
          </a:p>
        </p:txBody>
      </p:sp>
    </p:spTree>
    <p:extLst>
      <p:ext uri="{BB962C8B-B14F-4D97-AF65-F5344CB8AC3E}">
        <p14:creationId xmlns:p14="http://schemas.microsoft.com/office/powerpoint/2010/main" val="63574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E12C85-8E7F-0D6E-75E8-3EF04DBF2CF7}"/>
              </a:ext>
            </a:extLst>
          </p:cNvPr>
          <p:cNvSpPr>
            <a:spLocks noGrp="1"/>
          </p:cNvSpPr>
          <p:nvPr>
            <p:ph type="title"/>
          </p:nvPr>
        </p:nvSpPr>
        <p:spPr/>
        <p:txBody>
          <a:bodyPr>
            <a:noAutofit/>
          </a:bodyPr>
          <a:lstStyle/>
          <a:p>
            <a:r>
              <a:rPr lang="en-US"/>
              <a:t>a </a:t>
            </a:r>
            <a:r>
              <a:rPr lang="en-US" b="1"/>
              <a:t>for-each loop</a:t>
            </a:r>
            <a:r>
              <a:rPr lang="en-US"/>
              <a:t> can be a convenient alternative to a for loop</a:t>
            </a:r>
            <a:endParaRPr lang="en-US" b="1"/>
          </a:p>
        </p:txBody>
      </p:sp>
      <p:sp>
        <p:nvSpPr>
          <p:cNvPr id="4" name="TextBox 3">
            <a:extLst>
              <a:ext uri="{FF2B5EF4-FFF2-40B4-BE49-F238E27FC236}">
                <a16:creationId xmlns:a16="http://schemas.microsoft.com/office/drawing/2014/main" id="{86526FCC-85A3-EDBE-28AB-FA84A876E474}"/>
              </a:ext>
            </a:extLst>
          </p:cNvPr>
          <p:cNvSpPr txBox="1"/>
          <p:nvPr/>
        </p:nvSpPr>
        <p:spPr>
          <a:xfrm>
            <a:off x="457200" y="1288847"/>
            <a:ext cx="8229600" cy="122495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solidFill>
                  <a:srgbClr val="000000"/>
                </a:solidFill>
                <a:latin typeface="Consolas"/>
                <a:ea typeface="Segoe UI Emoji" panose="020B0502040204020203" pitchFamily="34" charset="0"/>
              </a:rPr>
              <a:t> turretIndex = 0; turretIndex &lt; turrets.length; ++turretIndex)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turrets</a:t>
            </a:r>
            <a:r>
              <a:rPr lang="en-US" sz="1600">
                <a:solidFill>
                  <a:srgbClr val="000000"/>
                </a:solidFill>
                <a:latin typeface="Consolas"/>
                <a:ea typeface="Segoe UI Emoji" panose="020B0502040204020203" pitchFamily="34" charset="0"/>
              </a:rPr>
              <a:t>[turretIndex]; </a:t>
            </a:r>
            <a:endParaRPr lang="en-US" sz="1600">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
        <p:nvSpPr>
          <p:cNvPr id="6" name="TextBox 5">
            <a:extLst>
              <a:ext uri="{FF2B5EF4-FFF2-40B4-BE49-F238E27FC236}">
                <a16:creationId xmlns:a16="http://schemas.microsoft.com/office/drawing/2014/main" id="{4C1A2DD3-1123-9C62-1A44-0917E4146F75}"/>
              </a:ext>
            </a:extLst>
          </p:cNvPr>
          <p:cNvSpPr txBox="1"/>
          <p:nvPr/>
        </p:nvSpPr>
        <p:spPr>
          <a:xfrm>
            <a:off x="457200" y="2629703"/>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turrets</a:t>
            </a:r>
            <a:r>
              <a:rPr lang="en-US" sz="1600">
                <a:solidFill>
                  <a:srgbClr val="000000"/>
                </a:solidFill>
                <a:latin typeface="Consolas"/>
                <a:ea typeface="Segoe UI Emoji" panose="020B0502040204020203" pitchFamily="34" charset="0"/>
              </a:rPr>
              <a:t>) { </a:t>
            </a:r>
            <a:r>
              <a:rPr lang="en-US" sz="1600">
                <a:solidFill>
                  <a:srgbClr val="007B00"/>
                </a:solidFill>
                <a:latin typeface="Consolas"/>
                <a:ea typeface="Segoe UI Emoji" panose="020B0502040204020203" pitchFamily="34" charset="0"/>
              </a:rPr>
              <a:t>// for each turret in turrets...</a:t>
            </a:r>
            <a:endParaRPr lang="en-US" sz="1600">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68697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E12C85-8E7F-0D6E-75E8-3EF04DBF2CF7}"/>
              </a:ext>
            </a:extLst>
          </p:cNvPr>
          <p:cNvSpPr>
            <a:spLocks noGrp="1"/>
          </p:cNvSpPr>
          <p:nvPr>
            <p:ph type="title"/>
          </p:nvPr>
        </p:nvSpPr>
        <p:spPr/>
        <p:txBody>
          <a:bodyPr>
            <a:noAutofit/>
          </a:bodyPr>
          <a:lstStyle/>
          <a:p>
            <a:r>
              <a:rPr lang="en-US"/>
              <a:t>a </a:t>
            </a:r>
            <a:r>
              <a:rPr lang="en-US" b="1"/>
              <a:t>for-each loop</a:t>
            </a:r>
            <a:r>
              <a:rPr lang="en-US"/>
              <a:t> can be a convenient alternative to a for loop</a:t>
            </a:r>
            <a:endParaRPr lang="en-US" b="1"/>
          </a:p>
        </p:txBody>
      </p:sp>
      <p:sp>
        <p:nvSpPr>
          <p:cNvPr id="4" name="TextBox 3">
            <a:extLst>
              <a:ext uri="{FF2B5EF4-FFF2-40B4-BE49-F238E27FC236}">
                <a16:creationId xmlns:a16="http://schemas.microsoft.com/office/drawing/2014/main" id="{86526FCC-85A3-EDBE-28AB-FA84A876E474}"/>
              </a:ext>
            </a:extLst>
          </p:cNvPr>
          <p:cNvSpPr txBox="1"/>
          <p:nvPr/>
        </p:nvSpPr>
        <p:spPr>
          <a:xfrm>
            <a:off x="457200" y="1288847"/>
            <a:ext cx="8229600" cy="185897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int</a:t>
            </a:r>
            <a:r>
              <a:rPr lang="en-US" sz="1400">
                <a:latin typeface="Consolas"/>
                <a:ea typeface="Segoe UI Emoji" panose="020B0502040204020203" pitchFamily="34" charset="0"/>
              </a:rPr>
              <a:t> strokeIndex = 0; strokeIndex &lt; currentFrame.size(); ++strokeIndex)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a:t>
            </a:r>
            <a:r>
              <a:rPr lang="en-US" sz="1400">
                <a:latin typeface="Consolas"/>
                <a:ea typeface="Segoe UI Emoji" panose="020B0502040204020203" pitchFamily="34" charset="0"/>
              </a:rPr>
              <a:t>&lt;</a:t>
            </a:r>
            <a:r>
              <a:rPr lang="en-US" sz="1400">
                <a:solidFill>
                  <a:srgbClr val="00007F"/>
                </a:solidFill>
                <a:latin typeface="Consolas"/>
                <a:ea typeface="Segoe UI Emoji" panose="020B0502040204020203" pitchFamily="34" charset="0"/>
              </a:rPr>
              <a:t>Vector2</a:t>
            </a:r>
            <a:r>
              <a:rPr lang="en-US" sz="1400">
                <a:latin typeface="Consolas"/>
                <a:ea typeface="Segoe UI Emoji" panose="020B0502040204020203" pitchFamily="34" charset="0"/>
              </a:rPr>
              <a:t>&gt;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currentFrame</a:t>
            </a:r>
            <a:r>
              <a:rPr lang="en-US" sz="1400">
                <a:latin typeface="Consolas"/>
                <a:ea typeface="Segoe UI Emoji" panose="020B0502040204020203" pitchFamily="34" charset="0"/>
              </a:rPr>
              <a:t>.get(strokeIndex);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int</a:t>
            </a:r>
            <a:r>
              <a:rPr lang="en-US" sz="1400">
                <a:latin typeface="Consolas"/>
                <a:ea typeface="Segoe UI Emoji" panose="020B0502040204020203" pitchFamily="34" charset="0"/>
              </a:rPr>
              <a:t> pointIndex = 0; pointIndex &lt; stroke.size(); ++pointIndex)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Vector2</a:t>
            </a:r>
            <a:r>
              <a:rPr lang="en-US" sz="1400">
                <a:latin typeface="Consolas"/>
                <a:ea typeface="Segoe UI Emoji" panose="020B0502040204020203" pitchFamily="34" charset="0"/>
              </a:rPr>
              <a:t> </a:t>
            </a:r>
            <a:r>
              <a:rPr lang="en-US" sz="1400" b="1">
                <a:latin typeface="Consolas"/>
                <a:ea typeface="Segoe UI Emoji" panose="020B0502040204020203" pitchFamily="34" charset="0"/>
              </a:rPr>
              <a:t>point</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.get(pointIndex);</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
        <p:nvSpPr>
          <p:cNvPr id="6" name="TextBox 5">
            <a:extLst>
              <a:ext uri="{FF2B5EF4-FFF2-40B4-BE49-F238E27FC236}">
                <a16:creationId xmlns:a16="http://schemas.microsoft.com/office/drawing/2014/main" id="{4C1A2DD3-1123-9C62-1A44-0917E4146F75}"/>
              </a:ext>
            </a:extLst>
          </p:cNvPr>
          <p:cNvSpPr txBox="1"/>
          <p:nvPr/>
        </p:nvSpPr>
        <p:spPr>
          <a:xfrm>
            <a:off x="457200" y="3262204"/>
            <a:ext cx="8229600" cy="134190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a:t>
            </a:r>
            <a:r>
              <a:rPr lang="en-US" sz="1400">
                <a:latin typeface="Consolas"/>
                <a:ea typeface="Segoe UI Emoji" panose="020B0502040204020203" pitchFamily="34" charset="0"/>
              </a:rPr>
              <a:t>&lt;</a:t>
            </a:r>
            <a:r>
              <a:rPr lang="en-US" sz="1400">
                <a:solidFill>
                  <a:srgbClr val="00007F"/>
                </a:solidFill>
                <a:latin typeface="Consolas"/>
                <a:ea typeface="Segoe UI Emoji" panose="020B0502040204020203" pitchFamily="34" charset="0"/>
              </a:rPr>
              <a:t>Vector2</a:t>
            </a:r>
            <a:r>
              <a:rPr lang="en-US" sz="1400">
                <a:latin typeface="Consolas"/>
                <a:ea typeface="Segoe UI Emoji" panose="020B0502040204020203" pitchFamily="34" charset="0"/>
              </a:rPr>
              <a:t>&gt;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currentFrame</a:t>
            </a: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Vector2</a:t>
            </a:r>
            <a:r>
              <a:rPr lang="en-US" sz="1400">
                <a:latin typeface="Consolas"/>
                <a:ea typeface="Segoe UI Emoji" panose="020B0502040204020203" pitchFamily="34" charset="0"/>
              </a:rPr>
              <a:t> </a:t>
            </a:r>
            <a:r>
              <a:rPr lang="en-US" sz="1400" b="1">
                <a:latin typeface="Consolas"/>
                <a:ea typeface="Segoe UI Emoji" panose="020B0502040204020203" pitchFamily="34" charset="0"/>
              </a:rPr>
              <a:t>point</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Tree>
    <p:extLst>
      <p:ext uri="{BB962C8B-B14F-4D97-AF65-F5344CB8AC3E}">
        <p14:creationId xmlns:p14="http://schemas.microsoft.com/office/powerpoint/2010/main" val="355691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1621BD-932C-633E-AD97-B06C32FA9759}"/>
              </a:ext>
            </a:extLst>
          </p:cNvPr>
          <p:cNvSpPr>
            <a:spLocks noGrp="1"/>
          </p:cNvSpPr>
          <p:nvPr>
            <p:ph type="title"/>
          </p:nvPr>
        </p:nvSpPr>
        <p:spPr/>
        <p:txBody>
          <a:bodyPr>
            <a:normAutofit fontScale="90000"/>
          </a:bodyPr>
          <a:lstStyle/>
          <a:p>
            <a:r>
              <a:rPr lang="en-US" sz="4000"/>
              <a:t>for-each loop</a:t>
            </a:r>
          </a:p>
        </p:txBody>
      </p:sp>
      <p:sp>
        <p:nvSpPr>
          <p:cNvPr id="4" name="Content Placeholder 3">
            <a:extLst>
              <a:ext uri="{FF2B5EF4-FFF2-40B4-BE49-F238E27FC236}">
                <a16:creationId xmlns:a16="http://schemas.microsoft.com/office/drawing/2014/main" id="{E76E3ADC-6CF7-87C3-7F7A-BD357A9D3BAA}"/>
              </a:ext>
            </a:extLst>
          </p:cNvPr>
          <p:cNvSpPr>
            <a:spLocks noGrp="1"/>
          </p:cNvSpPr>
          <p:nvPr>
            <p:ph sz="quarter" idx="10"/>
          </p:nvPr>
        </p:nvSpPr>
        <p:spPr/>
        <p:txBody>
          <a:bodyPr/>
          <a:lstStyle/>
          <a:p>
            <a:r>
              <a:rPr lang="en-US"/>
              <a:t>a </a:t>
            </a:r>
            <a:r>
              <a:rPr lang="en-US" b="1"/>
              <a:t>for-each loop</a:t>
            </a:r>
            <a:r>
              <a:rPr lang="en-US"/>
              <a:t> can be a convenient alternative to a for loop</a:t>
            </a:r>
          </a:p>
          <a:p>
            <a:r>
              <a:rPr lang="en-US" sz="1800"/>
              <a:t>you never *need* a for-each loop</a:t>
            </a:r>
          </a:p>
          <a:p>
            <a:pPr lvl="1"/>
            <a:r>
              <a:rPr lang="en-US"/>
              <a:t>can always "fall back to" a for loop with an index</a:t>
            </a:r>
          </a:p>
          <a:p>
            <a:r>
              <a:rPr lang="en-US"/>
              <a:t>☠ </a:t>
            </a:r>
            <a:r>
              <a:rPr lang="en-US" b="1"/>
              <a:t>for-each loops have the same dangers as "convenient references"</a:t>
            </a:r>
            <a:br>
              <a:rPr lang="en-US"/>
            </a:br>
            <a:endParaRPr lang="en-US"/>
          </a:p>
        </p:txBody>
      </p:sp>
      <p:sp>
        <p:nvSpPr>
          <p:cNvPr id="6" name="TextBox 5">
            <a:extLst>
              <a:ext uri="{FF2B5EF4-FFF2-40B4-BE49-F238E27FC236}">
                <a16:creationId xmlns:a16="http://schemas.microsoft.com/office/drawing/2014/main" id="{A947AE58-FEA0-F72C-E07F-8934795A4FB3}"/>
              </a:ext>
            </a:extLst>
          </p:cNvPr>
          <p:cNvSpPr txBox="1"/>
          <p:nvPr/>
        </p:nvSpPr>
        <p:spPr>
          <a:xfrm>
            <a:off x="457200" y="2501525"/>
            <a:ext cx="8229600" cy="122495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solidFill>
                  <a:srgbClr val="000000"/>
                </a:solidFill>
                <a:latin typeface="Consolas"/>
                <a:ea typeface="Segoe UI Emoji" panose="020B0502040204020203" pitchFamily="34" charset="0"/>
              </a:rPr>
              <a:t> turretIndex = 0; turretIndex &lt; turrets.length; ++turretIndex)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turrets</a:t>
            </a:r>
            <a:r>
              <a:rPr lang="en-US" sz="1600">
                <a:solidFill>
                  <a:srgbClr val="000000"/>
                </a:solidFill>
                <a:latin typeface="Consolas"/>
                <a:ea typeface="Segoe UI Emoji" panose="020B0502040204020203" pitchFamily="34" charset="0"/>
              </a:rPr>
              <a:t>[turretIndex]; </a:t>
            </a:r>
            <a:r>
              <a:rPr lang="en-US" sz="1600" b="1">
                <a:solidFill>
                  <a:srgbClr val="007B00"/>
                </a:solidFill>
                <a:latin typeface="Consolas"/>
                <a:ea typeface="Segoe UI Emoji" panose="020B0502040204020203" pitchFamily="34" charset="0"/>
              </a:rPr>
              <a:t>// convenient reference</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
        <p:nvSpPr>
          <p:cNvPr id="7" name="TextBox 6">
            <a:extLst>
              <a:ext uri="{FF2B5EF4-FFF2-40B4-BE49-F238E27FC236}">
                <a16:creationId xmlns:a16="http://schemas.microsoft.com/office/drawing/2014/main" id="{246EB0A3-2D1E-33D0-E1D2-A3189772738B}"/>
              </a:ext>
            </a:extLst>
          </p:cNvPr>
          <p:cNvSpPr txBox="1"/>
          <p:nvPr/>
        </p:nvSpPr>
        <p:spPr>
          <a:xfrm>
            <a:off x="457200" y="3842381"/>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turrets</a:t>
            </a:r>
            <a:r>
              <a:rPr lang="en-US" sz="1600">
                <a:solidFill>
                  <a:srgbClr val="000000"/>
                </a:solidFill>
                <a:latin typeface="Consolas"/>
                <a:ea typeface="Segoe UI Emoji" panose="020B0502040204020203" pitchFamily="34" charset="0"/>
              </a:rPr>
              <a:t>) { </a:t>
            </a:r>
            <a:r>
              <a:rPr lang="en-US" sz="1600" b="1">
                <a:solidFill>
                  <a:srgbClr val="007B00"/>
                </a:solidFill>
                <a:latin typeface="Consolas"/>
                <a:ea typeface="Segoe UI Emoji" panose="020B0502040204020203" pitchFamily="34" charset="0"/>
              </a:rPr>
              <a:t>// convenient reference</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3588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 { </a:t>
            </a:r>
            <a:r>
              <a:rPr lang="en-US" sz="1200" b="1">
                <a:solidFill>
                  <a:srgbClr val="FF0000"/>
                </a:solidFill>
                <a:latin typeface="Consolas" panose="020B0609020204030204" pitchFamily="49" charset="0"/>
                <a:cs typeface="Consolas" panose="020B0609020204030204" pitchFamily="49" charset="0"/>
              </a:rPr>
              <a:t>// turret is NOT the same </a:t>
            </a:r>
            <a:r>
              <a:rPr lang="en-US" sz="1200" b="1" i="1">
                <a:solidFill>
                  <a:srgbClr val="FF0000"/>
                </a:solidFill>
                <a:latin typeface="Consolas" panose="020B0609020204030204" pitchFamily="49" charset="0"/>
                <a:cs typeface="Consolas" panose="020B0609020204030204" pitchFamily="49" charset="0"/>
              </a:rPr>
              <a:t>reference</a:t>
            </a:r>
            <a:r>
              <a:rPr lang="en-US" sz="1200" b="1">
                <a:solidFill>
                  <a:srgbClr val="FF0000"/>
                </a:solidFill>
                <a:latin typeface="Consolas" panose="020B0609020204030204" pitchFamily="49" charset="0"/>
                <a:cs typeface="Consolas" panose="020B0609020204030204" pitchFamily="49" charset="0"/>
              </a:rPr>
              <a:t> as in the turrets array</a:t>
            </a:r>
            <a:br>
              <a:rPr lang="en-US" sz="1200">
                <a:latin typeface="Consolas" panose="020B0609020204030204" pitchFamily="49" charset="0"/>
                <a:cs typeface="Consolas" panose="020B0609020204030204" pitchFamily="49" charset="0"/>
              </a:rPr>
            </a:br>
            <a:r>
              <a:rPr lang="en-US" sz="1200">
                <a:highlight>
                  <a:srgbClr val="FFFF00"/>
                </a:highlight>
                <a:latin typeface="Consolas" panose="020B0609020204030204" pitchFamily="49" charset="0"/>
                <a:cs typeface="Consolas" panose="020B0609020204030204" pitchFamily="49" charset="0"/>
              </a:rPr>
              <a:t>    turret = new </a:t>
            </a:r>
            <a:r>
              <a:rPr lang="en-US" sz="1200">
                <a:solidFill>
                  <a:srgbClr val="000080"/>
                </a:solidFill>
                <a:highlight>
                  <a:srgbClr val="FFFF00"/>
                </a:highlight>
                <a:latin typeface="Consolas" panose="020B0609020204030204" pitchFamily="49" charset="0"/>
                <a:cs typeface="Consolas" panose="020B0609020204030204" pitchFamily="49" charset="0"/>
              </a:rPr>
              <a:t>Turret</a:t>
            </a:r>
            <a:r>
              <a:rPr lang="en-US" sz="1200">
                <a:highlight>
                  <a:srgbClr val="FFFF00"/>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b="1">
                <a:solidFill>
                  <a:srgbClr val="FF0000"/>
                </a:solidFill>
                <a:latin typeface="Consolas" panose="020B0609020204030204" pitchFamily="49" charset="0"/>
                <a:cs typeface="Consolas" panose="020B0609020204030204" pitchFamily="49" charset="0"/>
              </a:rPr>
              <a:t>// turrets[0] is still null; this will crash</a:t>
            </a:r>
            <a:endParaRPr lang="en-US" sz="900" b="1">
              <a:solidFill>
                <a:srgbClr val="FF00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199623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4792F-DB6B-8442-1DFA-0770AE630840}"/>
              </a:ext>
            </a:extLst>
          </p:cNvPr>
          <p:cNvSpPr>
            <a:spLocks noGrp="1"/>
          </p:cNvSpPr>
          <p:nvPr>
            <p:ph type="title"/>
          </p:nvPr>
        </p:nvSpPr>
        <p:spPr/>
        <p:txBody>
          <a:bodyPr/>
          <a:lstStyle/>
          <a:p>
            <a:r>
              <a:rPr lang="en-US"/>
              <a:t>for-each loop</a:t>
            </a:r>
          </a:p>
        </p:txBody>
      </p:sp>
      <p:sp>
        <p:nvSpPr>
          <p:cNvPr id="3" name="Content Placeholder 2">
            <a:extLst>
              <a:ext uri="{FF2B5EF4-FFF2-40B4-BE49-F238E27FC236}">
                <a16:creationId xmlns:a16="http://schemas.microsoft.com/office/drawing/2014/main" id="{F7F890A8-DCAA-851A-8F4C-BBED0DDCF5C1}"/>
              </a:ext>
            </a:extLst>
          </p:cNvPr>
          <p:cNvSpPr>
            <a:spLocks noGrp="1"/>
          </p:cNvSpPr>
          <p:nvPr>
            <p:ph sz="quarter" idx="10"/>
          </p:nvPr>
        </p:nvSpPr>
        <p:spPr>
          <a:xfrm>
            <a:off x="457200" y="963338"/>
            <a:ext cx="8229600" cy="805828"/>
          </a:xfrm>
        </p:spPr>
        <p:txBody>
          <a:bodyPr>
            <a:noAutofit/>
          </a:bodyPr>
          <a:lstStyle/>
          <a:p>
            <a:r>
              <a:rPr lang="en-US"/>
              <a:t>in Java, a for-each loop can iterate through </a:t>
            </a:r>
            <a:r>
              <a:rPr lang="en-US">
                <a:solidFill>
                  <a:srgbClr val="00007F"/>
                </a:solidFill>
                <a:latin typeface="+mj-lt"/>
              </a:rPr>
              <a:t>String</a:t>
            </a:r>
            <a:r>
              <a:rPr lang="en-US"/>
              <a:t>'s with </a:t>
            </a:r>
            <a:r>
              <a:rPr lang="en-US">
                <a:latin typeface="+mj-lt"/>
              </a:rPr>
              <a:t>toCharArray()</a:t>
            </a:r>
          </a:p>
          <a:p>
            <a:pPr lvl="1"/>
            <a:r>
              <a:rPr lang="en-US" b="1"/>
              <a:t>☠ </a:t>
            </a:r>
            <a:r>
              <a:rPr lang="en-US" b="1">
                <a:latin typeface="+mj-lt"/>
              </a:rPr>
              <a:t>toCharArray()</a:t>
            </a:r>
            <a:r>
              <a:rPr lang="en-US" b="1"/>
              <a:t> is O(n), but fine for CSCI 136</a:t>
            </a:r>
          </a:p>
        </p:txBody>
      </p:sp>
      <p:sp>
        <p:nvSpPr>
          <p:cNvPr id="5" name="TextBox 4">
            <a:extLst>
              <a:ext uri="{FF2B5EF4-FFF2-40B4-BE49-F238E27FC236}">
                <a16:creationId xmlns:a16="http://schemas.microsoft.com/office/drawing/2014/main" id="{333DA347-EC37-DCC9-E307-CF0DF0939F95}"/>
              </a:ext>
            </a:extLst>
          </p:cNvPr>
          <p:cNvSpPr txBox="1"/>
          <p:nvPr/>
        </p:nvSpPr>
        <p:spPr>
          <a:xfrm>
            <a:off x="457200" y="1834149"/>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char</a:t>
            </a:r>
            <a:r>
              <a:rPr lang="en-US" sz="1600">
                <a:solidFill>
                  <a:srgbClr val="000000"/>
                </a:solidFill>
                <a:latin typeface="Consolas"/>
                <a:ea typeface="Segoe UI Emoji" panose="020B0502040204020203" pitchFamily="34" charset="0"/>
              </a:rPr>
              <a:t> c : string.toCharArray())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401522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mphasize Your Weakest Link | Milesfit">
            <a:extLst>
              <a:ext uri="{FF2B5EF4-FFF2-40B4-BE49-F238E27FC236}">
                <a16:creationId xmlns:a16="http://schemas.microsoft.com/office/drawing/2014/main" id="{2971BC80-8A0D-AA23-0FB8-9083B08BE9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970" b="51839"/>
          <a:stretch/>
        </p:blipFill>
        <p:spPr bwMode="auto">
          <a:xfrm>
            <a:off x="2405062" y="1374775"/>
            <a:ext cx="4333875" cy="224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85465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sz="8800"/>
              <a:t>directed graphs &amp; trees</a:t>
            </a:r>
          </a:p>
        </p:txBody>
      </p:sp>
    </p:spTree>
    <p:extLst>
      <p:ext uri="{BB962C8B-B14F-4D97-AF65-F5344CB8AC3E}">
        <p14:creationId xmlns:p14="http://schemas.microsoft.com/office/powerpoint/2010/main" val="389332017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FDADAF-B989-BC8A-4CD6-FAA19C772CB4}"/>
              </a:ext>
            </a:extLst>
          </p:cNvPr>
          <p:cNvSpPr>
            <a:spLocks noGrp="1"/>
          </p:cNvSpPr>
          <p:nvPr>
            <p:ph type="title"/>
          </p:nvPr>
        </p:nvSpPr>
        <p:spPr/>
        <p:txBody>
          <a:bodyPr/>
          <a:lstStyle/>
          <a:p>
            <a:r>
              <a:rPr lang="en-US"/>
              <a:t>TODO (Jim): Talk about math.</a:t>
            </a:r>
          </a:p>
        </p:txBody>
      </p:sp>
    </p:spTree>
    <p:extLst>
      <p:ext uri="{BB962C8B-B14F-4D97-AF65-F5344CB8AC3E}">
        <p14:creationId xmlns:p14="http://schemas.microsoft.com/office/powerpoint/2010/main" val="27945793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4973B2-34CF-E9AE-02EA-F9725AA50393}"/>
              </a:ext>
            </a:extLst>
          </p:cNvPr>
          <p:cNvSpPr>
            <a:spLocks noGrp="1"/>
          </p:cNvSpPr>
          <p:nvPr>
            <p:ph type="title"/>
          </p:nvPr>
        </p:nvSpPr>
        <p:spPr/>
        <p:txBody>
          <a:bodyPr/>
          <a:lstStyle/>
          <a:p>
            <a:r>
              <a:rPr lang="en-US"/>
              <a:t>directed graph</a:t>
            </a:r>
          </a:p>
        </p:txBody>
      </p:sp>
    </p:spTree>
    <p:extLst>
      <p:ext uri="{BB962C8B-B14F-4D97-AF65-F5344CB8AC3E}">
        <p14:creationId xmlns:p14="http://schemas.microsoft.com/office/powerpoint/2010/main" val="7196508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fontScale="90000"/>
          </a:bodyPr>
          <a:lstStyle/>
          <a:p>
            <a:r>
              <a:rPr lang="en-US"/>
              <a:t>a directed graph is a super general linked list</a:t>
            </a:r>
          </a:p>
        </p:txBody>
      </p:sp>
      <p:sp>
        <p:nvSpPr>
          <p:cNvPr id="4" name="Content Placeholder 3">
            <a:extLst>
              <a:ext uri="{FF2B5EF4-FFF2-40B4-BE49-F238E27FC236}">
                <a16:creationId xmlns:a16="http://schemas.microsoft.com/office/drawing/2014/main" id="{75B72EB1-0812-CC69-4B7A-6ACB2694CD46}"/>
              </a:ext>
            </a:extLst>
          </p:cNvPr>
          <p:cNvSpPr>
            <a:spLocks noGrp="1"/>
          </p:cNvSpPr>
          <p:nvPr>
            <p:ph sz="quarter" idx="10"/>
          </p:nvPr>
        </p:nvSpPr>
        <p:spPr/>
        <p:txBody>
          <a:bodyPr/>
          <a:lstStyle/>
          <a:p>
            <a:r>
              <a:rPr lang="en-US"/>
              <a:t>a node in a </a:t>
            </a:r>
            <a:r>
              <a:rPr lang="en-US" b="1"/>
              <a:t>graph </a:t>
            </a:r>
            <a:r>
              <a:rPr lang="en-US"/>
              <a:t>can have references to any number of other nodes</a:t>
            </a:r>
          </a:p>
          <a:p>
            <a:pPr lvl="1"/>
            <a:r>
              <a:rPr lang="en-US"/>
              <a:t>nodes are drawn as circles</a:t>
            </a:r>
          </a:p>
          <a:p>
            <a:pPr lvl="1"/>
            <a:r>
              <a:rPr lang="en-US"/>
              <a:t>references are drawn as arrows</a:t>
            </a:r>
          </a:p>
        </p:txBody>
      </p:sp>
      <p:grpSp>
        <p:nvGrpSpPr>
          <p:cNvPr id="41" name="Group 40">
            <a:extLst>
              <a:ext uri="{FF2B5EF4-FFF2-40B4-BE49-F238E27FC236}">
                <a16:creationId xmlns:a16="http://schemas.microsoft.com/office/drawing/2014/main" id="{8800CAD6-1CED-8C22-4592-09EB8D38A5C4}"/>
              </a:ext>
            </a:extLst>
          </p:cNvPr>
          <p:cNvGrpSpPr/>
          <p:nvPr/>
        </p:nvGrpSpPr>
        <p:grpSpPr>
          <a:xfrm>
            <a:off x="1280175" y="2287278"/>
            <a:ext cx="2688951" cy="2048861"/>
            <a:chOff x="827512" y="2131302"/>
            <a:chExt cx="2688951" cy="2048861"/>
          </a:xfrm>
        </p:grpSpPr>
        <p:sp>
          <p:nvSpPr>
            <p:cNvPr id="22" name="Oval 21">
              <a:extLst>
                <a:ext uri="{FF2B5EF4-FFF2-40B4-BE49-F238E27FC236}">
                  <a16:creationId xmlns:a16="http://schemas.microsoft.com/office/drawing/2014/main" id="{F58B202E-347E-F87D-860F-7DB654CE421E}"/>
                </a:ext>
              </a:extLst>
            </p:cNvPr>
            <p:cNvSpPr/>
            <p:nvPr/>
          </p:nvSpPr>
          <p:spPr>
            <a:xfrm>
              <a:off x="2026448" y="2443258"/>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74E6DC78-C2A6-9878-2815-20DF863A86AD}"/>
                </a:ext>
              </a:extLst>
            </p:cNvPr>
            <p:cNvCxnSpPr>
              <a:cxnSpLocks/>
              <a:stCxn id="22" idx="3"/>
              <a:endCxn id="25" idx="7"/>
            </p:cNvCxnSpPr>
            <p:nvPr/>
          </p:nvCxnSpPr>
          <p:spPr>
            <a:xfrm flipH="1">
              <a:off x="1935078" y="2975800"/>
              <a:ext cx="182740" cy="671821"/>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6D9D1983-8060-9A85-7659-7AC1F2C462D0}"/>
                </a:ext>
              </a:extLst>
            </p:cNvPr>
            <p:cNvCxnSpPr>
              <a:cxnSpLocks/>
              <a:stCxn id="22" idx="5"/>
              <a:endCxn id="26" idx="0"/>
            </p:cNvCxnSpPr>
            <p:nvPr/>
          </p:nvCxnSpPr>
          <p:spPr>
            <a:xfrm>
              <a:off x="2558991" y="2975801"/>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91401D2A-5C14-63FD-8D1E-76F3BA02118C}"/>
                </a:ext>
              </a:extLst>
            </p:cNvPr>
            <p:cNvSpPr/>
            <p:nvPr/>
          </p:nvSpPr>
          <p:spPr>
            <a:xfrm>
              <a:off x="1402536"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752425EF-81C4-35C2-7106-79CD40111507}"/>
                </a:ext>
              </a:extLst>
            </p:cNvPr>
            <p:cNvSpPr/>
            <p:nvPr/>
          </p:nvSpPr>
          <p:spPr>
            <a:xfrm>
              <a:off x="2558991"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1BC07F38-2324-E922-76B0-E159E93B362A}"/>
                </a:ext>
              </a:extLst>
            </p:cNvPr>
            <p:cNvSpPr/>
            <p:nvPr/>
          </p:nvSpPr>
          <p:spPr>
            <a:xfrm>
              <a:off x="2892551" y="21313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8" name="Straight Arrow Connector 27">
              <a:extLst>
                <a:ext uri="{FF2B5EF4-FFF2-40B4-BE49-F238E27FC236}">
                  <a16:creationId xmlns:a16="http://schemas.microsoft.com/office/drawing/2014/main" id="{FEAF4A8C-3227-A6B2-0865-859D9EBBC393}"/>
                </a:ext>
              </a:extLst>
            </p:cNvPr>
            <p:cNvCxnSpPr>
              <a:cxnSpLocks/>
              <a:stCxn id="26" idx="1"/>
              <a:endCxn id="22" idx="4"/>
            </p:cNvCxnSpPr>
            <p:nvPr/>
          </p:nvCxnSpPr>
          <p:spPr>
            <a:xfrm flipH="1" flipV="1">
              <a:off x="2338404" y="3067170"/>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D9D1A113-8482-DB7B-C734-BD6503299037}"/>
                </a:ext>
              </a:extLst>
            </p:cNvPr>
            <p:cNvSpPr/>
            <p:nvPr/>
          </p:nvSpPr>
          <p:spPr>
            <a:xfrm>
              <a:off x="827512" y="2375843"/>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2" name="Straight Arrow Connector 31">
              <a:extLst>
                <a:ext uri="{FF2B5EF4-FFF2-40B4-BE49-F238E27FC236}">
                  <a16:creationId xmlns:a16="http://schemas.microsoft.com/office/drawing/2014/main" id="{2A8CC004-6036-5E01-9E41-E2C343756747}"/>
                </a:ext>
              </a:extLst>
            </p:cNvPr>
            <p:cNvCxnSpPr>
              <a:cxnSpLocks/>
              <a:stCxn id="25" idx="0"/>
              <a:endCxn id="31" idx="5"/>
            </p:cNvCxnSpPr>
            <p:nvPr/>
          </p:nvCxnSpPr>
          <p:spPr>
            <a:xfrm flipH="1" flipV="1">
              <a:off x="1360054" y="2908385"/>
              <a:ext cx="354438" cy="647866"/>
            </a:xfrm>
            <a:prstGeom prst="straightConnector1">
              <a:avLst/>
            </a:prstGeom>
            <a:noFill/>
            <a:ln w="3810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BD982796-F57B-0992-6915-C4C1316D305E}"/>
                </a:ext>
              </a:extLst>
            </p:cNvPr>
            <p:cNvCxnSpPr>
              <a:cxnSpLocks/>
              <a:stCxn id="31" idx="6"/>
            </p:cNvCxnSpPr>
            <p:nvPr/>
          </p:nvCxnSpPr>
          <p:spPr>
            <a:xfrm flipV="1">
              <a:off x="1451424" y="2655196"/>
              <a:ext cx="599468" cy="32603"/>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2955565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4973B2-34CF-E9AE-02EA-F9725AA50393}"/>
              </a:ext>
            </a:extLst>
          </p:cNvPr>
          <p:cNvSpPr>
            <a:spLocks noGrp="1"/>
          </p:cNvSpPr>
          <p:nvPr>
            <p:ph type="title"/>
          </p:nvPr>
        </p:nvSpPr>
        <p:spPr/>
        <p:txBody>
          <a:bodyPr/>
          <a:lstStyle/>
          <a:p>
            <a:r>
              <a:rPr lang="en-US"/>
              <a:t>(directed) tree</a:t>
            </a:r>
          </a:p>
        </p:txBody>
      </p:sp>
    </p:spTree>
    <p:extLst>
      <p:ext uri="{BB962C8B-B14F-4D97-AF65-F5344CB8AC3E}">
        <p14:creationId xmlns:p14="http://schemas.microsoft.com/office/powerpoint/2010/main" val="172754550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9C872D-E00F-ADA0-C95D-36A2BADC2CC5}"/>
              </a:ext>
            </a:extLst>
          </p:cNvPr>
          <p:cNvSpPr>
            <a:spLocks noGrp="1"/>
          </p:cNvSpPr>
          <p:nvPr>
            <p:ph type="title"/>
          </p:nvPr>
        </p:nvSpPr>
        <p:spPr/>
        <p:txBody>
          <a:bodyPr/>
          <a:lstStyle/>
          <a:p>
            <a:r>
              <a:rPr lang="en-US"/>
              <a:t>trees use </a:t>
            </a:r>
            <a:r>
              <a:rPr lang="en-US" b="1"/>
              <a:t>kinship terms</a:t>
            </a:r>
          </a:p>
        </p:txBody>
      </p:sp>
      <p:sp>
        <p:nvSpPr>
          <p:cNvPr id="4" name="Content Placeholder 3">
            <a:extLst>
              <a:ext uri="{FF2B5EF4-FFF2-40B4-BE49-F238E27FC236}">
                <a16:creationId xmlns:a16="http://schemas.microsoft.com/office/drawing/2014/main" id="{6041C828-E58E-4523-F923-428A3C08F3EB}"/>
              </a:ext>
            </a:extLst>
          </p:cNvPr>
          <p:cNvSpPr>
            <a:spLocks noGrp="1"/>
          </p:cNvSpPr>
          <p:nvPr>
            <p:ph sz="quarter" idx="10"/>
          </p:nvPr>
        </p:nvSpPr>
        <p:spPr/>
        <p:txBody>
          <a:bodyPr/>
          <a:lstStyle/>
          <a:p>
            <a:r>
              <a:rPr lang="en-US">
                <a:solidFill>
                  <a:schemeClr val="accent1"/>
                </a:solidFill>
              </a:rPr>
              <a:t>a node</a:t>
            </a:r>
            <a:r>
              <a:rPr lang="en-US"/>
              <a:t> </a:t>
            </a:r>
            <a:r>
              <a:rPr lang="en-US">
                <a:solidFill>
                  <a:schemeClr val="accent6"/>
                </a:solidFill>
              </a:rPr>
              <a:t>has references to</a:t>
            </a:r>
            <a:r>
              <a:rPr lang="en-US"/>
              <a:t> </a:t>
            </a:r>
            <a:r>
              <a:rPr lang="en-US">
                <a:solidFill>
                  <a:schemeClr val="accent5"/>
                </a:solidFill>
              </a:rPr>
              <a:t>other nodes</a:t>
            </a:r>
          </a:p>
          <a:p>
            <a:pPr lvl="1"/>
            <a:r>
              <a:rPr lang="en-US"/>
              <a:t>it is their </a:t>
            </a:r>
            <a:r>
              <a:rPr lang="en-US" b="1">
                <a:solidFill>
                  <a:schemeClr val="accent1"/>
                </a:solidFill>
              </a:rPr>
              <a:t>parent</a:t>
            </a:r>
          </a:p>
          <a:p>
            <a:pPr lvl="1"/>
            <a:r>
              <a:rPr lang="en-US"/>
              <a:t>they are its </a:t>
            </a:r>
            <a:r>
              <a:rPr lang="en-US" b="1">
                <a:solidFill>
                  <a:schemeClr val="accent5"/>
                </a:solidFill>
              </a:rPr>
              <a:t>children</a:t>
            </a:r>
          </a:p>
        </p:txBody>
      </p:sp>
      <p:grpSp>
        <p:nvGrpSpPr>
          <p:cNvPr id="25" name="Group 24">
            <a:extLst>
              <a:ext uri="{FF2B5EF4-FFF2-40B4-BE49-F238E27FC236}">
                <a16:creationId xmlns:a16="http://schemas.microsoft.com/office/drawing/2014/main" id="{4078B072-6B5B-2D0C-6F6E-9C171D20DDE1}"/>
              </a:ext>
            </a:extLst>
          </p:cNvPr>
          <p:cNvGrpSpPr/>
          <p:nvPr/>
        </p:nvGrpSpPr>
        <p:grpSpPr>
          <a:xfrm>
            <a:off x="3681816" y="2235839"/>
            <a:ext cx="1780367" cy="1204363"/>
            <a:chOff x="3578356" y="2925387"/>
            <a:chExt cx="1780367" cy="1204363"/>
          </a:xfrm>
        </p:grpSpPr>
        <p:cxnSp>
          <p:nvCxnSpPr>
            <p:cNvPr id="9" name="Straight Arrow Connector 8">
              <a:extLst>
                <a:ext uri="{FF2B5EF4-FFF2-40B4-BE49-F238E27FC236}">
                  <a16:creationId xmlns:a16="http://schemas.microsoft.com/office/drawing/2014/main" id="{4C5DD140-8B5E-9454-F420-93448713642E}"/>
                </a:ext>
              </a:extLst>
            </p:cNvPr>
            <p:cNvCxnSpPr>
              <a:cxnSpLocks/>
              <a:endCxn id="11" idx="0"/>
            </p:cNvCxnSpPr>
            <p:nvPr/>
          </p:nvCxnSpPr>
          <p:spPr>
            <a:xfrm flipH="1">
              <a:off x="3890312" y="2925387"/>
              <a:ext cx="403326" cy="580451"/>
            </a:xfrm>
            <a:prstGeom prst="straightConnector1">
              <a:avLst/>
            </a:prstGeom>
            <a:noFill/>
            <a:ln w="38100" cap="flat" cmpd="sng" algn="ctr">
              <a:solidFill>
                <a:schemeClr val="accent6"/>
              </a:solidFill>
              <a:prstDash val="solid"/>
              <a:miter lim="800000"/>
              <a:tailEnd type="triangle"/>
            </a:ln>
            <a:effectLst/>
          </p:spPr>
        </p:cxnSp>
        <p:cxnSp>
          <p:nvCxnSpPr>
            <p:cNvPr id="10" name="Straight Arrow Connector 9">
              <a:extLst>
                <a:ext uri="{FF2B5EF4-FFF2-40B4-BE49-F238E27FC236}">
                  <a16:creationId xmlns:a16="http://schemas.microsoft.com/office/drawing/2014/main" id="{22F378FC-B41C-2D63-6378-604CABC501FE}"/>
                </a:ext>
              </a:extLst>
            </p:cNvPr>
            <p:cNvCxnSpPr>
              <a:cxnSpLocks/>
              <a:endCxn id="12" idx="0"/>
            </p:cNvCxnSpPr>
            <p:nvPr/>
          </p:nvCxnSpPr>
          <p:spPr>
            <a:xfrm>
              <a:off x="4734811" y="2925388"/>
              <a:ext cx="311956" cy="580450"/>
            </a:xfrm>
            <a:prstGeom prst="straightConnector1">
              <a:avLst/>
            </a:prstGeom>
            <a:noFill/>
            <a:ln w="38100" cap="flat" cmpd="sng" algn="ctr">
              <a:solidFill>
                <a:schemeClr val="accent6"/>
              </a:solidFill>
              <a:prstDash val="solid"/>
              <a:miter lim="800000"/>
              <a:tailEnd type="triangle"/>
            </a:ln>
            <a:effectLst/>
          </p:spPr>
        </p:cxnSp>
        <p:sp>
          <p:nvSpPr>
            <p:cNvPr id="11" name="Oval 10">
              <a:extLst>
                <a:ext uri="{FF2B5EF4-FFF2-40B4-BE49-F238E27FC236}">
                  <a16:creationId xmlns:a16="http://schemas.microsoft.com/office/drawing/2014/main" id="{8EFCE101-0A68-27BE-8774-49B9178FD2AF}"/>
                </a:ext>
              </a:extLst>
            </p:cNvPr>
            <p:cNvSpPr/>
            <p:nvPr/>
          </p:nvSpPr>
          <p:spPr>
            <a:xfrm>
              <a:off x="3578356" y="3505838"/>
              <a:ext cx="623912" cy="623912"/>
            </a:xfrm>
            <a:prstGeom prst="ellipse">
              <a:avLst/>
            </a:prstGeom>
            <a:solidFill>
              <a:schemeClr val="accent5"/>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12" name="Oval 11">
              <a:extLst>
                <a:ext uri="{FF2B5EF4-FFF2-40B4-BE49-F238E27FC236}">
                  <a16:creationId xmlns:a16="http://schemas.microsoft.com/office/drawing/2014/main" id="{179D95F3-F4A3-7E13-7F72-BB80E9A1C7A0}"/>
                </a:ext>
              </a:extLst>
            </p:cNvPr>
            <p:cNvSpPr/>
            <p:nvPr/>
          </p:nvSpPr>
          <p:spPr>
            <a:xfrm>
              <a:off x="4734811" y="3505838"/>
              <a:ext cx="623912" cy="623912"/>
            </a:xfrm>
            <a:prstGeom prst="ellipse">
              <a:avLst/>
            </a:prstGeom>
            <a:solidFill>
              <a:schemeClr val="accent5"/>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grpSp>
      <p:sp>
        <p:nvSpPr>
          <p:cNvPr id="26" name="Oval 25">
            <a:extLst>
              <a:ext uri="{FF2B5EF4-FFF2-40B4-BE49-F238E27FC236}">
                <a16:creationId xmlns:a16="http://schemas.microsoft.com/office/drawing/2014/main" id="{8F1EB393-AD2A-EA0B-2602-EBEED79C9EA0}"/>
              </a:ext>
            </a:extLst>
          </p:cNvPr>
          <p:cNvSpPr/>
          <p:nvPr/>
        </p:nvSpPr>
        <p:spPr>
          <a:xfrm>
            <a:off x="4305728" y="1703297"/>
            <a:ext cx="623912" cy="623912"/>
          </a:xfrm>
          <a:prstGeom prst="ellipse">
            <a:avLst/>
          </a:prstGeom>
          <a:solidFill>
            <a:schemeClr val="accent1"/>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Tree>
    <p:extLst>
      <p:ext uri="{BB962C8B-B14F-4D97-AF65-F5344CB8AC3E}">
        <p14:creationId xmlns:p14="http://schemas.microsoft.com/office/powerpoint/2010/main" val="6474336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a:bodyPr>
          <a:lstStyle/>
          <a:p>
            <a:r>
              <a:rPr lang="en-US"/>
              <a:t>a tree is a graph that...</a:t>
            </a:r>
            <a:endParaRPr lang="en-US" b="1"/>
          </a:p>
        </p:txBody>
      </p:sp>
      <p:sp>
        <p:nvSpPr>
          <p:cNvPr id="4" name="Content Placeholder 3">
            <a:extLst>
              <a:ext uri="{FF2B5EF4-FFF2-40B4-BE49-F238E27FC236}">
                <a16:creationId xmlns:a16="http://schemas.microsoft.com/office/drawing/2014/main" id="{75B72EB1-0812-CC69-4B7A-6ACB2694CD46}"/>
              </a:ext>
            </a:extLst>
          </p:cNvPr>
          <p:cNvSpPr>
            <a:spLocks noGrp="1"/>
          </p:cNvSpPr>
          <p:nvPr>
            <p:ph sz="quarter" idx="10"/>
          </p:nvPr>
        </p:nvSpPr>
        <p:spPr>
          <a:xfrm>
            <a:off x="457200" y="963337"/>
            <a:ext cx="5482143" cy="4080271"/>
          </a:xfrm>
        </p:spPr>
        <p:txBody>
          <a:bodyPr/>
          <a:lstStyle/>
          <a:p>
            <a:r>
              <a:rPr lang="en-US"/>
              <a:t>has exactly one node with zero parents (the </a:t>
            </a:r>
            <a:r>
              <a:rPr lang="en-US" b="1">
                <a:solidFill>
                  <a:schemeClr val="accent2"/>
                </a:solidFill>
              </a:rPr>
              <a:t>root</a:t>
            </a:r>
            <a:r>
              <a:rPr lang="en-US"/>
              <a:t>)</a:t>
            </a:r>
          </a:p>
          <a:p>
            <a:r>
              <a:rPr lang="en-US"/>
              <a:t>has no nodes with more than one parent</a:t>
            </a:r>
          </a:p>
          <a:p>
            <a:r>
              <a:rPr lang="en-US"/>
              <a:t>has no </a:t>
            </a:r>
            <a:r>
              <a:rPr lang="en-US" b="1"/>
              <a:t>cycles</a:t>
            </a:r>
            <a:r>
              <a:rPr lang="en-US"/>
              <a:t> (loops)</a:t>
            </a:r>
            <a:endParaRPr lang="en-US" u="sng"/>
          </a:p>
          <a:p>
            <a:r>
              <a:rPr lang="en-US"/>
              <a:t>is </a:t>
            </a:r>
            <a:r>
              <a:rPr lang="en-US" b="1"/>
              <a:t>connected </a:t>
            </a:r>
            <a:r>
              <a:rPr lang="en-US">
                <a:sym typeface="Wingdings" panose="05000000000000000000" pitchFamily="2" charset="2"/>
              </a:rPr>
              <a:t>(just one tree,</a:t>
            </a:r>
            <a:br>
              <a:rPr lang="en-US">
                <a:sym typeface="Wingdings" panose="05000000000000000000" pitchFamily="2" charset="2"/>
              </a:rPr>
            </a:br>
            <a:r>
              <a:rPr lang="en-US">
                <a:sym typeface="Wingdings" panose="05000000000000000000" pitchFamily="2" charset="2"/>
              </a:rPr>
              <a:t>not multiple disconnected trees)</a:t>
            </a:r>
          </a:p>
        </p:txBody>
      </p:sp>
      <p:grpSp>
        <p:nvGrpSpPr>
          <p:cNvPr id="95" name="Group 94">
            <a:extLst>
              <a:ext uri="{FF2B5EF4-FFF2-40B4-BE49-F238E27FC236}">
                <a16:creationId xmlns:a16="http://schemas.microsoft.com/office/drawing/2014/main" id="{6E1B8E8E-B7C4-07B6-D525-3587955D3492}"/>
              </a:ext>
            </a:extLst>
          </p:cNvPr>
          <p:cNvGrpSpPr/>
          <p:nvPr/>
        </p:nvGrpSpPr>
        <p:grpSpPr>
          <a:xfrm>
            <a:off x="3261255" y="2385691"/>
            <a:ext cx="5349113" cy="2339387"/>
            <a:chOff x="2330764" y="2280601"/>
            <a:chExt cx="5349113" cy="2339387"/>
          </a:xfrm>
        </p:grpSpPr>
        <p:cxnSp>
          <p:nvCxnSpPr>
            <p:cNvPr id="45" name="Straight Arrow Connector 44">
              <a:extLst>
                <a:ext uri="{FF2B5EF4-FFF2-40B4-BE49-F238E27FC236}">
                  <a16:creationId xmlns:a16="http://schemas.microsoft.com/office/drawing/2014/main" id="{888066CD-E530-C091-9255-BD610A1F1781}"/>
                </a:ext>
              </a:extLst>
            </p:cNvPr>
            <p:cNvCxnSpPr>
              <a:cxnSpLocks/>
              <a:stCxn id="47" idx="3"/>
              <a:endCxn id="48" idx="0"/>
            </p:cNvCxnSpPr>
            <p:nvPr/>
          </p:nvCxnSpPr>
          <p:spPr>
            <a:xfrm flipH="1">
              <a:off x="2904386"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A96758F4-BCE7-E17E-505F-F3081F3F4E70}"/>
                </a:ext>
              </a:extLst>
            </p:cNvPr>
            <p:cNvSpPr/>
            <p:nvPr/>
          </p:nvSpPr>
          <p:spPr>
            <a:xfrm>
              <a:off x="3422006"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5</a:t>
              </a:r>
            </a:p>
          </p:txBody>
        </p:sp>
        <p:sp>
          <p:nvSpPr>
            <p:cNvPr id="48" name="Oval 47">
              <a:extLst>
                <a:ext uri="{FF2B5EF4-FFF2-40B4-BE49-F238E27FC236}">
                  <a16:creationId xmlns:a16="http://schemas.microsoft.com/office/drawing/2014/main" id="{AD19CF03-3149-B212-7D15-529B16272A1E}"/>
                </a:ext>
              </a:extLst>
            </p:cNvPr>
            <p:cNvSpPr/>
            <p:nvPr/>
          </p:nvSpPr>
          <p:spPr>
            <a:xfrm>
              <a:off x="2713179"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49" name="Straight Arrow Connector 48">
              <a:extLst>
                <a:ext uri="{FF2B5EF4-FFF2-40B4-BE49-F238E27FC236}">
                  <a16:creationId xmlns:a16="http://schemas.microsoft.com/office/drawing/2014/main" id="{0860AA9B-2EB5-39D1-C27E-FCD11137729F}"/>
                </a:ext>
              </a:extLst>
            </p:cNvPr>
            <p:cNvCxnSpPr>
              <a:cxnSpLocks/>
              <a:stCxn id="48" idx="3"/>
              <a:endCxn id="51"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50" name="Straight Arrow Connector 49">
              <a:extLst>
                <a:ext uri="{FF2B5EF4-FFF2-40B4-BE49-F238E27FC236}">
                  <a16:creationId xmlns:a16="http://schemas.microsoft.com/office/drawing/2014/main" id="{1A32F52E-B76B-E8A7-C478-F98455136B13}"/>
                </a:ext>
              </a:extLst>
            </p:cNvPr>
            <p:cNvCxnSpPr>
              <a:cxnSpLocks/>
              <a:stCxn id="48" idx="5"/>
              <a:endCxn id="52" idx="0"/>
            </p:cNvCxnSpPr>
            <p:nvPr/>
          </p:nvCxnSpPr>
          <p:spPr>
            <a:xfrm>
              <a:off x="3039591"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51" name="Oval 50">
              <a:extLst>
                <a:ext uri="{FF2B5EF4-FFF2-40B4-BE49-F238E27FC236}">
                  <a16:creationId xmlns:a16="http://schemas.microsoft.com/office/drawing/2014/main" id="{1C2E48C7-B72E-F83B-6E9E-ABE251EDDED8}"/>
                </a:ext>
              </a:extLst>
            </p:cNvPr>
            <p:cNvSpPr/>
            <p:nvPr/>
          </p:nvSpPr>
          <p:spPr>
            <a:xfrm>
              <a:off x="2330764"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BA1DB368-685A-BCFC-A6E4-8C4CF7F1DCB3}"/>
                </a:ext>
              </a:extLst>
            </p:cNvPr>
            <p:cNvSpPr/>
            <p:nvPr/>
          </p:nvSpPr>
          <p:spPr>
            <a:xfrm>
              <a:off x="3039591"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4</a:t>
              </a:r>
            </a:p>
          </p:txBody>
        </p:sp>
        <p:cxnSp>
          <p:nvCxnSpPr>
            <p:cNvPr id="58" name="Straight Arrow Connector 57">
              <a:extLst>
                <a:ext uri="{FF2B5EF4-FFF2-40B4-BE49-F238E27FC236}">
                  <a16:creationId xmlns:a16="http://schemas.microsoft.com/office/drawing/2014/main" id="{97DDF113-C909-AE17-C5AC-52735DE33A78}"/>
                </a:ext>
              </a:extLst>
            </p:cNvPr>
            <p:cNvCxnSpPr>
              <a:cxnSpLocks/>
              <a:stCxn id="60" idx="3"/>
              <a:endCxn id="61"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F590753E-E43B-6EA0-1B79-B7C70C5B7908}"/>
                </a:ext>
              </a:extLst>
            </p:cNvPr>
            <p:cNvCxnSpPr>
              <a:cxnSpLocks/>
              <a:stCxn id="60" idx="5"/>
              <a:endCxn id="66"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60" name="Oval 59">
              <a:extLst>
                <a:ext uri="{FF2B5EF4-FFF2-40B4-BE49-F238E27FC236}">
                  <a16:creationId xmlns:a16="http://schemas.microsoft.com/office/drawing/2014/main" id="{2420FD1B-71F3-654C-8F65-20146123A28F}"/>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61" name="Oval 60">
              <a:extLst>
                <a:ext uri="{FF2B5EF4-FFF2-40B4-BE49-F238E27FC236}">
                  <a16:creationId xmlns:a16="http://schemas.microsoft.com/office/drawing/2014/main" id="{9FB8BBB4-E019-E91D-7A08-ED1D629555C0}"/>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62" name="Straight Arrow Connector 61">
              <a:extLst>
                <a:ext uri="{FF2B5EF4-FFF2-40B4-BE49-F238E27FC236}">
                  <a16:creationId xmlns:a16="http://schemas.microsoft.com/office/drawing/2014/main" id="{7599AD5D-7576-FD2F-A94D-0754D88B1160}"/>
                </a:ext>
              </a:extLst>
            </p:cNvPr>
            <p:cNvCxnSpPr>
              <a:cxnSpLocks/>
              <a:stCxn id="61" idx="3"/>
              <a:endCxn id="64"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63" name="Straight Arrow Connector 62">
              <a:extLst>
                <a:ext uri="{FF2B5EF4-FFF2-40B4-BE49-F238E27FC236}">
                  <a16:creationId xmlns:a16="http://schemas.microsoft.com/office/drawing/2014/main" id="{FD0F3B2D-F91E-5961-C280-5817F8CE67DB}"/>
                </a:ext>
              </a:extLst>
            </p:cNvPr>
            <p:cNvCxnSpPr>
              <a:cxnSpLocks/>
              <a:stCxn id="61" idx="5"/>
              <a:endCxn id="65"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64" name="Oval 63">
              <a:extLst>
                <a:ext uri="{FF2B5EF4-FFF2-40B4-BE49-F238E27FC236}">
                  <a16:creationId xmlns:a16="http://schemas.microsoft.com/office/drawing/2014/main" id="{27A11BD5-F5F1-307B-5DE4-9E266D48AA01}"/>
                </a:ext>
              </a:extLst>
            </p:cNvPr>
            <p:cNvSpPr/>
            <p:nvPr/>
          </p:nvSpPr>
          <p:spPr>
            <a:xfrm>
              <a:off x="5170982"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11</a:t>
              </a:r>
            </a:p>
          </p:txBody>
        </p:sp>
        <p:sp>
          <p:nvSpPr>
            <p:cNvPr id="65" name="Oval 64">
              <a:extLst>
                <a:ext uri="{FF2B5EF4-FFF2-40B4-BE49-F238E27FC236}">
                  <a16:creationId xmlns:a16="http://schemas.microsoft.com/office/drawing/2014/main" id="{A5776205-B43C-9C12-80B3-B5959508531A}"/>
                </a:ext>
              </a:extLst>
            </p:cNvPr>
            <p:cNvSpPr/>
            <p:nvPr/>
          </p:nvSpPr>
          <p:spPr>
            <a:xfrm>
              <a:off x="5879809"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15</a:t>
              </a:r>
            </a:p>
          </p:txBody>
        </p:sp>
        <p:sp>
          <p:nvSpPr>
            <p:cNvPr id="66" name="Oval 65">
              <a:extLst>
                <a:ext uri="{FF2B5EF4-FFF2-40B4-BE49-F238E27FC236}">
                  <a16:creationId xmlns:a16="http://schemas.microsoft.com/office/drawing/2014/main" id="{BA2F8EAC-2C3E-5B9A-533A-53B72C966AB3}"/>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68" name="Straight Arrow Connector 67">
              <a:extLst>
                <a:ext uri="{FF2B5EF4-FFF2-40B4-BE49-F238E27FC236}">
                  <a16:creationId xmlns:a16="http://schemas.microsoft.com/office/drawing/2014/main" id="{E24A8A08-9535-2500-9F14-693566C97B17}"/>
                </a:ext>
              </a:extLst>
            </p:cNvPr>
            <p:cNvCxnSpPr>
              <a:cxnSpLocks/>
              <a:stCxn id="66" idx="5"/>
              <a:endCxn id="70"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70" name="Oval 69">
              <a:extLst>
                <a:ext uri="{FF2B5EF4-FFF2-40B4-BE49-F238E27FC236}">
                  <a16:creationId xmlns:a16="http://schemas.microsoft.com/office/drawing/2014/main" id="{BFDBCCF4-04E0-4A40-77F3-CFAD274B20BA}"/>
                </a:ext>
              </a:extLst>
            </p:cNvPr>
            <p:cNvSpPr/>
            <p:nvPr/>
          </p:nvSpPr>
          <p:spPr>
            <a:xfrm>
              <a:off x="7297462"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19</a:t>
              </a:r>
            </a:p>
          </p:txBody>
        </p:sp>
        <p:sp>
          <p:nvSpPr>
            <p:cNvPr id="71" name="Oval 70">
              <a:extLst>
                <a:ext uri="{FF2B5EF4-FFF2-40B4-BE49-F238E27FC236}">
                  <a16:creationId xmlns:a16="http://schemas.microsoft.com/office/drawing/2014/main" id="{41A0E151-7237-038B-F746-95D7602DA58C}"/>
                </a:ext>
              </a:extLst>
            </p:cNvPr>
            <p:cNvSpPr/>
            <p:nvPr/>
          </p:nvSpPr>
          <p:spPr>
            <a:xfrm>
              <a:off x="4817644" y="2280601"/>
              <a:ext cx="382415" cy="381194"/>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72" name="Straight Arrow Connector 71">
              <a:extLst>
                <a:ext uri="{FF2B5EF4-FFF2-40B4-BE49-F238E27FC236}">
                  <a16:creationId xmlns:a16="http://schemas.microsoft.com/office/drawing/2014/main" id="{A31B9319-593B-8268-C4CC-F56C328562E1}"/>
                </a:ext>
              </a:extLst>
            </p:cNvPr>
            <p:cNvCxnSpPr>
              <a:cxnSpLocks/>
              <a:stCxn id="71" idx="3"/>
              <a:endCxn id="47" idx="7"/>
            </p:cNvCxnSpPr>
            <p:nvPr/>
          </p:nvCxnSpPr>
          <p:spPr>
            <a:xfrm flipH="1">
              <a:off x="3748417" y="2605970"/>
              <a:ext cx="1125231" cy="366637"/>
            </a:xfrm>
            <a:prstGeom prst="straightConnector1">
              <a:avLst/>
            </a:prstGeom>
            <a:noFill/>
            <a:ln w="38100" cap="flat" cmpd="sng" algn="ctr">
              <a:solidFill>
                <a:sysClr val="windowText" lastClr="000000"/>
              </a:solidFill>
              <a:prstDash val="solid"/>
              <a:miter lim="800000"/>
              <a:tailEnd type="triangle"/>
            </a:ln>
            <a:effectLst/>
          </p:spPr>
        </p:cxnSp>
        <p:cxnSp>
          <p:nvCxnSpPr>
            <p:cNvPr id="73" name="Straight Arrow Connector 72">
              <a:extLst>
                <a:ext uri="{FF2B5EF4-FFF2-40B4-BE49-F238E27FC236}">
                  <a16:creationId xmlns:a16="http://schemas.microsoft.com/office/drawing/2014/main" id="{46551482-E634-8B8C-53DC-214207EACBFF}"/>
                </a:ext>
              </a:extLst>
            </p:cNvPr>
            <p:cNvCxnSpPr>
              <a:cxnSpLocks/>
              <a:stCxn id="71" idx="5"/>
              <a:endCxn id="60"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84" name="Oval 83">
              <a:extLst>
                <a:ext uri="{FF2B5EF4-FFF2-40B4-BE49-F238E27FC236}">
                  <a16:creationId xmlns:a16="http://schemas.microsoft.com/office/drawing/2014/main" id="{70164991-DF18-792C-3D7A-4438B25C62B0}"/>
                </a:ext>
              </a:extLst>
            </p:cNvPr>
            <p:cNvSpPr/>
            <p:nvPr/>
          </p:nvSpPr>
          <p:spPr>
            <a:xfrm>
              <a:off x="341944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sp>
          <p:nvSpPr>
            <p:cNvPr id="85" name="Oval 84">
              <a:extLst>
                <a:ext uri="{FF2B5EF4-FFF2-40B4-BE49-F238E27FC236}">
                  <a16:creationId xmlns:a16="http://schemas.microsoft.com/office/drawing/2014/main" id="{58D67BE4-5E74-1990-7C6F-4E617D163C3E}"/>
                </a:ext>
              </a:extLst>
            </p:cNvPr>
            <p:cNvSpPr/>
            <p:nvPr/>
          </p:nvSpPr>
          <p:spPr>
            <a:xfrm>
              <a:off x="4176729"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86" name="Straight Arrow Connector 85">
              <a:extLst>
                <a:ext uri="{FF2B5EF4-FFF2-40B4-BE49-F238E27FC236}">
                  <a16:creationId xmlns:a16="http://schemas.microsoft.com/office/drawing/2014/main" id="{A5AE43CA-64CB-DCC8-6A83-90AE39091C83}"/>
                </a:ext>
              </a:extLst>
            </p:cNvPr>
            <p:cNvCxnSpPr>
              <a:cxnSpLocks/>
              <a:stCxn id="47" idx="4"/>
              <a:endCxn id="84"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89" name="Straight Arrow Connector 88">
              <a:extLst>
                <a:ext uri="{FF2B5EF4-FFF2-40B4-BE49-F238E27FC236}">
                  <a16:creationId xmlns:a16="http://schemas.microsoft.com/office/drawing/2014/main" id="{D446F0B4-A7A9-6BCB-DD0F-9C9D4E6CED3B}"/>
                </a:ext>
              </a:extLst>
            </p:cNvPr>
            <p:cNvCxnSpPr>
              <a:cxnSpLocks/>
              <a:stCxn id="47" idx="5"/>
              <a:endCxn id="85"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88601908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3A6E54-5060-41A6-8C52-0A957E9FAE17}"/>
              </a:ext>
            </a:extLst>
          </p:cNvPr>
          <p:cNvSpPr>
            <a:spLocks noGrp="1"/>
          </p:cNvSpPr>
          <p:nvPr>
            <p:ph type="title"/>
          </p:nvPr>
        </p:nvSpPr>
        <p:spPr/>
        <p:txBody>
          <a:bodyPr/>
          <a:lstStyle/>
          <a:p>
            <a:r>
              <a:rPr lang="en-US"/>
              <a:t>time for everyone's favorite home game...</a:t>
            </a:r>
          </a:p>
        </p:txBody>
      </p:sp>
    </p:spTree>
    <p:extLst>
      <p:ext uri="{BB962C8B-B14F-4D97-AF65-F5344CB8AC3E}">
        <p14:creationId xmlns:p14="http://schemas.microsoft.com/office/powerpoint/2010/main" val="62763455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2BAB8-D851-A949-A11B-B68F3890F910}"/>
              </a:ext>
            </a:extLst>
          </p:cNvPr>
          <p:cNvSpPr>
            <a:spLocks noGrp="1"/>
          </p:cNvSpPr>
          <p:nvPr>
            <p:ph type="title"/>
          </p:nvPr>
        </p:nvSpPr>
        <p:spPr/>
        <p:txBody>
          <a:bodyPr/>
          <a:lstStyle/>
          <a:p>
            <a:r>
              <a:rPr lang="en-US" b="1"/>
              <a:t>is it a tree?</a:t>
            </a:r>
          </a:p>
        </p:txBody>
      </p:sp>
      <p:sp>
        <p:nvSpPr>
          <p:cNvPr id="3" name="Content Placeholder 2">
            <a:extLst>
              <a:ext uri="{FF2B5EF4-FFF2-40B4-BE49-F238E27FC236}">
                <a16:creationId xmlns:a16="http://schemas.microsoft.com/office/drawing/2014/main" id="{91594E07-F39C-1B88-A3DD-6126F9F18ECA}"/>
              </a:ext>
            </a:extLst>
          </p:cNvPr>
          <p:cNvSpPr>
            <a:spLocks noGrp="1"/>
          </p:cNvSpPr>
          <p:nvPr>
            <p:ph sz="quarter" idx="10"/>
          </p:nvPr>
        </p:nvSpPr>
        <p:spPr/>
        <p:txBody>
          <a:bodyPr/>
          <a:lstStyle/>
          <a:p>
            <a:pPr marL="0" indent="0">
              <a:buNone/>
            </a:pPr>
            <a:r>
              <a:rPr lang="en-US" b="1"/>
              <a:t>tree rules</a:t>
            </a:r>
          </a:p>
          <a:p>
            <a:pPr marL="342900" indent="-342900">
              <a:buFont typeface="+mj-lt"/>
              <a:buAutoNum type="arabicPeriod"/>
            </a:pPr>
            <a:r>
              <a:rPr lang="en-US"/>
              <a:t>one node with zero parents</a:t>
            </a:r>
          </a:p>
          <a:p>
            <a:pPr marL="342900" indent="-342900">
              <a:buFont typeface="+mj-lt"/>
              <a:buAutoNum type="arabicPeriod"/>
            </a:pPr>
            <a:r>
              <a:rPr lang="en-US"/>
              <a:t>no node with more than one parent</a:t>
            </a:r>
          </a:p>
          <a:p>
            <a:pPr marL="342900" indent="-342900">
              <a:buFont typeface="+mj-lt"/>
              <a:buAutoNum type="arabicPeriod"/>
            </a:pPr>
            <a:r>
              <a:rPr lang="en-US"/>
              <a:t>no </a:t>
            </a:r>
            <a:r>
              <a:rPr lang="en-US" b="1"/>
              <a:t>cycles</a:t>
            </a:r>
            <a:r>
              <a:rPr lang="en-US"/>
              <a:t> </a:t>
            </a:r>
            <a:endParaRPr lang="en-US" u="sng"/>
          </a:p>
          <a:p>
            <a:pPr marL="342900" indent="-342900">
              <a:buFont typeface="+mj-lt"/>
              <a:buAutoNum type="arabicPeriod"/>
            </a:pPr>
            <a:r>
              <a:rPr lang="en-US"/>
              <a:t>is </a:t>
            </a:r>
            <a:r>
              <a:rPr lang="en-US" b="1"/>
              <a:t>connected</a:t>
            </a:r>
            <a:endParaRPr lang="en-US">
              <a:sym typeface="Wingdings" panose="05000000000000000000" pitchFamily="2" charset="2"/>
            </a:endParaRPr>
          </a:p>
          <a:p>
            <a:endParaRPr lang="en-US"/>
          </a:p>
        </p:txBody>
      </p:sp>
      <p:pic>
        <p:nvPicPr>
          <p:cNvPr id="4" name="Picture 2">
            <a:extLst>
              <a:ext uri="{FF2B5EF4-FFF2-40B4-BE49-F238E27FC236}">
                <a16:creationId xmlns:a16="http://schemas.microsoft.com/office/drawing/2014/main" id="{70EC5281-BDD8-88A1-7D9C-BDED11F90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927" y="699075"/>
            <a:ext cx="2095500" cy="2390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1E09E-DE30-B59B-FB9A-027A75311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7" y="3659979"/>
            <a:ext cx="1238250" cy="12573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D2915939-EC52-BFD1-000A-0401999DB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815" y="1845808"/>
            <a:ext cx="96202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C39C947A-0F67-2248-C3CF-02F89AC2F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935" y="4151014"/>
            <a:ext cx="876300"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BD72FDC-890C-26A7-B8C3-C9D47C42F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29E9E00C-7660-4C8D-D8F1-03D2715872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1101" y="3162420"/>
            <a:ext cx="200977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C2373D1-3FC2-8FBF-35B5-6DC373BBF099}"/>
              </a:ext>
            </a:extLst>
          </p:cNvPr>
          <p:cNvSpPr txBox="1"/>
          <p:nvPr/>
        </p:nvSpPr>
        <p:spPr>
          <a:xfrm>
            <a:off x="176493" y="2660303"/>
            <a:ext cx="2109391"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1 &amp; 4</a:t>
            </a:r>
          </a:p>
        </p:txBody>
      </p:sp>
      <p:sp>
        <p:nvSpPr>
          <p:cNvPr id="11" name="TextBox 10">
            <a:extLst>
              <a:ext uri="{FF2B5EF4-FFF2-40B4-BE49-F238E27FC236}">
                <a16:creationId xmlns:a16="http://schemas.microsoft.com/office/drawing/2014/main" id="{45B9F11B-5E91-023B-928F-5BAEEE98E7CB}"/>
              </a:ext>
            </a:extLst>
          </p:cNvPr>
          <p:cNvSpPr txBox="1"/>
          <p:nvPr/>
        </p:nvSpPr>
        <p:spPr>
          <a:xfrm>
            <a:off x="2567014" y="2135743"/>
            <a:ext cx="1857948"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2 &amp; 3</a:t>
            </a:r>
          </a:p>
        </p:txBody>
      </p:sp>
      <p:sp>
        <p:nvSpPr>
          <p:cNvPr id="12" name="TextBox 11">
            <a:extLst>
              <a:ext uri="{FF2B5EF4-FFF2-40B4-BE49-F238E27FC236}">
                <a16:creationId xmlns:a16="http://schemas.microsoft.com/office/drawing/2014/main" id="{04C316F2-23A8-BED7-12F9-B49DC3B7AFEE}"/>
              </a:ext>
            </a:extLst>
          </p:cNvPr>
          <p:cNvSpPr txBox="1"/>
          <p:nvPr/>
        </p:nvSpPr>
        <p:spPr>
          <a:xfrm>
            <a:off x="4904920" y="792916"/>
            <a:ext cx="1923859"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2 &amp; 3</a:t>
            </a:r>
          </a:p>
        </p:txBody>
      </p:sp>
      <p:sp>
        <p:nvSpPr>
          <p:cNvPr id="13" name="TextBox 12">
            <a:extLst>
              <a:ext uri="{FF2B5EF4-FFF2-40B4-BE49-F238E27FC236}">
                <a16:creationId xmlns:a16="http://schemas.microsoft.com/office/drawing/2014/main" id="{2A4A75E4-5120-23A2-7A1F-3ABF46E6E220}"/>
              </a:ext>
            </a:extLst>
          </p:cNvPr>
          <p:cNvSpPr txBox="1"/>
          <p:nvPr/>
        </p:nvSpPr>
        <p:spPr>
          <a:xfrm>
            <a:off x="4482856" y="3143741"/>
            <a:ext cx="2144745"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1 &amp; 3</a:t>
            </a:r>
          </a:p>
        </p:txBody>
      </p:sp>
      <p:sp>
        <p:nvSpPr>
          <p:cNvPr id="14" name="TextBox 13">
            <a:extLst>
              <a:ext uri="{FF2B5EF4-FFF2-40B4-BE49-F238E27FC236}">
                <a16:creationId xmlns:a16="http://schemas.microsoft.com/office/drawing/2014/main" id="{9B7B5850-59BE-BF20-8216-1E48E8628C96}"/>
              </a:ext>
            </a:extLst>
          </p:cNvPr>
          <p:cNvSpPr txBox="1"/>
          <p:nvPr/>
        </p:nvSpPr>
        <p:spPr>
          <a:xfrm>
            <a:off x="7137474" y="3519879"/>
            <a:ext cx="123825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5" name="TextBox 14">
            <a:extLst>
              <a:ext uri="{FF2B5EF4-FFF2-40B4-BE49-F238E27FC236}">
                <a16:creationId xmlns:a16="http://schemas.microsoft.com/office/drawing/2014/main" id="{BAFDA7F6-47FB-3E4F-2411-C46DA74A09B4}"/>
              </a:ext>
            </a:extLst>
          </p:cNvPr>
          <p:cNvSpPr txBox="1"/>
          <p:nvPr/>
        </p:nvSpPr>
        <p:spPr>
          <a:xfrm>
            <a:off x="6691927" y="92901"/>
            <a:ext cx="209550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Tree>
    <p:extLst>
      <p:ext uri="{BB962C8B-B14F-4D97-AF65-F5344CB8AC3E}">
        <p14:creationId xmlns:p14="http://schemas.microsoft.com/office/powerpoint/2010/main" val="424659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9B05E-3FED-6DB0-DBD0-920BC29A7BBF}"/>
              </a:ext>
            </a:extLst>
          </p:cNvPr>
          <p:cNvSpPr>
            <a:spLocks noGrp="1"/>
          </p:cNvSpPr>
          <p:nvPr>
            <p:ph type="title"/>
          </p:nvPr>
        </p:nvSpPr>
        <p:spPr/>
        <p:txBody>
          <a:bodyPr/>
          <a:lstStyle/>
          <a:p>
            <a:r>
              <a:rPr lang="en-US" b="1"/>
              <a:t>is it a tree?</a:t>
            </a:r>
          </a:p>
        </p:txBody>
      </p:sp>
      <p:sp>
        <p:nvSpPr>
          <p:cNvPr id="6" name="Content Placeholder 5">
            <a:extLst>
              <a:ext uri="{FF2B5EF4-FFF2-40B4-BE49-F238E27FC236}">
                <a16:creationId xmlns:a16="http://schemas.microsoft.com/office/drawing/2014/main" id="{7F110124-FF31-193F-C359-AA34D739A141}"/>
              </a:ext>
            </a:extLst>
          </p:cNvPr>
          <p:cNvSpPr>
            <a:spLocks noGrp="1"/>
          </p:cNvSpPr>
          <p:nvPr>
            <p:ph sz="quarter" idx="10"/>
          </p:nvPr>
        </p:nvSpPr>
        <p:spPr/>
        <p:txBody>
          <a:bodyPr/>
          <a:lstStyle/>
          <a:p>
            <a:endParaRPr lang="en-US"/>
          </a:p>
        </p:txBody>
      </p:sp>
      <p:pic>
        <p:nvPicPr>
          <p:cNvPr id="4" name="Picture 10">
            <a:extLst>
              <a:ext uri="{FF2B5EF4-FFF2-40B4-BE49-F238E27FC236}">
                <a16:creationId xmlns:a16="http://schemas.microsoft.com/office/drawing/2014/main" id="{496FDB61-9F96-AB51-E7A6-3B8B59DBF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826E54-D8CA-7F35-D656-18EE1D8E813D}"/>
              </a:ext>
            </a:extLst>
          </p:cNvPr>
          <p:cNvSpPr txBox="1"/>
          <p:nvPr/>
        </p:nvSpPr>
        <p:spPr>
          <a:xfrm>
            <a:off x="7137474" y="3519879"/>
            <a:ext cx="123825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Tree>
    <p:extLst>
      <p:ext uri="{BB962C8B-B14F-4D97-AF65-F5344CB8AC3E}">
        <p14:creationId xmlns:p14="http://schemas.microsoft.com/office/powerpoint/2010/main" val="4255283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7D7AEC-4C62-9A62-535F-CD7A985057FF}"/>
              </a:ext>
            </a:extLst>
          </p:cNvPr>
          <p:cNvSpPr txBox="1"/>
          <p:nvPr/>
        </p:nvSpPr>
        <p:spPr>
          <a:xfrm>
            <a:off x="4066738" y="2387084"/>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3" name="Straight Arrow Connector 2">
            <a:extLst>
              <a:ext uri="{FF2B5EF4-FFF2-40B4-BE49-F238E27FC236}">
                <a16:creationId xmlns:a16="http://schemas.microsoft.com/office/drawing/2014/main" id="{223E52D2-2157-8E63-70C1-D1C6C308FAEF}"/>
              </a:ext>
            </a:extLst>
          </p:cNvPr>
          <p:cNvCxnSpPr>
            <a:cxnSpLocks/>
            <a:endCxn id="2" idx="1"/>
          </p:cNvCxnSpPr>
          <p:nvPr/>
        </p:nvCxnSpPr>
        <p:spPr>
          <a:xfrm>
            <a:off x="3498707" y="2571750"/>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A87A0821-944A-45DA-A895-BFD50C3D50E3}"/>
              </a:ext>
            </a:extLst>
          </p:cNvPr>
          <p:cNvSpPr txBox="1"/>
          <p:nvPr/>
        </p:nvSpPr>
        <p:spPr>
          <a:xfrm>
            <a:off x="2681287" y="2387084"/>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sp>
        <p:nvSpPr>
          <p:cNvPr id="5" name="TextBox 4">
            <a:extLst>
              <a:ext uri="{FF2B5EF4-FFF2-40B4-BE49-F238E27FC236}">
                <a16:creationId xmlns:a16="http://schemas.microsoft.com/office/drawing/2014/main" id="{D067899A-49C3-64D2-AB71-3AB86AD652B2}"/>
              </a:ext>
            </a:extLst>
          </p:cNvPr>
          <p:cNvSpPr txBox="1"/>
          <p:nvPr/>
        </p:nvSpPr>
        <p:spPr>
          <a:xfrm>
            <a:off x="5466047" y="2387084"/>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3.0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5A557B0-606A-E907-775D-0FA290C68038}"/>
              </a:ext>
            </a:extLst>
          </p:cNvPr>
          <p:cNvCxnSpPr>
            <a:cxnSpLocks/>
            <a:stCxn id="2" idx="3"/>
            <a:endCxn id="5" idx="1"/>
          </p:cNvCxnSpPr>
          <p:nvPr/>
        </p:nvCxnSpPr>
        <p:spPr>
          <a:xfrm>
            <a:off x="5077262" y="2571750"/>
            <a:ext cx="388785"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4804158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CA5EB8-9366-8111-881B-26A234D88DCF}"/>
              </a:ext>
            </a:extLst>
          </p:cNvPr>
          <p:cNvPicPr>
            <a:picLocks noChangeAspect="1"/>
          </p:cNvPicPr>
          <p:nvPr/>
        </p:nvPicPr>
        <p:blipFill>
          <a:blip r:embed="rId2"/>
          <a:stretch>
            <a:fillRect/>
          </a:stretch>
        </p:blipFill>
        <p:spPr>
          <a:xfrm>
            <a:off x="-76199" y="1"/>
            <a:ext cx="9258299" cy="5143499"/>
          </a:xfrm>
          <a:prstGeom prst="rect">
            <a:avLst/>
          </a:prstGeom>
        </p:spPr>
      </p:pic>
      <p:sp>
        <p:nvSpPr>
          <p:cNvPr id="5" name="Freeform: Shape 4">
            <a:extLst>
              <a:ext uri="{FF2B5EF4-FFF2-40B4-BE49-F238E27FC236}">
                <a16:creationId xmlns:a16="http://schemas.microsoft.com/office/drawing/2014/main" id="{15C3C748-5B98-8BB5-CE31-213561FDECD3}"/>
              </a:ext>
            </a:extLst>
          </p:cNvPr>
          <p:cNvSpPr/>
          <p:nvPr/>
        </p:nvSpPr>
        <p:spPr>
          <a:xfrm>
            <a:off x="6179821" y="2236106"/>
            <a:ext cx="525779" cy="382011"/>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95485" y="120138"/>
                  <a:pt x="512064" y="178163"/>
                </a:cubicBezTo>
                <a:cubicBezTo>
                  <a:pt x="571612" y="386581"/>
                  <a:pt x="603779" y="213956"/>
                  <a:pt x="640080" y="233027"/>
                </a:cubicBezTo>
                <a:cubicBezTo>
                  <a:pt x="676381" y="252098"/>
                  <a:pt x="696611" y="282166"/>
                  <a:pt x="729869" y="292590"/>
                </a:cubicBezTo>
              </a:path>
            </a:pathLst>
          </a:custGeom>
          <a:noFill/>
          <a:ln w="57150" cap="rnd">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55D02AD-F504-A619-120F-C36F42413ADC}"/>
              </a:ext>
            </a:extLst>
          </p:cNvPr>
          <p:cNvSpPr txBox="1"/>
          <p:nvPr/>
        </p:nvSpPr>
        <p:spPr>
          <a:xfrm>
            <a:off x="4956428" y="1708511"/>
            <a:ext cx="3410712" cy="523220"/>
          </a:xfrm>
          <a:prstGeom prst="rect">
            <a:avLst/>
          </a:prstGeom>
          <a:noFill/>
        </p:spPr>
        <p:txBody>
          <a:bodyPr wrap="square" rtlCol="0">
            <a:spAutoFit/>
          </a:bodyPr>
          <a:lstStyle/>
          <a:p>
            <a:pPr algn="ctr"/>
            <a:r>
              <a:rPr lang="en-US" sz="2800">
                <a:solidFill>
                  <a:srgbClr val="FFFF00"/>
                </a:solidFill>
                <a:latin typeface="Comic Sans MS" panose="030F0702030302020204" pitchFamily="66" charset="0"/>
              </a:rPr>
              <a:t>can be seen as</a:t>
            </a:r>
          </a:p>
        </p:txBody>
      </p:sp>
    </p:spTree>
    <p:extLst>
      <p:ext uri="{BB962C8B-B14F-4D97-AF65-F5344CB8AC3E}">
        <p14:creationId xmlns:p14="http://schemas.microsoft.com/office/powerpoint/2010/main" val="49938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885E-186C-75D2-184E-F1295342B953}"/>
              </a:ext>
            </a:extLst>
          </p:cNvPr>
          <p:cNvSpPr>
            <a:spLocks noGrp="1"/>
          </p:cNvSpPr>
          <p:nvPr>
            <p:ph type="title"/>
          </p:nvPr>
        </p:nvSpPr>
        <p:spPr/>
        <p:txBody>
          <a:bodyPr/>
          <a:lstStyle/>
          <a:p>
            <a:r>
              <a:rPr lang="en-US"/>
              <a:t>uses of trees</a:t>
            </a:r>
          </a:p>
        </p:txBody>
      </p:sp>
    </p:spTree>
    <p:extLst>
      <p:ext uri="{BB962C8B-B14F-4D97-AF65-F5344CB8AC3E}">
        <p14:creationId xmlns:p14="http://schemas.microsoft.com/office/powerpoint/2010/main" val="35413142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F32B-9C9D-DD14-3791-E0FD2478DE1F}"/>
              </a:ext>
            </a:extLst>
          </p:cNvPr>
          <p:cNvSpPr>
            <a:spLocks noGrp="1"/>
          </p:cNvSpPr>
          <p:nvPr>
            <p:ph type="title"/>
          </p:nvPr>
        </p:nvSpPr>
        <p:spPr/>
        <p:txBody>
          <a:bodyPr/>
          <a:lstStyle/>
          <a:p>
            <a:r>
              <a:rPr lang="en-US"/>
              <a:t>simplifying expressions</a:t>
            </a:r>
          </a:p>
        </p:txBody>
      </p:sp>
    </p:spTree>
    <p:extLst>
      <p:ext uri="{BB962C8B-B14F-4D97-AF65-F5344CB8AC3E}">
        <p14:creationId xmlns:p14="http://schemas.microsoft.com/office/powerpoint/2010/main" val="368780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902184"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808816"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237092"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3" name="Oval 22">
            <a:extLst>
              <a:ext uri="{FF2B5EF4-FFF2-40B4-BE49-F238E27FC236}">
                <a16:creationId xmlns:a16="http://schemas.microsoft.com/office/drawing/2014/main" id="{AF62F06D-023B-3F58-7208-9E51BD959FDB}"/>
              </a:ext>
            </a:extLst>
          </p:cNvPr>
          <p:cNvSpPr/>
          <p:nvPr/>
        </p:nvSpPr>
        <p:spPr>
          <a:xfrm>
            <a:off x="356727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7" name="Oval 26">
            <a:extLst>
              <a:ext uri="{FF2B5EF4-FFF2-40B4-BE49-F238E27FC236}">
                <a16:creationId xmlns:a16="http://schemas.microsoft.com/office/drawing/2014/main" id="{2F6CCE00-771C-7D1E-E369-5C565D9FF564}"/>
              </a:ext>
            </a:extLst>
          </p:cNvPr>
          <p:cNvSpPr/>
          <p:nvPr/>
        </p:nvSpPr>
        <p:spPr>
          <a:xfrm>
            <a:off x="480881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4</a:t>
            </a:r>
          </a:p>
        </p:txBody>
      </p:sp>
      <p:cxnSp>
        <p:nvCxnSpPr>
          <p:cNvPr id="37" name="Straight Arrow Connector 36">
            <a:extLst>
              <a:ext uri="{FF2B5EF4-FFF2-40B4-BE49-F238E27FC236}">
                <a16:creationId xmlns:a16="http://schemas.microsoft.com/office/drawing/2014/main" id="{6CCCDD70-A8F4-F212-2725-D172EDB2C0E2}"/>
              </a:ext>
            </a:extLst>
          </p:cNvPr>
          <p:cNvCxnSpPr>
            <a:cxnSpLocks/>
            <a:stCxn id="23" idx="3"/>
            <a:endCxn id="48" idx="0"/>
          </p:cNvCxnSpPr>
          <p:nvPr/>
        </p:nvCxnSpPr>
        <p:spPr>
          <a:xfrm flipH="1">
            <a:off x="3232368" y="3143474"/>
            <a:ext cx="433001"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0B7172-1EB3-9443-72E7-81171418682A}"/>
              </a:ext>
            </a:extLst>
          </p:cNvPr>
          <p:cNvCxnSpPr>
            <a:cxnSpLocks/>
            <a:stCxn id="23" idx="5"/>
            <a:endCxn id="56" idx="0"/>
          </p:cNvCxnSpPr>
          <p:nvPr/>
        </p:nvCxnSpPr>
        <p:spPr>
          <a:xfrm>
            <a:off x="4139000" y="3143474"/>
            <a:ext cx="334908"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2D9CCD6-8630-6CED-69FB-FA985EAA63E4}"/>
              </a:ext>
            </a:extLst>
          </p:cNvPr>
          <p:cNvSpPr/>
          <p:nvPr/>
        </p:nvSpPr>
        <p:spPr>
          <a:xfrm>
            <a:off x="2897460"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2</a:t>
            </a:r>
          </a:p>
        </p:txBody>
      </p:sp>
      <p:sp>
        <p:nvSpPr>
          <p:cNvPr id="56" name="Oval 55">
            <a:extLst>
              <a:ext uri="{FF2B5EF4-FFF2-40B4-BE49-F238E27FC236}">
                <a16:creationId xmlns:a16="http://schemas.microsoft.com/office/drawing/2014/main" id="{A4D64DEA-FCB0-E40A-8321-22E9CD3EE3FB}"/>
              </a:ext>
            </a:extLst>
          </p:cNvPr>
          <p:cNvSpPr/>
          <p:nvPr/>
        </p:nvSpPr>
        <p:spPr>
          <a:xfrm>
            <a:off x="4139000"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3</a:t>
            </a:r>
          </a:p>
        </p:txBody>
      </p:sp>
      <p:sp>
        <p:nvSpPr>
          <p:cNvPr id="66" name="Title 5">
            <a:extLst>
              <a:ext uri="{FF2B5EF4-FFF2-40B4-BE49-F238E27FC236}">
                <a16:creationId xmlns:a16="http://schemas.microsoft.com/office/drawing/2014/main" id="{7E3D8D82-A493-8F8B-B50E-D2BA5011E937}"/>
              </a:ext>
            </a:extLst>
          </p:cNvPr>
          <p:cNvSpPr txBox="1">
            <a:spLocks/>
          </p:cNvSpPr>
          <p:nvPr/>
        </p:nvSpPr>
        <p:spPr>
          <a:xfrm>
            <a:off x="4808816"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 4</a:t>
            </a:r>
          </a:p>
        </p:txBody>
      </p:sp>
      <p:sp>
        <p:nvSpPr>
          <p:cNvPr id="67" name="Title 5">
            <a:extLst>
              <a:ext uri="{FF2B5EF4-FFF2-40B4-BE49-F238E27FC236}">
                <a16:creationId xmlns:a16="http://schemas.microsoft.com/office/drawing/2014/main" id="{5BEE2065-C8B5-BF0C-D5B3-36DE148E8B56}"/>
              </a:ext>
            </a:extLst>
          </p:cNvPr>
          <p:cNvSpPr txBox="1">
            <a:spLocks/>
          </p:cNvSpPr>
          <p:nvPr/>
        </p:nvSpPr>
        <p:spPr>
          <a:xfrm>
            <a:off x="3377223" y="241184"/>
            <a:ext cx="1685925"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(2 + 3)</a:t>
            </a:r>
          </a:p>
        </p:txBody>
      </p:sp>
    </p:spTree>
    <p:extLst>
      <p:ext uri="{BB962C8B-B14F-4D97-AF65-F5344CB8AC3E}">
        <p14:creationId xmlns:p14="http://schemas.microsoft.com/office/powerpoint/2010/main" val="38905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7" grpId="0" animBg="1"/>
      <p:bldP spid="48" grpId="0" animBg="1"/>
      <p:bldP spid="56" grpId="0" animBg="1"/>
      <p:bldP spid="66" grpId="0" animBg="1"/>
      <p:bldP spid="67"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902184"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808816"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237092"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3" name="Oval 22">
            <a:extLst>
              <a:ext uri="{FF2B5EF4-FFF2-40B4-BE49-F238E27FC236}">
                <a16:creationId xmlns:a16="http://schemas.microsoft.com/office/drawing/2014/main" id="{AF62F06D-023B-3F58-7208-9E51BD959FDB}"/>
              </a:ext>
            </a:extLst>
          </p:cNvPr>
          <p:cNvSpPr/>
          <p:nvPr/>
        </p:nvSpPr>
        <p:spPr>
          <a:xfrm>
            <a:off x="356727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5</a:t>
            </a:r>
          </a:p>
        </p:txBody>
      </p:sp>
      <p:sp>
        <p:nvSpPr>
          <p:cNvPr id="27" name="Oval 26">
            <a:extLst>
              <a:ext uri="{FF2B5EF4-FFF2-40B4-BE49-F238E27FC236}">
                <a16:creationId xmlns:a16="http://schemas.microsoft.com/office/drawing/2014/main" id="{2F6CCE00-771C-7D1E-E369-5C565D9FF564}"/>
              </a:ext>
            </a:extLst>
          </p:cNvPr>
          <p:cNvSpPr/>
          <p:nvPr/>
        </p:nvSpPr>
        <p:spPr>
          <a:xfrm>
            <a:off x="480881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4</a:t>
            </a:r>
          </a:p>
        </p:txBody>
      </p:sp>
      <p:sp>
        <p:nvSpPr>
          <p:cNvPr id="66" name="Title 5">
            <a:extLst>
              <a:ext uri="{FF2B5EF4-FFF2-40B4-BE49-F238E27FC236}">
                <a16:creationId xmlns:a16="http://schemas.microsoft.com/office/drawing/2014/main" id="{7E3D8D82-A493-8F8B-B50E-D2BA5011E937}"/>
              </a:ext>
            </a:extLst>
          </p:cNvPr>
          <p:cNvSpPr txBox="1">
            <a:spLocks/>
          </p:cNvSpPr>
          <p:nvPr/>
        </p:nvSpPr>
        <p:spPr>
          <a:xfrm>
            <a:off x="4309317"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 4</a:t>
            </a:r>
          </a:p>
        </p:txBody>
      </p:sp>
      <p:sp>
        <p:nvSpPr>
          <p:cNvPr id="67" name="Title 5">
            <a:extLst>
              <a:ext uri="{FF2B5EF4-FFF2-40B4-BE49-F238E27FC236}">
                <a16:creationId xmlns:a16="http://schemas.microsoft.com/office/drawing/2014/main" id="{5BEE2065-C8B5-BF0C-D5B3-36DE148E8B56}"/>
              </a:ext>
            </a:extLst>
          </p:cNvPr>
          <p:cNvSpPr txBox="1">
            <a:spLocks/>
          </p:cNvSpPr>
          <p:nvPr/>
        </p:nvSpPr>
        <p:spPr>
          <a:xfrm>
            <a:off x="3865841" y="241184"/>
            <a:ext cx="703629"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5</a:t>
            </a:r>
          </a:p>
        </p:txBody>
      </p:sp>
    </p:spTree>
    <p:extLst>
      <p:ext uri="{BB962C8B-B14F-4D97-AF65-F5344CB8AC3E}">
        <p14:creationId xmlns:p14="http://schemas.microsoft.com/office/powerpoint/2010/main" val="994696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0907A-E214-C6AF-C39E-85749ADCDC88}"/>
              </a:ext>
            </a:extLst>
          </p:cNvPr>
          <p:cNvSpPr>
            <a:spLocks noGrp="1"/>
          </p:cNvSpPr>
          <p:nvPr>
            <p:ph type="title" idx="4294967295"/>
          </p:nvPr>
        </p:nvSpPr>
        <p:spPr>
          <a:xfrm>
            <a:off x="628650" y="241300"/>
            <a:ext cx="7886700" cy="993775"/>
          </a:xfrm>
          <a:solidFill>
            <a:schemeClr val="bg1"/>
          </a:solidFill>
          <a:ln>
            <a:noFill/>
          </a:ln>
        </p:spPr>
        <p:txBody>
          <a:bodyPr/>
          <a:lstStyle/>
          <a:p>
            <a:r>
              <a:rPr lang="en-US"/>
              <a:t>20</a:t>
            </a:r>
          </a:p>
        </p:txBody>
      </p:sp>
      <p:sp>
        <p:nvSpPr>
          <p:cNvPr id="3" name="Oval 2">
            <a:extLst>
              <a:ext uri="{FF2B5EF4-FFF2-40B4-BE49-F238E27FC236}">
                <a16:creationId xmlns:a16="http://schemas.microsoft.com/office/drawing/2014/main" id="{72F2E637-B609-E8D1-A843-E94F694F76FD}"/>
              </a:ext>
            </a:extLst>
          </p:cNvPr>
          <p:cNvSpPr/>
          <p:nvPr/>
        </p:nvSpPr>
        <p:spPr>
          <a:xfrm>
            <a:off x="4237092"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20</a:t>
            </a:r>
          </a:p>
        </p:txBody>
      </p:sp>
    </p:spTree>
    <p:extLst>
      <p:ext uri="{BB962C8B-B14F-4D97-AF65-F5344CB8AC3E}">
        <p14:creationId xmlns:p14="http://schemas.microsoft.com/office/powerpoint/2010/main" val="35176501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112169" y="241184"/>
            <a:ext cx="4953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a:t>
            </a:r>
          </a:p>
        </p:txBody>
      </p:sp>
      <p:sp>
        <p:nvSpPr>
          <p:cNvPr id="2" name="Title 5">
            <a:extLst>
              <a:ext uri="{FF2B5EF4-FFF2-40B4-BE49-F238E27FC236}">
                <a16:creationId xmlns:a16="http://schemas.microsoft.com/office/drawing/2014/main" id="{AC5015D1-8BE9-47D9-A793-DC6436451409}"/>
              </a:ext>
            </a:extLst>
          </p:cNvPr>
          <p:cNvSpPr txBox="1">
            <a:spLocks/>
          </p:cNvSpPr>
          <p:nvPr/>
        </p:nvSpPr>
        <p:spPr>
          <a:xfrm>
            <a:off x="2257829" y="241184"/>
            <a:ext cx="49911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(true &amp;&amp;                     )</a:t>
            </a:r>
          </a:p>
        </p:txBody>
      </p:sp>
      <p:sp>
        <p:nvSpPr>
          <p:cNvPr id="15" name="Title 5">
            <a:extLst>
              <a:ext uri="{FF2B5EF4-FFF2-40B4-BE49-F238E27FC236}">
                <a16:creationId xmlns:a16="http://schemas.microsoft.com/office/drawing/2014/main" id="{045B3C87-E549-2742-F83C-3B79E252EA8F}"/>
              </a:ext>
            </a:extLst>
          </p:cNvPr>
          <p:cNvSpPr txBox="1">
            <a:spLocks/>
          </p:cNvSpPr>
          <p:nvPr/>
        </p:nvSpPr>
        <p:spPr>
          <a:xfrm>
            <a:off x="4237092" y="241184"/>
            <a:ext cx="268605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(false || true)</a:t>
            </a:r>
          </a:p>
        </p:txBody>
      </p:sp>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836849" y="2756371"/>
            <a:ext cx="381005"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634609" y="2756371"/>
            <a:ext cx="294691"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131541" y="225330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a:solidFill>
                  <a:sysClr val="windowText" lastClr="000000"/>
                </a:solidFill>
                <a:latin typeface="Segoe UI Emoji"/>
              </a:rPr>
              <a:t>&amp;&amp;</a:t>
            </a:r>
            <a:endParaRPr lang="en-US" sz="3000">
              <a:solidFill>
                <a:sysClr val="windowText" lastClr="000000"/>
              </a:solidFill>
              <a:latin typeface="Segoe UI Emoji"/>
            </a:endParaRPr>
          </a:p>
        </p:txBody>
      </p:sp>
      <p:sp>
        <p:nvSpPr>
          <p:cNvPr id="23" name="Oval 22">
            <a:extLst>
              <a:ext uri="{FF2B5EF4-FFF2-40B4-BE49-F238E27FC236}">
                <a16:creationId xmlns:a16="http://schemas.microsoft.com/office/drawing/2014/main" id="{AF62F06D-023B-3F58-7208-9E51BD959FDB}"/>
              </a:ext>
            </a:extLst>
          </p:cNvPr>
          <p:cNvSpPr/>
          <p:nvPr/>
        </p:nvSpPr>
        <p:spPr>
          <a:xfrm>
            <a:off x="354215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sp>
        <p:nvSpPr>
          <p:cNvPr id="27" name="Oval 26">
            <a:extLst>
              <a:ext uri="{FF2B5EF4-FFF2-40B4-BE49-F238E27FC236}">
                <a16:creationId xmlns:a16="http://schemas.microsoft.com/office/drawing/2014/main" id="{2F6CCE00-771C-7D1E-E369-5C565D9FF564}"/>
              </a:ext>
            </a:extLst>
          </p:cNvPr>
          <p:cNvSpPr/>
          <p:nvPr/>
        </p:nvSpPr>
        <p:spPr>
          <a:xfrm>
            <a:off x="463460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a:solidFill>
                  <a:sysClr val="windowText" lastClr="000000"/>
                </a:solidFill>
                <a:latin typeface="Segoe UI Emoji"/>
              </a:rPr>
              <a:t>||</a:t>
            </a:r>
          </a:p>
        </p:txBody>
      </p:sp>
      <p:cxnSp>
        <p:nvCxnSpPr>
          <p:cNvPr id="20" name="Straight Arrow Connector 19">
            <a:extLst>
              <a:ext uri="{FF2B5EF4-FFF2-40B4-BE49-F238E27FC236}">
                <a16:creationId xmlns:a16="http://schemas.microsoft.com/office/drawing/2014/main" id="{0AB91459-4876-2972-647D-1B9673B20588}"/>
              </a:ext>
            </a:extLst>
          </p:cNvPr>
          <p:cNvCxnSpPr>
            <a:cxnSpLocks/>
            <a:stCxn id="21" idx="4"/>
            <a:endCxn id="12" idx="0"/>
          </p:cNvCxnSpPr>
          <p:nvPr/>
        </p:nvCxnSpPr>
        <p:spPr>
          <a:xfrm>
            <a:off x="4419600" y="1824738"/>
            <a:ext cx="6632" cy="4285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2400">
                <a:solidFill>
                  <a:sysClr val="windowText" lastClr="000000"/>
                </a:solidFill>
                <a:latin typeface="Segoe UI Emoji"/>
              </a:rPr>
              <a:t>!</a:t>
            </a:r>
            <a:endParaRPr lang="en-US" sz="3000">
              <a:solidFill>
                <a:sysClr val="windowText" lastClr="000000"/>
              </a:solidFill>
              <a:latin typeface="Segoe UI Emoji"/>
            </a:endParaRPr>
          </a:p>
        </p:txBody>
      </p:sp>
      <p:cxnSp>
        <p:nvCxnSpPr>
          <p:cNvPr id="35" name="Straight Arrow Connector 34">
            <a:extLst>
              <a:ext uri="{FF2B5EF4-FFF2-40B4-BE49-F238E27FC236}">
                <a16:creationId xmlns:a16="http://schemas.microsoft.com/office/drawing/2014/main" id="{85D4E3AD-EC69-54FD-9CB5-93BBABA00CDE}"/>
              </a:ext>
            </a:extLst>
          </p:cNvPr>
          <p:cNvCxnSpPr>
            <a:cxnSpLocks/>
            <a:stCxn id="27" idx="3"/>
            <a:endCxn id="39" idx="0"/>
          </p:cNvCxnSpPr>
          <p:nvPr/>
        </p:nvCxnSpPr>
        <p:spPr>
          <a:xfrm flipH="1">
            <a:off x="4379384" y="3740867"/>
            <a:ext cx="341538" cy="548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DFB58D6-0B28-12B2-9E69-8F609B92FA55}"/>
              </a:ext>
            </a:extLst>
          </p:cNvPr>
          <p:cNvCxnSpPr>
            <a:cxnSpLocks/>
            <a:stCxn id="27" idx="5"/>
            <a:endCxn id="40" idx="0"/>
          </p:cNvCxnSpPr>
          <p:nvPr/>
        </p:nvCxnSpPr>
        <p:spPr>
          <a:xfrm>
            <a:off x="5137678" y="3740867"/>
            <a:ext cx="334157" cy="548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D2D6B525-542C-9BF5-F77D-00868E593BC7}"/>
              </a:ext>
            </a:extLst>
          </p:cNvPr>
          <p:cNvSpPr/>
          <p:nvPr/>
        </p:nvSpPr>
        <p:spPr>
          <a:xfrm>
            <a:off x="4084693" y="428919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false</a:t>
            </a:r>
          </a:p>
        </p:txBody>
      </p:sp>
      <p:sp>
        <p:nvSpPr>
          <p:cNvPr id="40" name="Oval 39">
            <a:extLst>
              <a:ext uri="{FF2B5EF4-FFF2-40B4-BE49-F238E27FC236}">
                <a16:creationId xmlns:a16="http://schemas.microsoft.com/office/drawing/2014/main" id="{83AB4789-4B5C-4FF2-1349-9FFF981D6D46}"/>
              </a:ext>
            </a:extLst>
          </p:cNvPr>
          <p:cNvSpPr/>
          <p:nvPr/>
        </p:nvSpPr>
        <p:spPr>
          <a:xfrm>
            <a:off x="5177143" y="428919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spTree>
    <p:extLst>
      <p:ext uri="{BB962C8B-B14F-4D97-AF65-F5344CB8AC3E}">
        <p14:creationId xmlns:p14="http://schemas.microsoft.com/office/powerpoint/2010/main" val="176972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2" grpId="0" animBg="1"/>
      <p:bldP spid="15" grpId="0" animBg="1"/>
      <p:bldP spid="12" grpId="0" animBg="1"/>
      <p:bldP spid="23" grpId="0" animBg="1"/>
      <p:bldP spid="27" grpId="0" animBg="1"/>
      <p:bldP spid="21" grpId="0" animBg="1"/>
      <p:bldP spid="39" grpId="0" animBg="1"/>
      <p:bldP spid="40"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821280" y="241184"/>
            <a:ext cx="4953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a:t>
            </a:r>
          </a:p>
        </p:txBody>
      </p:sp>
      <p:sp>
        <p:nvSpPr>
          <p:cNvPr id="2" name="Title 5">
            <a:extLst>
              <a:ext uri="{FF2B5EF4-FFF2-40B4-BE49-F238E27FC236}">
                <a16:creationId xmlns:a16="http://schemas.microsoft.com/office/drawing/2014/main" id="{AC5015D1-8BE9-47D9-A793-DC6436451409}"/>
              </a:ext>
            </a:extLst>
          </p:cNvPr>
          <p:cNvSpPr txBox="1">
            <a:spLocks/>
          </p:cNvSpPr>
          <p:nvPr/>
        </p:nvSpPr>
        <p:spPr>
          <a:xfrm>
            <a:off x="2976284" y="241184"/>
            <a:ext cx="49911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(true &amp;&amp; true)</a:t>
            </a:r>
          </a:p>
        </p:txBody>
      </p:sp>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836849" y="2756371"/>
            <a:ext cx="381005"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634609" y="2756371"/>
            <a:ext cx="294691"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131541" y="225330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a:solidFill>
                  <a:sysClr val="windowText" lastClr="000000"/>
                </a:solidFill>
                <a:latin typeface="Segoe UI Emoji"/>
              </a:rPr>
              <a:t>&amp;&amp;</a:t>
            </a:r>
            <a:endParaRPr lang="en-US" sz="3000">
              <a:solidFill>
                <a:sysClr val="windowText" lastClr="000000"/>
              </a:solidFill>
              <a:latin typeface="Segoe UI Emoji"/>
            </a:endParaRPr>
          </a:p>
        </p:txBody>
      </p:sp>
      <p:sp>
        <p:nvSpPr>
          <p:cNvPr id="23" name="Oval 22">
            <a:extLst>
              <a:ext uri="{FF2B5EF4-FFF2-40B4-BE49-F238E27FC236}">
                <a16:creationId xmlns:a16="http://schemas.microsoft.com/office/drawing/2014/main" id="{AF62F06D-023B-3F58-7208-9E51BD959FDB}"/>
              </a:ext>
            </a:extLst>
          </p:cNvPr>
          <p:cNvSpPr/>
          <p:nvPr/>
        </p:nvSpPr>
        <p:spPr>
          <a:xfrm>
            <a:off x="354215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sp>
        <p:nvSpPr>
          <p:cNvPr id="27" name="Oval 26">
            <a:extLst>
              <a:ext uri="{FF2B5EF4-FFF2-40B4-BE49-F238E27FC236}">
                <a16:creationId xmlns:a16="http://schemas.microsoft.com/office/drawing/2014/main" id="{2F6CCE00-771C-7D1E-E369-5C565D9FF564}"/>
              </a:ext>
            </a:extLst>
          </p:cNvPr>
          <p:cNvSpPr/>
          <p:nvPr/>
        </p:nvSpPr>
        <p:spPr>
          <a:xfrm>
            <a:off x="463460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cxnSp>
        <p:nvCxnSpPr>
          <p:cNvPr id="20" name="Straight Arrow Connector 19">
            <a:extLst>
              <a:ext uri="{FF2B5EF4-FFF2-40B4-BE49-F238E27FC236}">
                <a16:creationId xmlns:a16="http://schemas.microsoft.com/office/drawing/2014/main" id="{0AB91459-4876-2972-647D-1B9673B20588}"/>
              </a:ext>
            </a:extLst>
          </p:cNvPr>
          <p:cNvCxnSpPr>
            <a:cxnSpLocks/>
            <a:stCxn id="21" idx="4"/>
            <a:endCxn id="12" idx="0"/>
          </p:cNvCxnSpPr>
          <p:nvPr/>
        </p:nvCxnSpPr>
        <p:spPr>
          <a:xfrm>
            <a:off x="4419600" y="1824738"/>
            <a:ext cx="6632" cy="4285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2400">
                <a:solidFill>
                  <a:sysClr val="windowText" lastClr="000000"/>
                </a:solidFill>
                <a:latin typeface="Segoe UI Emoji"/>
              </a:rPr>
              <a:t>!</a:t>
            </a:r>
            <a:endParaRPr lang="en-US" sz="3000">
              <a:solidFill>
                <a:sysClr val="windowText" lastClr="000000"/>
              </a:solidFill>
              <a:latin typeface="Segoe UI Emoji"/>
            </a:endParaRPr>
          </a:p>
        </p:txBody>
      </p:sp>
    </p:spTree>
    <p:extLst>
      <p:ext uri="{BB962C8B-B14F-4D97-AF65-F5344CB8AC3E}">
        <p14:creationId xmlns:p14="http://schemas.microsoft.com/office/powerpoint/2010/main" val="9407294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579065" y="241184"/>
            <a:ext cx="369433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!true</a:t>
            </a:r>
          </a:p>
        </p:txBody>
      </p:sp>
      <p:sp>
        <p:nvSpPr>
          <p:cNvPr id="12" name="Oval 11">
            <a:extLst>
              <a:ext uri="{FF2B5EF4-FFF2-40B4-BE49-F238E27FC236}">
                <a16:creationId xmlns:a16="http://schemas.microsoft.com/office/drawing/2014/main" id="{52CDB2C2-58D6-5049-E55C-E461AFFE82C6}"/>
              </a:ext>
            </a:extLst>
          </p:cNvPr>
          <p:cNvSpPr/>
          <p:nvPr/>
        </p:nvSpPr>
        <p:spPr>
          <a:xfrm>
            <a:off x="4131541" y="225330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endParaRPr lang="en-US" sz="2700">
              <a:solidFill>
                <a:sysClr val="windowText" lastClr="000000"/>
              </a:solidFill>
              <a:latin typeface="Segoe UI Emoji"/>
            </a:endParaRPr>
          </a:p>
        </p:txBody>
      </p:sp>
      <p:cxnSp>
        <p:nvCxnSpPr>
          <p:cNvPr id="20" name="Straight Arrow Connector 19">
            <a:extLst>
              <a:ext uri="{FF2B5EF4-FFF2-40B4-BE49-F238E27FC236}">
                <a16:creationId xmlns:a16="http://schemas.microsoft.com/office/drawing/2014/main" id="{0AB91459-4876-2972-647D-1B9673B20588}"/>
              </a:ext>
            </a:extLst>
          </p:cNvPr>
          <p:cNvCxnSpPr>
            <a:cxnSpLocks/>
            <a:stCxn id="21" idx="4"/>
            <a:endCxn id="12" idx="0"/>
          </p:cNvCxnSpPr>
          <p:nvPr/>
        </p:nvCxnSpPr>
        <p:spPr>
          <a:xfrm>
            <a:off x="4419600" y="1824738"/>
            <a:ext cx="6632" cy="4285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2400">
                <a:solidFill>
                  <a:sysClr val="windowText" lastClr="000000"/>
                </a:solidFill>
                <a:latin typeface="Segoe UI Emoji"/>
              </a:rPr>
              <a:t>!</a:t>
            </a:r>
            <a:endParaRPr lang="en-US" sz="3000">
              <a:solidFill>
                <a:sysClr val="windowText" lastClr="000000"/>
              </a:solidFill>
              <a:latin typeface="Segoe UI Emoji"/>
            </a:endParaRPr>
          </a:p>
        </p:txBody>
      </p:sp>
    </p:spTree>
    <p:extLst>
      <p:ext uri="{BB962C8B-B14F-4D97-AF65-F5344CB8AC3E}">
        <p14:creationId xmlns:p14="http://schemas.microsoft.com/office/powerpoint/2010/main" val="384199830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572433" y="241184"/>
            <a:ext cx="369433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false</a:t>
            </a:r>
          </a:p>
        </p:txBody>
      </p: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false</a:t>
            </a:r>
            <a:endParaRPr lang="en-US" sz="2100">
              <a:solidFill>
                <a:sysClr val="windowText" lastClr="000000"/>
              </a:solidFill>
              <a:latin typeface="Segoe UI Emoji"/>
            </a:endParaRPr>
          </a:p>
        </p:txBody>
      </p:sp>
    </p:spTree>
    <p:extLst>
      <p:ext uri="{BB962C8B-B14F-4D97-AF65-F5344CB8AC3E}">
        <p14:creationId xmlns:p14="http://schemas.microsoft.com/office/powerpoint/2010/main" val="2679155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mphasize Your Weakest Link | Milesfit">
            <a:extLst>
              <a:ext uri="{FF2B5EF4-FFF2-40B4-BE49-F238E27FC236}">
                <a16:creationId xmlns:a16="http://schemas.microsoft.com/office/drawing/2014/main" id="{31039942-FBDC-18B6-FDAC-BBBBB8A2B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41300"/>
            <a:ext cx="8839200" cy="466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7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7D7AEC-4C62-9A62-535F-CD7A985057FF}"/>
              </a:ext>
            </a:extLst>
          </p:cNvPr>
          <p:cNvSpPr txBox="1"/>
          <p:nvPr/>
        </p:nvSpPr>
        <p:spPr>
          <a:xfrm>
            <a:off x="4455523" y="3717120"/>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3" name="Straight Arrow Connector 2">
            <a:extLst>
              <a:ext uri="{FF2B5EF4-FFF2-40B4-BE49-F238E27FC236}">
                <a16:creationId xmlns:a16="http://schemas.microsoft.com/office/drawing/2014/main" id="{223E52D2-2157-8E63-70C1-D1C6C308FAEF}"/>
              </a:ext>
            </a:extLst>
          </p:cNvPr>
          <p:cNvCxnSpPr>
            <a:cxnSpLocks/>
            <a:stCxn id="4" idx="3"/>
            <a:endCxn id="2" idx="1"/>
          </p:cNvCxnSpPr>
          <p:nvPr/>
        </p:nvCxnSpPr>
        <p:spPr>
          <a:xfrm>
            <a:off x="3664103" y="2495002"/>
            <a:ext cx="791420" cy="1406784"/>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A87A0821-944A-45DA-A895-BFD50C3D50E3}"/>
              </a:ext>
            </a:extLst>
          </p:cNvPr>
          <p:cNvSpPr txBox="1"/>
          <p:nvPr/>
        </p:nvSpPr>
        <p:spPr>
          <a:xfrm>
            <a:off x="2653579" y="2310336"/>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sp>
        <p:nvSpPr>
          <p:cNvPr id="5" name="TextBox 4">
            <a:extLst>
              <a:ext uri="{FF2B5EF4-FFF2-40B4-BE49-F238E27FC236}">
                <a16:creationId xmlns:a16="http://schemas.microsoft.com/office/drawing/2014/main" id="{D067899A-49C3-64D2-AB71-3AB86AD652B2}"/>
              </a:ext>
            </a:extLst>
          </p:cNvPr>
          <p:cNvSpPr txBox="1"/>
          <p:nvPr/>
        </p:nvSpPr>
        <p:spPr>
          <a:xfrm>
            <a:off x="6782229" y="121874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3.0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5A557B0-606A-E907-775D-0FA290C68038}"/>
              </a:ext>
            </a:extLst>
          </p:cNvPr>
          <p:cNvCxnSpPr>
            <a:cxnSpLocks/>
            <a:stCxn id="2" idx="3"/>
            <a:endCxn id="5" idx="1"/>
          </p:cNvCxnSpPr>
          <p:nvPr/>
        </p:nvCxnSpPr>
        <p:spPr>
          <a:xfrm flipV="1">
            <a:off x="5466047" y="1403411"/>
            <a:ext cx="1316182" cy="2498375"/>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834101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F32B-9C9D-DD14-3791-E0FD2478DE1F}"/>
              </a:ext>
            </a:extLst>
          </p:cNvPr>
          <p:cNvSpPr>
            <a:spLocks noGrp="1"/>
          </p:cNvSpPr>
          <p:nvPr>
            <p:ph type="title"/>
          </p:nvPr>
        </p:nvSpPr>
        <p:spPr/>
        <p:txBody>
          <a:bodyPr/>
          <a:lstStyle/>
          <a:p>
            <a:r>
              <a:rPr lang="en-US"/>
              <a:t>and so much more!</a:t>
            </a:r>
          </a:p>
        </p:txBody>
      </p:sp>
    </p:spTree>
    <p:extLst>
      <p:ext uri="{BB962C8B-B14F-4D97-AF65-F5344CB8AC3E}">
        <p14:creationId xmlns:p14="http://schemas.microsoft.com/office/powerpoint/2010/main" val="329715886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86746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A595C3-FED2-95DC-F900-BEA79F7852F6}"/>
              </a:ext>
            </a:extLst>
          </p:cNvPr>
          <p:cNvSpPr txBox="1"/>
          <p:nvPr/>
        </p:nvSpPr>
        <p:spPr>
          <a:xfrm>
            <a:off x="5177315" y="647459"/>
            <a:ext cx="1285875" cy="461665"/>
          </a:xfrm>
          <a:prstGeom prst="rect">
            <a:avLst/>
          </a:prstGeom>
          <a:noFill/>
        </p:spPr>
        <p:txBody>
          <a:bodyPr wrap="square" rtlCol="0">
            <a:spAutoFit/>
          </a:bodyPr>
          <a:lstStyle/>
          <a:p>
            <a:pPr algn="ctr" defTabSz="685800"/>
            <a:r>
              <a:rPr lang="en-US" sz="2400" err="1">
                <a:solidFill>
                  <a:srgbClr val="0000FF"/>
                </a:solidFill>
                <a:latin typeface="Comic Sans MS" panose="030F0702030302020204" pitchFamily="66" charset="0"/>
              </a:rPr>
              <a:t>jim</a:t>
            </a:r>
            <a:endParaRPr lang="en-US" sz="2400">
              <a:solidFill>
                <a:srgbClr val="0000FF"/>
              </a:solidFill>
              <a:latin typeface="Comic Sans MS" panose="030F0702030302020204" pitchFamily="66" charset="0"/>
            </a:endParaRPr>
          </a:p>
        </p:txBody>
      </p:sp>
      <p:sp>
        <p:nvSpPr>
          <p:cNvPr id="3" name="TextBox 2">
            <a:extLst>
              <a:ext uri="{FF2B5EF4-FFF2-40B4-BE49-F238E27FC236}">
                <a16:creationId xmlns:a16="http://schemas.microsoft.com/office/drawing/2014/main" id="{9FB3C5E4-1EB0-AB97-5997-20D554C69A50}"/>
              </a:ext>
            </a:extLst>
          </p:cNvPr>
          <p:cNvSpPr txBox="1"/>
          <p:nvPr/>
        </p:nvSpPr>
        <p:spPr>
          <a:xfrm>
            <a:off x="4246487" y="1638248"/>
            <a:ext cx="1285875" cy="369332"/>
          </a:xfrm>
          <a:prstGeom prst="rect">
            <a:avLst/>
          </a:prstGeom>
          <a:noFill/>
        </p:spPr>
        <p:txBody>
          <a:bodyPr wrap="square" rtlCol="0">
            <a:spAutoFit/>
          </a:bodyPr>
          <a:lstStyle/>
          <a:p>
            <a:pPr algn="ctr" defTabSz="685800"/>
            <a:r>
              <a:rPr lang="en-US" err="1">
                <a:solidFill>
                  <a:srgbClr val="0000FF"/>
                </a:solidFill>
                <a:latin typeface="Comic Sans MS" panose="030F0702030302020204" pitchFamily="66" charset="0"/>
              </a:rPr>
              <a:t>jim's</a:t>
            </a:r>
            <a:r>
              <a:rPr lang="en-US">
                <a:solidFill>
                  <a:srgbClr val="0000FF"/>
                </a:solidFill>
                <a:latin typeface="Comic Sans MS" panose="030F0702030302020204" pitchFamily="66" charset="0"/>
              </a:rPr>
              <a:t> mom</a:t>
            </a:r>
          </a:p>
        </p:txBody>
      </p:sp>
      <p:sp>
        <p:nvSpPr>
          <p:cNvPr id="4" name="TextBox 3">
            <a:extLst>
              <a:ext uri="{FF2B5EF4-FFF2-40B4-BE49-F238E27FC236}">
                <a16:creationId xmlns:a16="http://schemas.microsoft.com/office/drawing/2014/main" id="{50D51019-78A2-4124-4194-DCC085E6715C}"/>
              </a:ext>
            </a:extLst>
          </p:cNvPr>
          <p:cNvSpPr txBox="1"/>
          <p:nvPr/>
        </p:nvSpPr>
        <p:spPr>
          <a:xfrm>
            <a:off x="6127195" y="1638248"/>
            <a:ext cx="1285875" cy="369332"/>
          </a:xfrm>
          <a:prstGeom prst="rect">
            <a:avLst/>
          </a:prstGeom>
          <a:noFill/>
        </p:spPr>
        <p:txBody>
          <a:bodyPr wrap="square" rtlCol="0">
            <a:spAutoFit/>
          </a:bodyPr>
          <a:lstStyle/>
          <a:p>
            <a:pPr algn="ctr" defTabSz="685800"/>
            <a:r>
              <a:rPr lang="en-US" err="1">
                <a:solidFill>
                  <a:srgbClr val="0000FF"/>
                </a:solidFill>
                <a:latin typeface="Comic Sans MS" panose="030F0702030302020204" pitchFamily="66" charset="0"/>
              </a:rPr>
              <a:t>jim's</a:t>
            </a:r>
            <a:r>
              <a:rPr lang="en-US">
                <a:solidFill>
                  <a:srgbClr val="0000FF"/>
                </a:solidFill>
                <a:latin typeface="Comic Sans MS" panose="030F0702030302020204" pitchFamily="66" charset="0"/>
              </a:rPr>
              <a:t> dad</a:t>
            </a:r>
          </a:p>
        </p:txBody>
      </p:sp>
      <p:sp>
        <p:nvSpPr>
          <p:cNvPr id="5" name="TextBox 4">
            <a:extLst>
              <a:ext uri="{FF2B5EF4-FFF2-40B4-BE49-F238E27FC236}">
                <a16:creationId xmlns:a16="http://schemas.microsoft.com/office/drawing/2014/main" id="{4BD048AD-FF51-8EA8-870A-F1ADD3620A33}"/>
              </a:ext>
            </a:extLst>
          </p:cNvPr>
          <p:cNvSpPr txBox="1"/>
          <p:nvPr/>
        </p:nvSpPr>
        <p:spPr>
          <a:xfrm>
            <a:off x="4167666" y="2581274"/>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mom's mom</a:t>
            </a:r>
          </a:p>
        </p:txBody>
      </p:sp>
      <p:sp>
        <p:nvSpPr>
          <p:cNvPr id="7" name="TextBox 6">
            <a:extLst>
              <a:ext uri="{FF2B5EF4-FFF2-40B4-BE49-F238E27FC236}">
                <a16:creationId xmlns:a16="http://schemas.microsoft.com/office/drawing/2014/main" id="{A3F0B88B-4475-058C-B396-82B7D558BDCD}"/>
              </a:ext>
            </a:extLst>
          </p:cNvPr>
          <p:cNvSpPr txBox="1"/>
          <p:nvPr/>
        </p:nvSpPr>
        <p:spPr>
          <a:xfrm>
            <a:off x="4879899" y="2581274"/>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mom's dad</a:t>
            </a:r>
          </a:p>
        </p:txBody>
      </p:sp>
      <p:sp>
        <p:nvSpPr>
          <p:cNvPr id="8" name="TextBox 7">
            <a:extLst>
              <a:ext uri="{FF2B5EF4-FFF2-40B4-BE49-F238E27FC236}">
                <a16:creationId xmlns:a16="http://schemas.microsoft.com/office/drawing/2014/main" id="{CE5D7BBA-29F4-E873-EE42-ED0CEBFACC47}"/>
              </a:ext>
            </a:extLst>
          </p:cNvPr>
          <p:cNvSpPr txBox="1"/>
          <p:nvPr/>
        </p:nvSpPr>
        <p:spPr>
          <a:xfrm>
            <a:off x="6059448" y="2588096"/>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dad's mom</a:t>
            </a:r>
          </a:p>
        </p:txBody>
      </p:sp>
      <p:sp>
        <p:nvSpPr>
          <p:cNvPr id="9" name="TextBox 8">
            <a:extLst>
              <a:ext uri="{FF2B5EF4-FFF2-40B4-BE49-F238E27FC236}">
                <a16:creationId xmlns:a16="http://schemas.microsoft.com/office/drawing/2014/main" id="{41409B1A-74D1-4D26-28D3-D625869F6015}"/>
              </a:ext>
            </a:extLst>
          </p:cNvPr>
          <p:cNvSpPr txBox="1"/>
          <p:nvPr/>
        </p:nvSpPr>
        <p:spPr>
          <a:xfrm>
            <a:off x="6770133" y="2588096"/>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dad's dad</a:t>
            </a:r>
          </a:p>
        </p:txBody>
      </p:sp>
      <p:sp>
        <p:nvSpPr>
          <p:cNvPr id="10" name="TextBox 9">
            <a:extLst>
              <a:ext uri="{FF2B5EF4-FFF2-40B4-BE49-F238E27FC236}">
                <a16:creationId xmlns:a16="http://schemas.microsoft.com/office/drawing/2014/main" id="{A4F8B4FB-9A12-E242-E600-772AA1E9A643}"/>
              </a:ext>
            </a:extLst>
          </p:cNvPr>
          <p:cNvSpPr txBox="1"/>
          <p:nvPr/>
        </p:nvSpPr>
        <p:spPr>
          <a:xfrm>
            <a:off x="342900" y="1251324"/>
            <a:ext cx="3384588" cy="1200329"/>
          </a:xfrm>
          <a:prstGeom prst="rect">
            <a:avLst/>
          </a:prstGeom>
          <a:solidFill>
            <a:schemeClr val="bg1"/>
          </a:solidFill>
          <a:ln w="38100">
            <a:solidFill>
              <a:srgbClr val="FFC000"/>
            </a:solidFill>
          </a:ln>
        </p:spPr>
        <p:txBody>
          <a:bodyPr wrap="square" rtlCol="0">
            <a:spAutoFit/>
          </a:bodyPr>
          <a:lstStyle/>
          <a:p>
            <a:pPr algn="r" defTabSz="685800"/>
            <a:r>
              <a:rPr lang="en-US" sz="2400" b="1">
                <a:solidFill>
                  <a:srgbClr val="FFC000"/>
                </a:solidFill>
                <a:latin typeface="Segoe UI Emoji"/>
              </a:rPr>
              <a:t>careful:</a:t>
            </a:r>
            <a:r>
              <a:rPr lang="en-US" sz="2400">
                <a:solidFill>
                  <a:srgbClr val="FFC000"/>
                </a:solidFill>
                <a:latin typeface="Segoe UI Emoji"/>
              </a:rPr>
              <a:t> these nodes are</a:t>
            </a:r>
          </a:p>
          <a:p>
            <a:pPr algn="r" defTabSz="685800"/>
            <a:r>
              <a:rPr lang="en-US" sz="2400">
                <a:solidFill>
                  <a:srgbClr val="FFC000"/>
                </a:solidFill>
                <a:latin typeface="Segoe UI Emoji"/>
              </a:rPr>
              <a:t>the </a:t>
            </a:r>
            <a:r>
              <a:rPr lang="en-US" sz="2400" u="sng">
                <a:solidFill>
                  <a:srgbClr val="FFC000"/>
                </a:solidFill>
                <a:latin typeface="Segoe UI Emoji"/>
              </a:rPr>
              <a:t>children</a:t>
            </a:r>
            <a:r>
              <a:rPr lang="en-US" sz="2400">
                <a:solidFill>
                  <a:srgbClr val="FFC000"/>
                </a:solidFill>
                <a:latin typeface="Segoe UI Emoji"/>
              </a:rPr>
              <a:t> of</a:t>
            </a:r>
            <a:br>
              <a:rPr lang="en-US" sz="2400">
                <a:solidFill>
                  <a:srgbClr val="FFC000"/>
                </a:solidFill>
                <a:latin typeface="Segoe UI Emoji"/>
              </a:rPr>
            </a:br>
            <a:r>
              <a:rPr lang="en-US" sz="1200">
                <a:solidFill>
                  <a:srgbClr val="FFC000"/>
                </a:solidFill>
                <a:latin typeface="Segoe UI Emoji"/>
              </a:rPr>
              <a:t>the node with value</a:t>
            </a:r>
            <a:r>
              <a:rPr lang="en-US" sz="2400">
                <a:solidFill>
                  <a:srgbClr val="FFC000"/>
                </a:solidFill>
                <a:latin typeface="Segoe UI Emoji"/>
              </a:rPr>
              <a:t> </a:t>
            </a:r>
            <a:r>
              <a:rPr lang="en-US" sz="2400" err="1">
                <a:solidFill>
                  <a:srgbClr val="FFC000"/>
                </a:solidFill>
                <a:latin typeface="Comic Sans MS" panose="030F0702030302020204" pitchFamily="66" charset="0"/>
              </a:rPr>
              <a:t>jim</a:t>
            </a:r>
            <a:endParaRPr lang="en-US" sz="2400" u="sng">
              <a:solidFill>
                <a:srgbClr val="FFC000"/>
              </a:solidFill>
              <a:latin typeface="Comic Sans MS" panose="030F0702030302020204" pitchFamily="66" charset="0"/>
            </a:endParaRPr>
          </a:p>
        </p:txBody>
      </p:sp>
      <p:sp>
        <p:nvSpPr>
          <p:cNvPr id="11" name="Oval 10">
            <a:extLst>
              <a:ext uri="{FF2B5EF4-FFF2-40B4-BE49-F238E27FC236}">
                <a16:creationId xmlns:a16="http://schemas.microsoft.com/office/drawing/2014/main" id="{D35A909B-C56B-6FA1-C0C3-0E43B9316B14}"/>
              </a:ext>
            </a:extLst>
          </p:cNvPr>
          <p:cNvSpPr/>
          <p:nvPr/>
        </p:nvSpPr>
        <p:spPr>
          <a:xfrm>
            <a:off x="3933825" y="1342529"/>
            <a:ext cx="3819525" cy="99483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egoe UI Emoji"/>
            </a:endParaRPr>
          </a:p>
        </p:txBody>
      </p:sp>
    </p:spTree>
    <p:extLst>
      <p:ext uri="{BB962C8B-B14F-4D97-AF65-F5344CB8AC3E}">
        <p14:creationId xmlns:p14="http://schemas.microsoft.com/office/powerpoint/2010/main" val="223372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7" grpId="0"/>
      <p:bldP spid="8" grpId="0"/>
      <p:bldP spid="9" grpId="0"/>
      <p:bldP spid="10" grpId="0" animBg="1"/>
      <p:bldP spid="11"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eeSize Free | JAM Software">
            <a:extLst>
              <a:ext uri="{FF2B5EF4-FFF2-40B4-BE49-F238E27FC236}">
                <a16:creationId xmlns:a16="http://schemas.microsoft.com/office/drawing/2014/main" id="{7AAC5DE8-8100-B968-B7F1-5985266B2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45255B-79C3-4AEB-5E7E-8EDF0F4ED741}"/>
              </a:ext>
            </a:extLst>
          </p:cNvPr>
          <p:cNvSpPr txBox="1"/>
          <p:nvPr/>
        </p:nvSpPr>
        <p:spPr>
          <a:xfrm>
            <a:off x="5514975" y="4515364"/>
            <a:ext cx="3353990" cy="507831"/>
          </a:xfrm>
          <a:prstGeom prst="rect">
            <a:avLst/>
          </a:prstGeom>
          <a:solidFill>
            <a:schemeClr val="tx1"/>
          </a:solidFill>
          <a:ln>
            <a:solidFill>
              <a:schemeClr val="bg1"/>
            </a:solidFill>
          </a:ln>
        </p:spPr>
        <p:txBody>
          <a:bodyPr wrap="square">
            <a:spAutoFit/>
          </a:bodyPr>
          <a:lstStyle/>
          <a:p>
            <a:pPr algn="r" defTabSz="685800"/>
            <a:r>
              <a:rPr lang="en-US" sz="1350">
                <a:solidFill>
                  <a:prstClr val="black"/>
                </a:solidFill>
                <a:latin typeface="Times New Roman" panose="02020603050405020304" pitchFamily="18" charset="0"/>
                <a:cs typeface="Times New Roman" panose="02020603050405020304" pitchFamily="18" charset="0"/>
              </a:rPr>
              <a:t>File System  (</a:t>
            </a:r>
            <a:r>
              <a:rPr lang="en-US" sz="1350" err="1">
                <a:solidFill>
                  <a:prstClr val="black"/>
                </a:solidFill>
                <a:latin typeface="Times New Roman" panose="02020603050405020304" pitchFamily="18" charset="0"/>
                <a:cs typeface="Times New Roman" panose="02020603050405020304" pitchFamily="18" charset="0"/>
              </a:rPr>
              <a:t>TreeSize</a:t>
            </a:r>
            <a:r>
              <a:rPr lang="en-US" sz="1350">
                <a:solidFill>
                  <a:prstClr val="black"/>
                </a:solidFill>
                <a:latin typeface="Times New Roman" panose="02020603050405020304" pitchFamily="18" charset="0"/>
                <a:cs typeface="Times New Roman" panose="02020603050405020304" pitchFamily="18" charset="0"/>
              </a:rPr>
              <a:t> Free)</a:t>
            </a:r>
          </a:p>
          <a:p>
            <a:pPr algn="r" defTabSz="685800"/>
            <a:r>
              <a:rPr lang="en-US" sz="1350">
                <a:solidFill>
                  <a:prstClr val="black"/>
                </a:solidFill>
                <a:latin typeface="Times New Roman" panose="02020603050405020304" pitchFamily="18" charset="0"/>
                <a:cs typeface="Times New Roman" panose="02020603050405020304" pitchFamily="18" charset="0"/>
                <a:hlinkClick r:id="rId3"/>
              </a:rPr>
              <a:t>https://www.jam-software.com/treesize_free</a:t>
            </a:r>
            <a:endParaRPr lang="en-US" sz="135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2488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ierarchy">
            <a:extLst>
              <a:ext uri="{FF2B5EF4-FFF2-40B4-BE49-F238E27FC236}">
                <a16:creationId xmlns:a16="http://schemas.microsoft.com/office/drawing/2014/main" id="{2DDC7A0E-D056-BBDA-0240-E006331A5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1956"/>
            <a:ext cx="9144000" cy="5307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8655E72-8B87-ED15-D5C4-230A361D7C41}"/>
              </a:ext>
            </a:extLst>
          </p:cNvPr>
          <p:cNvSpPr txBox="1"/>
          <p:nvPr/>
        </p:nvSpPr>
        <p:spPr>
          <a:xfrm>
            <a:off x="5067300" y="4515364"/>
            <a:ext cx="3801665" cy="507831"/>
          </a:xfrm>
          <a:prstGeom prst="rect">
            <a:avLst/>
          </a:prstGeom>
          <a:solidFill>
            <a:schemeClr val="tx1"/>
          </a:solidFill>
          <a:ln>
            <a:solidFill>
              <a:schemeClr val="bg1"/>
            </a:solidFill>
          </a:ln>
        </p:spPr>
        <p:txBody>
          <a:bodyPr wrap="square">
            <a:spAutoFit/>
          </a:bodyPr>
          <a:lstStyle/>
          <a:p>
            <a:pPr algn="r" defTabSz="685800"/>
            <a:r>
              <a:rPr lang="en-US" sz="1350">
                <a:solidFill>
                  <a:prstClr val="black"/>
                </a:solidFill>
                <a:latin typeface="Times New Roman" panose="02020603050405020304" pitchFamily="18" charset="0"/>
                <a:cs typeface="Times New Roman" panose="02020603050405020304" pitchFamily="18" charset="0"/>
              </a:rPr>
              <a:t>Transformation Hierarchy (Blender)</a:t>
            </a:r>
          </a:p>
          <a:p>
            <a:pPr algn="r" defTabSz="685800"/>
            <a:r>
              <a:rPr lang="en-US" sz="1350">
                <a:solidFill>
                  <a:prstClr val="black"/>
                </a:solidFill>
                <a:latin typeface="Times New Roman" panose="02020603050405020304" pitchFamily="18" charset="0"/>
                <a:cs typeface="Times New Roman" panose="02020603050405020304" pitchFamily="18" charset="0"/>
                <a:hlinkClick r:id="rId3"/>
              </a:rPr>
              <a:t>https://15466.courses.cs.cmu.edu/lesson/hierarchy</a:t>
            </a:r>
            <a:endParaRPr lang="en-US" sz="135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143170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04A6A74-BB9C-8EA5-D503-453DD7DC0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36" y="385763"/>
            <a:ext cx="4764881" cy="43719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20F486C-3A51-5D3D-B26B-649095416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029" y="1189435"/>
            <a:ext cx="3378994" cy="27646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FF9E90-5C8E-480B-AA26-A0D5BBDC990F}"/>
              </a:ext>
            </a:extLst>
          </p:cNvPr>
          <p:cNvSpPr txBox="1"/>
          <p:nvPr/>
        </p:nvSpPr>
        <p:spPr>
          <a:xfrm>
            <a:off x="2887265" y="4307614"/>
            <a:ext cx="5981700" cy="715581"/>
          </a:xfrm>
          <a:prstGeom prst="rect">
            <a:avLst/>
          </a:prstGeom>
          <a:solidFill>
            <a:schemeClr val="tx1"/>
          </a:solidFill>
          <a:ln>
            <a:solidFill>
              <a:schemeClr val="bg1"/>
            </a:solidFill>
          </a:ln>
        </p:spPr>
        <p:txBody>
          <a:bodyPr wrap="square">
            <a:spAutoFit/>
          </a:bodyPr>
          <a:lstStyle/>
          <a:p>
            <a:pPr algn="r" defTabSz="685800"/>
            <a:r>
              <a:rPr lang="en-US" sz="1350">
                <a:solidFill>
                  <a:prstClr val="black"/>
                </a:solidFill>
                <a:latin typeface="Times New Roman" panose="02020603050405020304" pitchFamily="18" charset="0"/>
              </a:rPr>
              <a:t>Rapidly Exploring Random Trees (RRTs)</a:t>
            </a:r>
            <a:endParaRPr lang="en-US" sz="1350">
              <a:solidFill>
                <a:prstClr val="black"/>
              </a:solidFill>
              <a:latin typeface="Times New Roman" panose="02020603050405020304" pitchFamily="18" charset="0"/>
              <a:hlinkClick r:id="rId4">
                <a:extLst>
                  <a:ext uri="{A12FA001-AC4F-418D-AE19-62706E023703}">
                    <ahyp:hlinkClr xmlns:ahyp="http://schemas.microsoft.com/office/drawing/2018/hyperlinkcolor" val="tx"/>
                  </a:ext>
                </a:extLst>
              </a:hlinkClick>
            </a:endParaRPr>
          </a:p>
          <a:p>
            <a:pPr algn="r" defTabSz="685800"/>
            <a:r>
              <a:rPr lang="en-US" sz="1350">
                <a:solidFill>
                  <a:srgbClr val="0563C1"/>
                </a:solidFill>
                <a:latin typeface="Times New Roman" panose="02020603050405020304" pitchFamily="18" charset="0"/>
                <a:hlinkClick r:id="rId4">
                  <a:extLst>
                    <a:ext uri="{A12FA001-AC4F-418D-AE19-62706E023703}">
                      <ahyp:hlinkClr xmlns:ahyp="http://schemas.microsoft.com/office/drawing/2018/hyperlinkcolor" val="tx"/>
                    </a:ext>
                  </a:extLst>
                </a:hlinkClick>
              </a:rPr>
              <a:t>Randomized </a:t>
            </a:r>
            <a:r>
              <a:rPr lang="en-US" sz="1350" err="1">
                <a:solidFill>
                  <a:srgbClr val="0563C1"/>
                </a:solidFill>
                <a:latin typeface="Times New Roman" panose="02020603050405020304" pitchFamily="18" charset="0"/>
                <a:hlinkClick r:id="rId4">
                  <a:extLst>
                    <a:ext uri="{A12FA001-AC4F-418D-AE19-62706E023703}">
                      <ahyp:hlinkClr xmlns:ahyp="http://schemas.microsoft.com/office/drawing/2018/hyperlinkcolor" val="tx"/>
                    </a:ext>
                  </a:extLst>
                </a:hlinkClick>
              </a:rPr>
              <a:t>Kinodynamic</a:t>
            </a:r>
            <a:r>
              <a:rPr lang="en-US" sz="1350">
                <a:solidFill>
                  <a:srgbClr val="0563C1"/>
                </a:solidFill>
                <a:latin typeface="Times New Roman" panose="02020603050405020304" pitchFamily="18" charset="0"/>
                <a:hlinkClick r:id="rId4">
                  <a:extLst>
                    <a:ext uri="{A12FA001-AC4F-418D-AE19-62706E023703}">
                      <ahyp:hlinkClr xmlns:ahyp="http://schemas.microsoft.com/office/drawing/2018/hyperlinkcolor" val="tx"/>
                    </a:ext>
                  </a:extLst>
                </a:hlinkClick>
              </a:rPr>
              <a:t> Planning </a:t>
            </a:r>
            <a:r>
              <a:rPr lang="en-US" sz="1350">
                <a:solidFill>
                  <a:srgbClr val="000000"/>
                </a:solidFill>
                <a:latin typeface="Times New Roman" panose="02020603050405020304" pitchFamily="18" charset="0"/>
              </a:rPr>
              <a:t>by Steven M. LaValle and James J. Kuffner, Jr., International Journal of Robotics Research, 20(5):378--400, May 2001</a:t>
            </a:r>
            <a:endParaRPr lang="en-US" sz="1350">
              <a:solidFill>
                <a:prstClr val="white"/>
              </a:solidFill>
              <a:latin typeface="Segoe UI Emoji"/>
            </a:endParaRPr>
          </a:p>
        </p:txBody>
      </p:sp>
    </p:spTree>
    <p:extLst>
      <p:ext uri="{BB962C8B-B14F-4D97-AF65-F5344CB8AC3E}">
        <p14:creationId xmlns:p14="http://schemas.microsoft.com/office/powerpoint/2010/main" val="313264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60"/>
            <a:ext cx="8396548" cy="4154984"/>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rPr>
              <a:t>today is Laptop Wednesday</a:t>
            </a:r>
            <a:r>
              <a:rPr lang="en-US" sz="2400"/>
              <a:t> </a:t>
            </a:r>
          </a:p>
          <a:p>
            <a:endParaRPr lang="en-US" sz="2400"/>
          </a:p>
          <a:p>
            <a:br>
              <a:rPr lang="en-US" sz="2400"/>
            </a:br>
            <a:r>
              <a:rPr lang="en-US" sz="3200">
                <a:solidFill>
                  <a:schemeClr val="accent1"/>
                </a:solidFill>
              </a:rPr>
              <a:t>WARMUP</a:t>
            </a:r>
            <a:br>
              <a:rPr lang="en-US" sz="2400">
                <a:solidFill>
                  <a:schemeClr val="accent1"/>
                </a:solidFill>
              </a:rPr>
            </a:br>
            <a:r>
              <a:rPr lang="en-US" sz="2400">
                <a:solidFill>
                  <a:schemeClr val="accent1"/>
                </a:solidFill>
              </a:rPr>
              <a:t>evaluate this expression tree</a:t>
            </a:r>
          </a:p>
          <a:p>
            <a:endParaRPr lang="en-US" sz="2400">
              <a:solidFill>
                <a:schemeClr val="accent1"/>
              </a:solidFill>
            </a:endParaRPr>
          </a:p>
          <a:p>
            <a:br>
              <a:rPr lang="en-US" sz="2400">
                <a:solidFill>
                  <a:schemeClr val="accent4"/>
                </a:solidFill>
              </a:rPr>
            </a:br>
            <a:r>
              <a:rPr lang="en-US" sz="3200">
                <a:solidFill>
                  <a:schemeClr val="accent4"/>
                </a:solidFill>
              </a:rPr>
              <a:t>TODAY</a:t>
            </a:r>
            <a:endParaRPr lang="en-US" sz="2400">
              <a:solidFill>
                <a:schemeClr val="accent4"/>
              </a:solidFill>
            </a:endParaRPr>
          </a:p>
          <a:p>
            <a:r>
              <a:rPr lang="en-US" sz="2400">
                <a:solidFill>
                  <a:schemeClr val="accent4"/>
                </a:solidFill>
              </a:rPr>
              <a:t>tree terminology and a terrific tree traversal tutorial</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Expression tree in data structure - javatpoint">
            <a:extLst>
              <a:ext uri="{FF2B5EF4-FFF2-40B4-BE49-F238E27FC236}">
                <a16:creationId xmlns:a16="http://schemas.microsoft.com/office/drawing/2014/main" id="{29BA758C-9765-2D15-7211-5A678BCFF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4204" y="1457863"/>
            <a:ext cx="1533525" cy="18878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ression tree in data structure - javatpoint">
            <a:extLst>
              <a:ext uri="{FF2B5EF4-FFF2-40B4-BE49-F238E27FC236}">
                <a16:creationId xmlns:a16="http://schemas.microsoft.com/office/drawing/2014/main" id="{68AA09C7-2E69-2CD4-93E5-39B70A1E3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5757" y="1475447"/>
            <a:ext cx="1533525" cy="188780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1FF365B-A746-1E26-AE8D-DD57708BE91D}"/>
              </a:ext>
            </a:extLst>
          </p:cNvPr>
          <p:cNvSpPr/>
          <p:nvPr/>
        </p:nvSpPr>
        <p:spPr>
          <a:xfrm>
            <a:off x="6157878" y="467255"/>
            <a:ext cx="437655" cy="423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t>*</a:t>
            </a:r>
          </a:p>
        </p:txBody>
      </p:sp>
      <p:cxnSp>
        <p:nvCxnSpPr>
          <p:cNvPr id="7" name="Straight Connector 6">
            <a:extLst>
              <a:ext uri="{FF2B5EF4-FFF2-40B4-BE49-F238E27FC236}">
                <a16:creationId xmlns:a16="http://schemas.microsoft.com/office/drawing/2014/main" id="{798C2CB7-E5FD-A2A3-751E-72A5234E9107}"/>
              </a:ext>
            </a:extLst>
          </p:cNvPr>
          <p:cNvCxnSpPr>
            <a:cxnSpLocks/>
            <a:endCxn id="4" idx="3"/>
          </p:cNvCxnSpPr>
          <p:nvPr/>
        </p:nvCxnSpPr>
        <p:spPr>
          <a:xfrm flipV="1">
            <a:off x="5215467" y="828592"/>
            <a:ext cx="1006504" cy="76314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A9364C5-519B-0FC9-F7EC-32CF93FED4AB}"/>
              </a:ext>
            </a:extLst>
          </p:cNvPr>
          <p:cNvCxnSpPr>
            <a:cxnSpLocks/>
            <a:endCxn id="4" idx="5"/>
          </p:cNvCxnSpPr>
          <p:nvPr/>
        </p:nvCxnSpPr>
        <p:spPr>
          <a:xfrm flipH="1" flipV="1">
            <a:off x="6531440" y="828592"/>
            <a:ext cx="560383" cy="76314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405561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27E2E-334B-33F5-97CA-71239D11AB6E}"/>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119422465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B967C-DD49-50DA-C537-FC7FC7133D9D}"/>
              </a:ext>
            </a:extLst>
          </p:cNvPr>
          <p:cNvSpPr>
            <a:spLocks noGrp="1"/>
          </p:cNvSpPr>
          <p:nvPr>
            <p:ph type="title"/>
          </p:nvPr>
        </p:nvSpPr>
        <p:spPr/>
        <p:txBody>
          <a:bodyPr/>
          <a:lstStyle/>
          <a:p>
            <a:r>
              <a:rPr lang="en-US"/>
              <a:t>tree terminology</a:t>
            </a:r>
          </a:p>
        </p:txBody>
      </p:sp>
    </p:spTree>
    <p:extLst>
      <p:ext uri="{BB962C8B-B14F-4D97-AF65-F5344CB8AC3E}">
        <p14:creationId xmlns:p14="http://schemas.microsoft.com/office/powerpoint/2010/main" val="38293073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mplete All in One Tree Care Guide for Oak Trees | TreeNewal">
            <a:extLst>
              <a:ext uri="{FF2B5EF4-FFF2-40B4-BE49-F238E27FC236}">
                <a16:creationId xmlns:a16="http://schemas.microsoft.com/office/drawing/2014/main" id="{F44060D5-93AA-D0C8-7C52-3DBF15204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63"/>
            <a:ext cx="9144000" cy="510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774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B3DCD3-8D0D-2E16-1950-3BC5B4D061D4}"/>
              </a:ext>
            </a:extLst>
          </p:cNvPr>
          <p:cNvSpPr txBox="1"/>
          <p:nvPr/>
        </p:nvSpPr>
        <p:spPr>
          <a:xfrm>
            <a:off x="457200" y="1221211"/>
            <a:ext cx="2867025"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class</a:t>
            </a:r>
            <a:r>
              <a:rPr lang="en-US">
                <a:solidFill>
                  <a:srgbClr val="00007F"/>
                </a:solidFill>
                <a:latin typeface="Consolas"/>
                <a:ea typeface="Segoe UI Emoji" panose="020B0502040204020203" pitchFamily="34" charset="0"/>
                <a:cs typeface="Consolas" panose="020B0609020204030204" pitchFamily="49" charset="0"/>
              </a:rPr>
              <a:t> LinkedList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Node</a:t>
            </a:r>
            <a:r>
              <a:rPr lang="en-US">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3" name="TextBox 2">
            <a:extLst>
              <a:ext uri="{FF2B5EF4-FFF2-40B4-BE49-F238E27FC236}">
                <a16:creationId xmlns:a16="http://schemas.microsoft.com/office/drawing/2014/main" id="{A00AEEF6-71CA-FB9E-3014-12DEC43444C7}"/>
              </a:ext>
            </a:extLst>
          </p:cNvPr>
          <p:cNvSpPr txBox="1"/>
          <p:nvPr/>
        </p:nvSpPr>
        <p:spPr>
          <a:xfrm>
            <a:off x="457200" y="2832007"/>
            <a:ext cx="2867025"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class</a:t>
            </a:r>
            <a:r>
              <a:rPr lang="en-US">
                <a:solidFill>
                  <a:srgbClr val="00007F"/>
                </a:solidFill>
                <a:latin typeface="Consolas"/>
                <a:ea typeface="Segoe UI Emoji" panose="020B0502040204020203" pitchFamily="34" charset="0"/>
                <a:cs typeface="Consolas" panose="020B0609020204030204" pitchFamily="49" charset="0"/>
              </a:rPr>
              <a:t> Node</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ValueType</a:t>
            </a:r>
            <a:r>
              <a:rPr lang="en-US">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Node</a:t>
            </a:r>
            <a:r>
              <a:rPr lang="en-US">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itle 3">
            <a:extLst>
              <a:ext uri="{FF2B5EF4-FFF2-40B4-BE49-F238E27FC236}">
                <a16:creationId xmlns:a16="http://schemas.microsoft.com/office/drawing/2014/main" id="{D635A439-C4CC-F14A-F733-D5558169111E}"/>
              </a:ext>
            </a:extLst>
          </p:cNvPr>
          <p:cNvSpPr>
            <a:spLocks noGrp="1"/>
          </p:cNvSpPr>
          <p:nvPr>
            <p:ph type="title"/>
          </p:nvPr>
        </p:nvSpPr>
        <p:spPr/>
        <p:txBody>
          <a:bodyPr/>
          <a:lstStyle/>
          <a:p>
            <a:pPr algn="l"/>
            <a:r>
              <a:rPr lang="en-US" b="1"/>
              <a:t>linked list</a:t>
            </a:r>
          </a:p>
        </p:txBody>
      </p:sp>
      <p:sp>
        <p:nvSpPr>
          <p:cNvPr id="6" name="Rectangle 5">
            <a:extLst>
              <a:ext uri="{FF2B5EF4-FFF2-40B4-BE49-F238E27FC236}">
                <a16:creationId xmlns:a16="http://schemas.microsoft.com/office/drawing/2014/main" id="{44BE3D48-9873-7D53-08CE-EC47D1C28428}"/>
              </a:ext>
            </a:extLst>
          </p:cNvPr>
          <p:cNvSpPr/>
          <p:nvPr/>
        </p:nvSpPr>
        <p:spPr>
          <a:xfrm flipH="1">
            <a:off x="3574468" y="0"/>
            <a:ext cx="83127" cy="514350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E0A88D9-46BD-C5EA-3E25-7A951F4BCC31}"/>
              </a:ext>
            </a:extLst>
          </p:cNvPr>
          <p:cNvSpPr txBox="1"/>
          <p:nvPr/>
        </p:nvSpPr>
        <p:spPr>
          <a:xfrm>
            <a:off x="3769296" y="285486"/>
            <a:ext cx="4572000" cy="369332"/>
          </a:xfrm>
          <a:prstGeom prst="rect">
            <a:avLst/>
          </a:prstGeom>
          <a:noFill/>
        </p:spPr>
        <p:txBody>
          <a:bodyPr wrap="square">
            <a:spAutoFit/>
          </a:bodyPr>
          <a:lstStyle/>
          <a:p>
            <a:r>
              <a:rPr lang="en-US">
                <a:solidFill>
                  <a:srgbClr val="00007F"/>
                </a:solidFill>
                <a:latin typeface="+mj-lt"/>
              </a:rPr>
              <a:t>List</a:t>
            </a:r>
            <a:r>
              <a:rPr lang="en-US">
                <a:latin typeface="+mj-lt"/>
              </a:rPr>
              <a:t> list = </a:t>
            </a:r>
            <a:r>
              <a:rPr lang="en-US">
                <a:solidFill>
                  <a:srgbClr val="0000FF"/>
                </a:solidFill>
                <a:latin typeface="+mj-lt"/>
              </a:rPr>
              <a:t>new</a:t>
            </a:r>
            <a:r>
              <a:rPr lang="en-US">
                <a:latin typeface="+mj-lt"/>
              </a:rPr>
              <a:t> </a:t>
            </a:r>
            <a:r>
              <a:rPr lang="en-US">
                <a:solidFill>
                  <a:srgbClr val="00007F"/>
                </a:solidFill>
                <a:latin typeface="+mj-lt"/>
              </a:rPr>
              <a:t>List</a:t>
            </a:r>
            <a:r>
              <a:rPr lang="en-US">
                <a:latin typeface="+mj-lt"/>
              </a:rPr>
              <a:t>();</a:t>
            </a:r>
          </a:p>
        </p:txBody>
      </p:sp>
      <p:grpSp>
        <p:nvGrpSpPr>
          <p:cNvPr id="33" name="Group 32">
            <a:extLst>
              <a:ext uri="{FF2B5EF4-FFF2-40B4-BE49-F238E27FC236}">
                <a16:creationId xmlns:a16="http://schemas.microsoft.com/office/drawing/2014/main" id="{444446E3-0340-E872-3DA2-2DC56A80422A}"/>
              </a:ext>
            </a:extLst>
          </p:cNvPr>
          <p:cNvGrpSpPr/>
          <p:nvPr/>
        </p:nvGrpSpPr>
        <p:grpSpPr>
          <a:xfrm>
            <a:off x="3769296" y="1405762"/>
            <a:ext cx="4572000" cy="767731"/>
            <a:chOff x="3769296" y="1405762"/>
            <a:chExt cx="4572000" cy="767731"/>
          </a:xfrm>
        </p:grpSpPr>
        <p:sp>
          <p:nvSpPr>
            <p:cNvPr id="10" name="TextBox 9">
              <a:extLst>
                <a:ext uri="{FF2B5EF4-FFF2-40B4-BE49-F238E27FC236}">
                  <a16:creationId xmlns:a16="http://schemas.microsoft.com/office/drawing/2014/main" id="{CB5F9BB9-B3A1-6A26-7183-CAAE70F994E1}"/>
                </a:ext>
              </a:extLst>
            </p:cNvPr>
            <p:cNvSpPr txBox="1"/>
            <p:nvPr/>
          </p:nvSpPr>
          <p:spPr>
            <a:xfrm>
              <a:off x="3769296" y="1405762"/>
              <a:ext cx="4572000" cy="369332"/>
            </a:xfrm>
            <a:prstGeom prst="rect">
              <a:avLst/>
            </a:prstGeom>
            <a:noFill/>
          </p:spPr>
          <p:txBody>
            <a:bodyPr wrap="square">
              <a:spAutoFit/>
            </a:bodyPr>
            <a:lstStyle/>
            <a:p>
              <a:r>
                <a:rPr lang="en-US">
                  <a:latin typeface="+mj-lt"/>
                </a:rPr>
                <a:t>list.head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1.0</a:t>
              </a:r>
              <a:r>
                <a:rPr lang="en-US">
                  <a:latin typeface="+mj-lt"/>
                </a:rPr>
                <a:t>);</a:t>
              </a:r>
            </a:p>
          </p:txBody>
        </p:sp>
        <p:sp>
          <p:nvSpPr>
            <p:cNvPr id="16" name="TextBox 15">
              <a:extLst>
                <a:ext uri="{FF2B5EF4-FFF2-40B4-BE49-F238E27FC236}">
                  <a16:creationId xmlns:a16="http://schemas.microsoft.com/office/drawing/2014/main" id="{902AC655-0549-12E7-B023-447D62D644FE}"/>
                </a:ext>
              </a:extLst>
            </p:cNvPr>
            <p:cNvSpPr txBox="1"/>
            <p:nvPr/>
          </p:nvSpPr>
          <p:spPr>
            <a:xfrm>
              <a:off x="3852425" y="180416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grpSp>
      <p:grpSp>
        <p:nvGrpSpPr>
          <p:cNvPr id="34" name="Group 33">
            <a:extLst>
              <a:ext uri="{FF2B5EF4-FFF2-40B4-BE49-F238E27FC236}">
                <a16:creationId xmlns:a16="http://schemas.microsoft.com/office/drawing/2014/main" id="{9C694938-D285-DAE4-5829-13CE4CBB76B6}"/>
              </a:ext>
            </a:extLst>
          </p:cNvPr>
          <p:cNvGrpSpPr/>
          <p:nvPr/>
        </p:nvGrpSpPr>
        <p:grpSpPr>
          <a:xfrm>
            <a:off x="3769296" y="2526038"/>
            <a:ext cx="4572000" cy="772513"/>
            <a:chOff x="3769296" y="2526038"/>
            <a:chExt cx="4572000" cy="772513"/>
          </a:xfrm>
        </p:grpSpPr>
        <p:sp>
          <p:nvSpPr>
            <p:cNvPr id="12" name="TextBox 11">
              <a:extLst>
                <a:ext uri="{FF2B5EF4-FFF2-40B4-BE49-F238E27FC236}">
                  <a16:creationId xmlns:a16="http://schemas.microsoft.com/office/drawing/2014/main" id="{66763850-727A-2A56-3ADC-C037E3029438}"/>
                </a:ext>
              </a:extLst>
            </p:cNvPr>
            <p:cNvSpPr txBox="1"/>
            <p:nvPr/>
          </p:nvSpPr>
          <p:spPr>
            <a:xfrm>
              <a:off x="3769296" y="2526038"/>
              <a:ext cx="4572000" cy="369332"/>
            </a:xfrm>
            <a:prstGeom prst="rect">
              <a:avLst/>
            </a:prstGeom>
            <a:noFill/>
          </p:spPr>
          <p:txBody>
            <a:bodyPr wrap="square">
              <a:spAutoFit/>
            </a:bodyPr>
            <a:lstStyle/>
            <a:p>
              <a:r>
                <a:rPr lang="en-US">
                  <a:latin typeface="+mj-lt"/>
                </a:rPr>
                <a:t>list.head.next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2.0</a:t>
              </a:r>
              <a:r>
                <a:rPr lang="en-US">
                  <a:latin typeface="+mj-lt"/>
                </a:rPr>
                <a:t>);</a:t>
              </a:r>
            </a:p>
          </p:txBody>
        </p:sp>
        <p:sp>
          <p:nvSpPr>
            <p:cNvPr id="18" name="TextBox 17">
              <a:extLst>
                <a:ext uri="{FF2B5EF4-FFF2-40B4-BE49-F238E27FC236}">
                  <a16:creationId xmlns:a16="http://schemas.microsoft.com/office/drawing/2014/main" id="{8E78C50B-B7F8-560D-1069-94E148A8FE04}"/>
                </a:ext>
              </a:extLst>
            </p:cNvPr>
            <p:cNvSpPr txBox="1"/>
            <p:nvPr/>
          </p:nvSpPr>
          <p:spPr>
            <a:xfrm>
              <a:off x="5237876"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19" name="Straight Arrow Connector 18">
              <a:extLst>
                <a:ext uri="{FF2B5EF4-FFF2-40B4-BE49-F238E27FC236}">
                  <a16:creationId xmlns:a16="http://schemas.microsoft.com/office/drawing/2014/main" id="{162E3916-73E6-918A-D4CB-8F1C5263C08D}"/>
                </a:ext>
              </a:extLst>
            </p:cNvPr>
            <p:cNvCxnSpPr>
              <a:cxnSpLocks/>
              <a:endCxn id="18" idx="1"/>
            </p:cNvCxnSpPr>
            <p:nvPr/>
          </p:nvCxnSpPr>
          <p:spPr>
            <a:xfrm>
              <a:off x="4669845" y="3113885"/>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21090243-A68F-0BB2-BE50-6956F408C249}"/>
                </a:ext>
              </a:extLst>
            </p:cNvPr>
            <p:cNvSpPr txBox="1"/>
            <p:nvPr/>
          </p:nvSpPr>
          <p:spPr>
            <a:xfrm>
              <a:off x="3852425"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grpSp>
      <p:grpSp>
        <p:nvGrpSpPr>
          <p:cNvPr id="35" name="Group 34">
            <a:extLst>
              <a:ext uri="{FF2B5EF4-FFF2-40B4-BE49-F238E27FC236}">
                <a16:creationId xmlns:a16="http://schemas.microsoft.com/office/drawing/2014/main" id="{8CA3C9F0-43C1-EA21-6D86-8BEE3AB2D786}"/>
              </a:ext>
            </a:extLst>
          </p:cNvPr>
          <p:cNvGrpSpPr/>
          <p:nvPr/>
        </p:nvGrpSpPr>
        <p:grpSpPr>
          <a:xfrm>
            <a:off x="3769296" y="3646314"/>
            <a:ext cx="5361713" cy="767731"/>
            <a:chOff x="3769296" y="3646314"/>
            <a:chExt cx="5361713" cy="767731"/>
          </a:xfrm>
        </p:grpSpPr>
        <p:sp>
          <p:nvSpPr>
            <p:cNvPr id="14" name="TextBox 13">
              <a:extLst>
                <a:ext uri="{FF2B5EF4-FFF2-40B4-BE49-F238E27FC236}">
                  <a16:creationId xmlns:a16="http://schemas.microsoft.com/office/drawing/2014/main" id="{5FB3B91D-9FE6-943B-1E3E-031EBCF95482}"/>
                </a:ext>
              </a:extLst>
            </p:cNvPr>
            <p:cNvSpPr txBox="1"/>
            <p:nvPr/>
          </p:nvSpPr>
          <p:spPr>
            <a:xfrm>
              <a:off x="3769296" y="3646314"/>
              <a:ext cx="5361713" cy="369332"/>
            </a:xfrm>
            <a:prstGeom prst="rect">
              <a:avLst/>
            </a:prstGeom>
            <a:noFill/>
          </p:spPr>
          <p:txBody>
            <a:bodyPr wrap="square">
              <a:spAutoFit/>
            </a:bodyPr>
            <a:lstStyle/>
            <a:p>
              <a:r>
                <a:rPr lang="en-US">
                  <a:latin typeface="+mj-lt"/>
                </a:rPr>
                <a:t>list.head.next.next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3.0</a:t>
              </a:r>
              <a:r>
                <a:rPr lang="en-US">
                  <a:latin typeface="+mj-lt"/>
                </a:rPr>
                <a:t>);</a:t>
              </a:r>
            </a:p>
          </p:txBody>
        </p:sp>
        <p:sp>
          <p:nvSpPr>
            <p:cNvPr id="23" name="TextBox 22">
              <a:extLst>
                <a:ext uri="{FF2B5EF4-FFF2-40B4-BE49-F238E27FC236}">
                  <a16:creationId xmlns:a16="http://schemas.microsoft.com/office/drawing/2014/main" id="{89D15312-C32B-49EA-05AB-C805CCA10F07}"/>
                </a:ext>
              </a:extLst>
            </p:cNvPr>
            <p:cNvSpPr txBox="1"/>
            <p:nvPr/>
          </p:nvSpPr>
          <p:spPr>
            <a:xfrm>
              <a:off x="5237876"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29234642-B946-CC48-F9CC-534611265513}"/>
                </a:ext>
              </a:extLst>
            </p:cNvPr>
            <p:cNvCxnSpPr>
              <a:cxnSpLocks/>
              <a:endCxn id="23" idx="1"/>
            </p:cNvCxnSpPr>
            <p:nvPr/>
          </p:nvCxnSpPr>
          <p:spPr>
            <a:xfrm>
              <a:off x="4669845" y="4229379"/>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5" name="TextBox 24">
              <a:extLst>
                <a:ext uri="{FF2B5EF4-FFF2-40B4-BE49-F238E27FC236}">
                  <a16:creationId xmlns:a16="http://schemas.microsoft.com/office/drawing/2014/main" id="{F8CE80C4-5ECE-7F18-0385-033A9FC16052}"/>
                </a:ext>
              </a:extLst>
            </p:cNvPr>
            <p:cNvSpPr txBox="1"/>
            <p:nvPr/>
          </p:nvSpPr>
          <p:spPr>
            <a:xfrm>
              <a:off x="385242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sp>
          <p:nvSpPr>
            <p:cNvPr id="26" name="TextBox 25">
              <a:extLst>
                <a:ext uri="{FF2B5EF4-FFF2-40B4-BE49-F238E27FC236}">
                  <a16:creationId xmlns:a16="http://schemas.microsoft.com/office/drawing/2014/main" id="{5BC9409B-7B28-4B74-F088-E6E79EA1C575}"/>
                </a:ext>
              </a:extLst>
            </p:cNvPr>
            <p:cNvSpPr txBox="1"/>
            <p:nvPr/>
          </p:nvSpPr>
          <p:spPr>
            <a:xfrm>
              <a:off x="663718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3.0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27" name="Straight Arrow Connector 26">
              <a:extLst>
                <a:ext uri="{FF2B5EF4-FFF2-40B4-BE49-F238E27FC236}">
                  <a16:creationId xmlns:a16="http://schemas.microsoft.com/office/drawing/2014/main" id="{4350A24D-2435-BEE2-B150-66D4851DED82}"/>
                </a:ext>
              </a:extLst>
            </p:cNvPr>
            <p:cNvCxnSpPr>
              <a:cxnSpLocks/>
              <a:stCxn id="23" idx="3"/>
              <a:endCxn id="26" idx="1"/>
            </p:cNvCxnSpPr>
            <p:nvPr/>
          </p:nvCxnSpPr>
          <p:spPr>
            <a:xfrm>
              <a:off x="6248400" y="4229379"/>
              <a:ext cx="388785"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54217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mplete All in One Tree Care Guide for Oak Trees | TreeNewal">
            <a:extLst>
              <a:ext uri="{FF2B5EF4-FFF2-40B4-BE49-F238E27FC236}">
                <a16:creationId xmlns:a16="http://schemas.microsoft.com/office/drawing/2014/main" id="{F44060D5-93AA-D0C8-7C52-3DBF15204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0" y="17463"/>
            <a:ext cx="9144000" cy="510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32953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41985A-7189-501F-EC58-1C560AD4AC70}"/>
              </a:ext>
            </a:extLst>
          </p:cNvPr>
          <p:cNvGrpSpPr/>
          <p:nvPr/>
        </p:nvGrpSpPr>
        <p:grpSpPr>
          <a:xfrm>
            <a:off x="288853" y="1307364"/>
            <a:ext cx="7088910" cy="3100272"/>
            <a:chOff x="2330764" y="2280601"/>
            <a:chExt cx="5349113" cy="2339387"/>
          </a:xfrm>
        </p:grpSpPr>
        <p:cxnSp>
          <p:nvCxnSpPr>
            <p:cNvPr id="4" name="Straight Arrow Connector 3">
              <a:extLst>
                <a:ext uri="{FF2B5EF4-FFF2-40B4-BE49-F238E27FC236}">
                  <a16:creationId xmlns:a16="http://schemas.microsoft.com/office/drawing/2014/main" id="{79756961-1AA7-E12D-A23B-8448E6B44447}"/>
                </a:ext>
              </a:extLst>
            </p:cNvPr>
            <p:cNvCxnSpPr>
              <a:cxnSpLocks/>
              <a:stCxn id="5" idx="3"/>
              <a:endCxn id="6" idx="0"/>
            </p:cNvCxnSpPr>
            <p:nvPr/>
          </p:nvCxnSpPr>
          <p:spPr>
            <a:xfrm flipH="1">
              <a:off x="2904386"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9461B030-6EF4-EA97-6FA8-BFEA1EE2DDE2}"/>
                </a:ext>
              </a:extLst>
            </p:cNvPr>
            <p:cNvSpPr/>
            <p:nvPr/>
          </p:nvSpPr>
          <p:spPr>
            <a:xfrm>
              <a:off x="3422006"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5</a:t>
              </a:r>
            </a:p>
          </p:txBody>
        </p:sp>
        <p:sp>
          <p:nvSpPr>
            <p:cNvPr id="6" name="Oval 5">
              <a:extLst>
                <a:ext uri="{FF2B5EF4-FFF2-40B4-BE49-F238E27FC236}">
                  <a16:creationId xmlns:a16="http://schemas.microsoft.com/office/drawing/2014/main" id="{39E76456-F41B-714B-E873-0D6FD342E213}"/>
                </a:ext>
              </a:extLst>
            </p:cNvPr>
            <p:cNvSpPr/>
            <p:nvPr/>
          </p:nvSpPr>
          <p:spPr>
            <a:xfrm>
              <a:off x="2713179"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7" name="Straight Arrow Connector 6">
              <a:extLst>
                <a:ext uri="{FF2B5EF4-FFF2-40B4-BE49-F238E27FC236}">
                  <a16:creationId xmlns:a16="http://schemas.microsoft.com/office/drawing/2014/main" id="{B4607F3B-83EE-7C21-ED29-43CBB9EEBA6F}"/>
                </a:ext>
              </a:extLst>
            </p:cNvPr>
            <p:cNvCxnSpPr>
              <a:cxnSpLocks/>
              <a:stCxn id="6" idx="3"/>
              <a:endCxn id="9"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F20DB6F9-4459-447A-C81E-08BCEBD902B5}"/>
                </a:ext>
              </a:extLst>
            </p:cNvPr>
            <p:cNvCxnSpPr>
              <a:cxnSpLocks/>
              <a:stCxn id="6" idx="5"/>
              <a:endCxn id="10" idx="0"/>
            </p:cNvCxnSpPr>
            <p:nvPr/>
          </p:nvCxnSpPr>
          <p:spPr>
            <a:xfrm>
              <a:off x="3039591"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FE3CA7B2-005A-DB24-3662-BE6A67373FE4}"/>
                </a:ext>
              </a:extLst>
            </p:cNvPr>
            <p:cNvSpPr/>
            <p:nvPr/>
          </p:nvSpPr>
          <p:spPr>
            <a:xfrm>
              <a:off x="2330764"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0F1CF8EB-93BA-6C70-51C6-E124022B05A6}"/>
                </a:ext>
              </a:extLst>
            </p:cNvPr>
            <p:cNvSpPr/>
            <p:nvPr/>
          </p:nvSpPr>
          <p:spPr>
            <a:xfrm>
              <a:off x="3039591"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11" name="Straight Arrow Connector 10">
              <a:extLst>
                <a:ext uri="{FF2B5EF4-FFF2-40B4-BE49-F238E27FC236}">
                  <a16:creationId xmlns:a16="http://schemas.microsoft.com/office/drawing/2014/main" id="{B1DAD8D6-21E6-46F7-FE50-9AAA1E3D220E}"/>
                </a:ext>
              </a:extLst>
            </p:cNvPr>
            <p:cNvCxnSpPr>
              <a:cxnSpLocks/>
              <a:stCxn id="13" idx="3"/>
              <a:endCxn id="14"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384AE077-129D-691D-EEA2-6A996B38E149}"/>
                </a:ext>
              </a:extLst>
            </p:cNvPr>
            <p:cNvCxnSpPr>
              <a:cxnSpLocks/>
              <a:stCxn id="13" idx="5"/>
              <a:endCxn id="19"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0DD0FC31-BB7B-D7CA-A68E-6B76FA2086D7}"/>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14" name="Oval 13">
              <a:extLst>
                <a:ext uri="{FF2B5EF4-FFF2-40B4-BE49-F238E27FC236}">
                  <a16:creationId xmlns:a16="http://schemas.microsoft.com/office/drawing/2014/main" id="{785366E0-2992-8303-123C-8000BDCC7725}"/>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5" name="Straight Arrow Connector 14">
              <a:extLst>
                <a:ext uri="{FF2B5EF4-FFF2-40B4-BE49-F238E27FC236}">
                  <a16:creationId xmlns:a16="http://schemas.microsoft.com/office/drawing/2014/main" id="{7D331321-8192-0B9A-B74D-253CE558E32B}"/>
                </a:ext>
              </a:extLst>
            </p:cNvPr>
            <p:cNvCxnSpPr>
              <a:cxnSpLocks/>
              <a:stCxn id="14" idx="3"/>
              <a:endCxn id="17"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F2C4168F-003E-FE39-E10D-EA26941FB1C4}"/>
                </a:ext>
              </a:extLst>
            </p:cNvPr>
            <p:cNvCxnSpPr>
              <a:cxnSpLocks/>
              <a:stCxn id="14" idx="5"/>
              <a:endCxn id="18"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C07EA650-3F9F-E9D3-C6B3-553AF59CDCA5}"/>
                </a:ext>
              </a:extLst>
            </p:cNvPr>
            <p:cNvSpPr/>
            <p:nvPr/>
          </p:nvSpPr>
          <p:spPr>
            <a:xfrm>
              <a:off x="5170982"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8" name="Oval 17">
              <a:extLst>
                <a:ext uri="{FF2B5EF4-FFF2-40B4-BE49-F238E27FC236}">
                  <a16:creationId xmlns:a16="http://schemas.microsoft.com/office/drawing/2014/main" id="{555C4F47-1DAE-A306-E9BA-B893F8EB7D45}"/>
                </a:ext>
              </a:extLst>
            </p:cNvPr>
            <p:cNvSpPr/>
            <p:nvPr/>
          </p:nvSpPr>
          <p:spPr>
            <a:xfrm>
              <a:off x="5879809"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A370C114-CA39-6CB6-05CD-4E3C10BD128C}"/>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0" name="Straight Arrow Connector 19">
              <a:extLst>
                <a:ext uri="{FF2B5EF4-FFF2-40B4-BE49-F238E27FC236}">
                  <a16:creationId xmlns:a16="http://schemas.microsoft.com/office/drawing/2014/main" id="{C0978129-D2E2-3E1C-9A69-BCFFF319024E}"/>
                </a:ext>
              </a:extLst>
            </p:cNvPr>
            <p:cNvCxnSpPr>
              <a:cxnSpLocks/>
              <a:stCxn id="19" idx="5"/>
              <a:endCxn id="21"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27A9B800-AFF7-7D7A-5993-59D648F2DB2D}"/>
                </a:ext>
              </a:extLst>
            </p:cNvPr>
            <p:cNvSpPr/>
            <p:nvPr/>
          </p:nvSpPr>
          <p:spPr>
            <a:xfrm>
              <a:off x="7297462"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2" name="Oval 21">
              <a:extLst>
                <a:ext uri="{FF2B5EF4-FFF2-40B4-BE49-F238E27FC236}">
                  <a16:creationId xmlns:a16="http://schemas.microsoft.com/office/drawing/2014/main" id="{F6D1DEEB-3A08-0186-EF06-8EE338D98BCB}"/>
                </a:ext>
              </a:extLst>
            </p:cNvPr>
            <p:cNvSpPr/>
            <p:nvPr/>
          </p:nvSpPr>
          <p:spPr>
            <a:xfrm>
              <a:off x="4817644" y="2280601"/>
              <a:ext cx="382415" cy="381194"/>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24DE8E74-615A-53EE-BB0A-B477B36FC434}"/>
                </a:ext>
              </a:extLst>
            </p:cNvPr>
            <p:cNvCxnSpPr>
              <a:cxnSpLocks/>
              <a:stCxn id="22" idx="3"/>
              <a:endCxn id="5" idx="7"/>
            </p:cNvCxnSpPr>
            <p:nvPr/>
          </p:nvCxnSpPr>
          <p:spPr>
            <a:xfrm flipH="1">
              <a:off x="3748417" y="2605970"/>
              <a:ext cx="1125231" cy="366637"/>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BF3EB71C-A037-C47B-4C43-E3D629F7108F}"/>
                </a:ext>
              </a:extLst>
            </p:cNvPr>
            <p:cNvCxnSpPr>
              <a:cxnSpLocks/>
              <a:stCxn id="22" idx="5"/>
              <a:endCxn id="13"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0AF1749-8A01-6113-3F33-95E0F2A1270D}"/>
                </a:ext>
              </a:extLst>
            </p:cNvPr>
            <p:cNvSpPr/>
            <p:nvPr/>
          </p:nvSpPr>
          <p:spPr>
            <a:xfrm>
              <a:off x="3419447" y="355538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494D344C-447F-F243-895B-0D04C3CF8554}"/>
                </a:ext>
              </a:extLst>
            </p:cNvPr>
            <p:cNvSpPr/>
            <p:nvPr/>
          </p:nvSpPr>
          <p:spPr>
            <a:xfrm>
              <a:off x="4176729" y="355538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F392C772-CAA9-6D87-424D-2BEA3EE1CCB3}"/>
                </a:ext>
              </a:extLst>
            </p:cNvPr>
            <p:cNvCxnSpPr>
              <a:cxnSpLocks/>
              <a:stCxn id="5" idx="4"/>
              <a:endCxn id="25"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722A24C0-DBDC-73BD-083A-485ECB30D7E5}"/>
                </a:ext>
              </a:extLst>
            </p:cNvPr>
            <p:cNvCxnSpPr>
              <a:cxnSpLocks/>
              <a:stCxn id="5" idx="5"/>
              <a:endCxn id="26"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
        <p:nvSpPr>
          <p:cNvPr id="33" name="TextBox 32">
            <a:extLst>
              <a:ext uri="{FF2B5EF4-FFF2-40B4-BE49-F238E27FC236}">
                <a16:creationId xmlns:a16="http://schemas.microsoft.com/office/drawing/2014/main" id="{D32C57EB-82EA-96A7-606C-0BA8AD285D50}"/>
              </a:ext>
            </a:extLst>
          </p:cNvPr>
          <p:cNvSpPr txBox="1"/>
          <p:nvPr/>
        </p:nvSpPr>
        <p:spPr>
          <a:xfrm>
            <a:off x="3654938" y="1338449"/>
            <a:ext cx="1630235" cy="400110"/>
          </a:xfrm>
          <a:prstGeom prst="rect">
            <a:avLst/>
          </a:prstGeom>
          <a:noFill/>
        </p:spPr>
        <p:txBody>
          <a:bodyPr wrap="square" rtlCol="0">
            <a:spAutoFit/>
          </a:bodyPr>
          <a:lstStyle/>
          <a:p>
            <a:pPr algn="ctr"/>
            <a:r>
              <a:rPr lang="en-US" sz="2000" b="1">
                <a:solidFill>
                  <a:schemeClr val="accent2"/>
                </a:solidFill>
              </a:rPr>
              <a:t>root</a:t>
            </a:r>
          </a:p>
        </p:txBody>
      </p:sp>
      <p:sp>
        <p:nvSpPr>
          <p:cNvPr id="60" name="TextBox 59">
            <a:extLst>
              <a:ext uri="{FF2B5EF4-FFF2-40B4-BE49-F238E27FC236}">
                <a16:creationId xmlns:a16="http://schemas.microsoft.com/office/drawing/2014/main" id="{326BFBAC-BCD1-8A37-B1F2-34C052C6E268}"/>
              </a:ext>
            </a:extLst>
          </p:cNvPr>
          <p:cNvSpPr txBox="1"/>
          <p:nvPr/>
        </p:nvSpPr>
        <p:spPr>
          <a:xfrm>
            <a:off x="1571898" y="4257668"/>
            <a:ext cx="2682609" cy="461665"/>
          </a:xfrm>
          <a:prstGeom prst="rect">
            <a:avLst/>
          </a:prstGeom>
          <a:noFill/>
        </p:spPr>
        <p:txBody>
          <a:bodyPr wrap="square" rtlCol="0">
            <a:spAutoFit/>
          </a:bodyPr>
          <a:lstStyle/>
          <a:p>
            <a:pPr algn="ctr"/>
            <a:r>
              <a:rPr lang="en-US" sz="2400" b="1">
                <a:solidFill>
                  <a:schemeClr val="accent4"/>
                </a:solidFill>
              </a:rPr>
              <a:t>leaves</a:t>
            </a:r>
          </a:p>
        </p:txBody>
      </p:sp>
      <p:sp>
        <p:nvSpPr>
          <p:cNvPr id="77" name="Title 76">
            <a:extLst>
              <a:ext uri="{FF2B5EF4-FFF2-40B4-BE49-F238E27FC236}">
                <a16:creationId xmlns:a16="http://schemas.microsoft.com/office/drawing/2014/main" id="{56EC2993-BB03-64A0-7BA2-FC628C77FCE0}"/>
              </a:ext>
            </a:extLst>
          </p:cNvPr>
          <p:cNvSpPr>
            <a:spLocks noGrp="1"/>
          </p:cNvSpPr>
          <p:nvPr>
            <p:ph type="title"/>
          </p:nvPr>
        </p:nvSpPr>
        <p:spPr/>
        <p:txBody>
          <a:bodyPr>
            <a:normAutofit fontScale="90000"/>
          </a:bodyPr>
          <a:lstStyle/>
          <a:p>
            <a:r>
              <a:rPr lang="en-US"/>
              <a:t>the </a:t>
            </a:r>
            <a:r>
              <a:rPr lang="en-US" b="1">
                <a:solidFill>
                  <a:schemeClr val="accent2"/>
                </a:solidFill>
              </a:rPr>
              <a:t>root</a:t>
            </a:r>
            <a:r>
              <a:rPr lang="en-US"/>
              <a:t> has no parents</a:t>
            </a:r>
            <a:br>
              <a:rPr lang="en-US"/>
            </a:br>
            <a:r>
              <a:rPr lang="en-US"/>
              <a:t>a </a:t>
            </a:r>
            <a:r>
              <a:rPr lang="en-US" b="1">
                <a:solidFill>
                  <a:schemeClr val="accent4"/>
                </a:solidFill>
              </a:rPr>
              <a:t>leaf</a:t>
            </a:r>
            <a:r>
              <a:rPr lang="en-US"/>
              <a:t> has no children</a:t>
            </a:r>
          </a:p>
        </p:txBody>
      </p:sp>
    </p:spTree>
    <p:extLst>
      <p:ext uri="{BB962C8B-B14F-4D97-AF65-F5344CB8AC3E}">
        <p14:creationId xmlns:p14="http://schemas.microsoft.com/office/powerpoint/2010/main" val="351979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60"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41985A-7189-501F-EC58-1C560AD4AC70}"/>
              </a:ext>
            </a:extLst>
          </p:cNvPr>
          <p:cNvGrpSpPr/>
          <p:nvPr/>
        </p:nvGrpSpPr>
        <p:grpSpPr>
          <a:xfrm>
            <a:off x="288853" y="1307364"/>
            <a:ext cx="7088910" cy="3100272"/>
            <a:chOff x="2330764" y="2280601"/>
            <a:chExt cx="5349113" cy="2339387"/>
          </a:xfrm>
        </p:grpSpPr>
        <p:cxnSp>
          <p:nvCxnSpPr>
            <p:cNvPr id="4" name="Straight Arrow Connector 3">
              <a:extLst>
                <a:ext uri="{FF2B5EF4-FFF2-40B4-BE49-F238E27FC236}">
                  <a16:creationId xmlns:a16="http://schemas.microsoft.com/office/drawing/2014/main" id="{79756961-1AA7-E12D-A23B-8448E6B44447}"/>
                </a:ext>
              </a:extLst>
            </p:cNvPr>
            <p:cNvCxnSpPr>
              <a:cxnSpLocks/>
              <a:stCxn id="5" idx="3"/>
              <a:endCxn id="6" idx="0"/>
            </p:cNvCxnSpPr>
            <p:nvPr/>
          </p:nvCxnSpPr>
          <p:spPr>
            <a:xfrm flipH="1">
              <a:off x="2904386" y="3243015"/>
              <a:ext cx="573622" cy="312370"/>
            </a:xfrm>
            <a:prstGeom prst="straightConnector1">
              <a:avLst/>
            </a:prstGeom>
            <a:noFill/>
            <a:ln w="57150" cap="flat" cmpd="sng" algn="ctr">
              <a:solidFill>
                <a:schemeClr val="accent6">
                  <a:lumMod val="75000"/>
                </a:schemeClr>
              </a:solidFill>
              <a:prstDash val="solid"/>
              <a:miter lim="800000"/>
              <a:tailEnd type="triangle"/>
            </a:ln>
            <a:effectLst/>
          </p:spPr>
        </p:cxnSp>
        <p:sp>
          <p:nvSpPr>
            <p:cNvPr id="5" name="Oval 4">
              <a:extLst>
                <a:ext uri="{FF2B5EF4-FFF2-40B4-BE49-F238E27FC236}">
                  <a16:creationId xmlns:a16="http://schemas.microsoft.com/office/drawing/2014/main" id="{9461B030-6EF4-EA97-6FA8-BFEA1EE2DDE2}"/>
                </a:ext>
              </a:extLst>
            </p:cNvPr>
            <p:cNvSpPr/>
            <p:nvPr/>
          </p:nvSpPr>
          <p:spPr>
            <a:xfrm>
              <a:off x="3422006" y="2916604"/>
              <a:ext cx="382415" cy="382415"/>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6" name="Oval 5">
              <a:extLst>
                <a:ext uri="{FF2B5EF4-FFF2-40B4-BE49-F238E27FC236}">
                  <a16:creationId xmlns:a16="http://schemas.microsoft.com/office/drawing/2014/main" id="{39E76456-F41B-714B-E873-0D6FD342E213}"/>
                </a:ext>
              </a:extLst>
            </p:cNvPr>
            <p:cNvSpPr/>
            <p:nvPr/>
          </p:nvSpPr>
          <p:spPr>
            <a:xfrm>
              <a:off x="2713179" y="3555385"/>
              <a:ext cx="382415" cy="382415"/>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7" name="Straight Arrow Connector 6">
              <a:extLst>
                <a:ext uri="{FF2B5EF4-FFF2-40B4-BE49-F238E27FC236}">
                  <a16:creationId xmlns:a16="http://schemas.microsoft.com/office/drawing/2014/main" id="{B4607F3B-83EE-7C21-ED29-43CBB9EEBA6F}"/>
                </a:ext>
              </a:extLst>
            </p:cNvPr>
            <p:cNvCxnSpPr>
              <a:cxnSpLocks/>
              <a:stCxn id="6" idx="3"/>
              <a:endCxn id="9"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F20DB6F9-4459-447A-C81E-08BCEBD902B5}"/>
                </a:ext>
              </a:extLst>
            </p:cNvPr>
            <p:cNvCxnSpPr>
              <a:cxnSpLocks/>
              <a:stCxn id="6" idx="5"/>
              <a:endCxn id="10" idx="0"/>
            </p:cNvCxnSpPr>
            <p:nvPr/>
          </p:nvCxnSpPr>
          <p:spPr>
            <a:xfrm>
              <a:off x="3039591" y="3881797"/>
              <a:ext cx="191207" cy="355776"/>
            </a:xfrm>
            <a:prstGeom prst="straightConnector1">
              <a:avLst/>
            </a:prstGeom>
            <a:noFill/>
            <a:ln w="57150" cap="flat" cmpd="sng" algn="ctr">
              <a:solidFill>
                <a:schemeClr val="accent6">
                  <a:lumMod val="75000"/>
                </a:schemeClr>
              </a:solidFill>
              <a:prstDash val="solid"/>
              <a:miter lim="800000"/>
              <a:tailEnd type="triangle"/>
            </a:ln>
            <a:effectLst/>
          </p:spPr>
        </p:cxnSp>
        <p:sp>
          <p:nvSpPr>
            <p:cNvPr id="9" name="Oval 8">
              <a:extLst>
                <a:ext uri="{FF2B5EF4-FFF2-40B4-BE49-F238E27FC236}">
                  <a16:creationId xmlns:a16="http://schemas.microsoft.com/office/drawing/2014/main" id="{FE3CA7B2-005A-DB24-3662-BE6A67373FE4}"/>
                </a:ext>
              </a:extLst>
            </p:cNvPr>
            <p:cNvSpPr/>
            <p:nvPr/>
          </p:nvSpPr>
          <p:spPr>
            <a:xfrm>
              <a:off x="2330764"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0F1CF8EB-93BA-6C70-51C6-E124022B05A6}"/>
                </a:ext>
              </a:extLst>
            </p:cNvPr>
            <p:cNvSpPr/>
            <p:nvPr/>
          </p:nvSpPr>
          <p:spPr>
            <a:xfrm>
              <a:off x="3039591" y="4237573"/>
              <a:ext cx="382415" cy="382415"/>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11" name="Straight Arrow Connector 10">
              <a:extLst>
                <a:ext uri="{FF2B5EF4-FFF2-40B4-BE49-F238E27FC236}">
                  <a16:creationId xmlns:a16="http://schemas.microsoft.com/office/drawing/2014/main" id="{B1DAD8D6-21E6-46F7-FE50-9AAA1E3D220E}"/>
                </a:ext>
              </a:extLst>
            </p:cNvPr>
            <p:cNvCxnSpPr>
              <a:cxnSpLocks/>
              <a:stCxn id="13" idx="3"/>
              <a:endCxn id="14"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384AE077-129D-691D-EEA2-6A996B38E149}"/>
                </a:ext>
              </a:extLst>
            </p:cNvPr>
            <p:cNvCxnSpPr>
              <a:cxnSpLocks/>
              <a:stCxn id="13" idx="5"/>
              <a:endCxn id="19"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0DD0FC31-BB7B-D7CA-A68E-6B76FA2086D7}"/>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14" name="Oval 13">
              <a:extLst>
                <a:ext uri="{FF2B5EF4-FFF2-40B4-BE49-F238E27FC236}">
                  <a16:creationId xmlns:a16="http://schemas.microsoft.com/office/drawing/2014/main" id="{785366E0-2992-8303-123C-8000BDCC7725}"/>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5" name="Straight Arrow Connector 14">
              <a:extLst>
                <a:ext uri="{FF2B5EF4-FFF2-40B4-BE49-F238E27FC236}">
                  <a16:creationId xmlns:a16="http://schemas.microsoft.com/office/drawing/2014/main" id="{7D331321-8192-0B9A-B74D-253CE558E32B}"/>
                </a:ext>
              </a:extLst>
            </p:cNvPr>
            <p:cNvCxnSpPr>
              <a:cxnSpLocks/>
              <a:stCxn id="14" idx="3"/>
              <a:endCxn id="17"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F2C4168F-003E-FE39-E10D-EA26941FB1C4}"/>
                </a:ext>
              </a:extLst>
            </p:cNvPr>
            <p:cNvCxnSpPr>
              <a:cxnSpLocks/>
              <a:stCxn id="14" idx="5"/>
              <a:endCxn id="18"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C07EA650-3F9F-E9D3-C6B3-553AF59CDCA5}"/>
                </a:ext>
              </a:extLst>
            </p:cNvPr>
            <p:cNvSpPr/>
            <p:nvPr/>
          </p:nvSpPr>
          <p:spPr>
            <a:xfrm>
              <a:off x="517098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8" name="Oval 17">
              <a:extLst>
                <a:ext uri="{FF2B5EF4-FFF2-40B4-BE49-F238E27FC236}">
                  <a16:creationId xmlns:a16="http://schemas.microsoft.com/office/drawing/2014/main" id="{555C4F47-1DAE-A306-E9BA-B893F8EB7D45}"/>
                </a:ext>
              </a:extLst>
            </p:cNvPr>
            <p:cNvSpPr/>
            <p:nvPr/>
          </p:nvSpPr>
          <p:spPr>
            <a:xfrm>
              <a:off x="5879809"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A370C114-CA39-6CB6-05CD-4E3C10BD128C}"/>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0" name="Straight Arrow Connector 19">
              <a:extLst>
                <a:ext uri="{FF2B5EF4-FFF2-40B4-BE49-F238E27FC236}">
                  <a16:creationId xmlns:a16="http://schemas.microsoft.com/office/drawing/2014/main" id="{C0978129-D2E2-3E1C-9A69-BCFFF319024E}"/>
                </a:ext>
              </a:extLst>
            </p:cNvPr>
            <p:cNvCxnSpPr>
              <a:cxnSpLocks/>
              <a:stCxn id="19" idx="5"/>
              <a:endCxn id="21"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27A9B800-AFF7-7D7A-5993-59D648F2DB2D}"/>
                </a:ext>
              </a:extLst>
            </p:cNvPr>
            <p:cNvSpPr/>
            <p:nvPr/>
          </p:nvSpPr>
          <p:spPr>
            <a:xfrm>
              <a:off x="729746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2" name="Oval 21">
              <a:extLst>
                <a:ext uri="{FF2B5EF4-FFF2-40B4-BE49-F238E27FC236}">
                  <a16:creationId xmlns:a16="http://schemas.microsoft.com/office/drawing/2014/main" id="{F6D1DEEB-3A08-0186-EF06-8EE338D98BCB}"/>
                </a:ext>
              </a:extLst>
            </p:cNvPr>
            <p:cNvSpPr/>
            <p:nvPr/>
          </p:nvSpPr>
          <p:spPr>
            <a:xfrm>
              <a:off x="4817644" y="2280601"/>
              <a:ext cx="382415" cy="381194"/>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24DE8E74-615A-53EE-BB0A-B477B36FC434}"/>
                </a:ext>
              </a:extLst>
            </p:cNvPr>
            <p:cNvCxnSpPr>
              <a:cxnSpLocks/>
              <a:stCxn id="22" idx="3"/>
              <a:endCxn id="5" idx="7"/>
            </p:cNvCxnSpPr>
            <p:nvPr/>
          </p:nvCxnSpPr>
          <p:spPr>
            <a:xfrm flipH="1">
              <a:off x="3748417" y="2605970"/>
              <a:ext cx="1125231" cy="366637"/>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BF3EB71C-A037-C47B-4C43-E3D629F7108F}"/>
                </a:ext>
              </a:extLst>
            </p:cNvPr>
            <p:cNvCxnSpPr>
              <a:cxnSpLocks/>
              <a:stCxn id="22" idx="5"/>
              <a:endCxn id="13"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0AF1749-8A01-6113-3F33-95E0F2A1270D}"/>
                </a:ext>
              </a:extLst>
            </p:cNvPr>
            <p:cNvSpPr/>
            <p:nvPr/>
          </p:nvSpPr>
          <p:spPr>
            <a:xfrm>
              <a:off x="3419447"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494D344C-447F-F243-895B-0D04C3CF8554}"/>
                </a:ext>
              </a:extLst>
            </p:cNvPr>
            <p:cNvSpPr/>
            <p:nvPr/>
          </p:nvSpPr>
          <p:spPr>
            <a:xfrm>
              <a:off x="4176729"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F392C772-CAA9-6D87-424D-2BEA3EE1CCB3}"/>
                </a:ext>
              </a:extLst>
            </p:cNvPr>
            <p:cNvCxnSpPr>
              <a:cxnSpLocks/>
              <a:stCxn id="5" idx="4"/>
              <a:endCxn id="25"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722A24C0-DBDC-73BD-083A-485ECB30D7E5}"/>
                </a:ext>
              </a:extLst>
            </p:cNvPr>
            <p:cNvCxnSpPr>
              <a:cxnSpLocks/>
              <a:stCxn id="5" idx="5"/>
              <a:endCxn id="26"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
        <p:nvSpPr>
          <p:cNvPr id="33" name="TextBox 32">
            <a:extLst>
              <a:ext uri="{FF2B5EF4-FFF2-40B4-BE49-F238E27FC236}">
                <a16:creationId xmlns:a16="http://schemas.microsoft.com/office/drawing/2014/main" id="{D32C57EB-82EA-96A7-606C-0BA8AD285D50}"/>
              </a:ext>
            </a:extLst>
          </p:cNvPr>
          <p:cNvSpPr txBox="1"/>
          <p:nvPr/>
        </p:nvSpPr>
        <p:spPr>
          <a:xfrm>
            <a:off x="97278" y="2255893"/>
            <a:ext cx="1630235" cy="461665"/>
          </a:xfrm>
          <a:prstGeom prst="rect">
            <a:avLst/>
          </a:prstGeom>
          <a:noFill/>
        </p:spPr>
        <p:txBody>
          <a:bodyPr wrap="square" rtlCol="0">
            <a:spAutoFit/>
          </a:bodyPr>
          <a:lstStyle/>
          <a:p>
            <a:pPr algn="ctr"/>
            <a:r>
              <a:rPr lang="en-US" sz="2400" b="1">
                <a:solidFill>
                  <a:schemeClr val="accent6">
                    <a:lumMod val="75000"/>
                  </a:schemeClr>
                </a:solidFill>
              </a:rPr>
              <a:t>path</a:t>
            </a:r>
            <a:endParaRPr lang="en-US" sz="2000" b="1">
              <a:solidFill>
                <a:schemeClr val="accent6">
                  <a:lumMod val="75000"/>
                </a:schemeClr>
              </a:solidFill>
            </a:endParaRPr>
          </a:p>
        </p:txBody>
      </p:sp>
      <p:sp>
        <p:nvSpPr>
          <p:cNvPr id="2" name="Title 1">
            <a:extLst>
              <a:ext uri="{FF2B5EF4-FFF2-40B4-BE49-F238E27FC236}">
                <a16:creationId xmlns:a16="http://schemas.microsoft.com/office/drawing/2014/main" id="{90172AD5-4191-1D37-B591-5699B7689849}"/>
              </a:ext>
            </a:extLst>
          </p:cNvPr>
          <p:cNvSpPr>
            <a:spLocks noGrp="1"/>
          </p:cNvSpPr>
          <p:nvPr>
            <p:ph type="title"/>
          </p:nvPr>
        </p:nvSpPr>
        <p:spPr/>
        <p:txBody>
          <a:bodyPr>
            <a:normAutofit/>
          </a:bodyPr>
          <a:lstStyle/>
          <a:p>
            <a:r>
              <a:rPr lang="en-US"/>
              <a:t>a </a:t>
            </a:r>
            <a:r>
              <a:rPr lang="en-US" b="1"/>
              <a:t>path</a:t>
            </a:r>
            <a:r>
              <a:rPr lang="en-US"/>
              <a:t> is a chain of distinct edges </a:t>
            </a:r>
            <a:endParaRPr lang="en-US" b="1"/>
          </a:p>
        </p:txBody>
      </p:sp>
    </p:spTree>
    <p:extLst>
      <p:ext uri="{BB962C8B-B14F-4D97-AF65-F5344CB8AC3E}">
        <p14:creationId xmlns:p14="http://schemas.microsoft.com/office/powerpoint/2010/main" val="269769931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8EECE79A-D4F6-646A-0BE9-0BC285E9110F}"/>
              </a:ext>
            </a:extLst>
          </p:cNvPr>
          <p:cNvSpPr>
            <a:spLocks noGrp="1"/>
          </p:cNvSpPr>
          <p:nvPr>
            <p:ph type="title"/>
          </p:nvPr>
        </p:nvSpPr>
        <p:spPr/>
        <p:txBody>
          <a:bodyPr>
            <a:normAutofit fontScale="90000"/>
          </a:bodyPr>
          <a:lstStyle/>
          <a:p>
            <a:r>
              <a:rPr lang="en-US">
                <a:solidFill>
                  <a:schemeClr val="accent6">
                    <a:lumMod val="75000"/>
                  </a:schemeClr>
                </a:solidFill>
              </a:rPr>
              <a:t>a node's </a:t>
            </a:r>
            <a:r>
              <a:rPr lang="en-US" b="1">
                <a:solidFill>
                  <a:schemeClr val="accent6">
                    <a:lumMod val="75000"/>
                  </a:schemeClr>
                </a:solidFill>
              </a:rPr>
              <a:t>depth</a:t>
            </a:r>
            <a:r>
              <a:rPr lang="en-US">
                <a:solidFill>
                  <a:schemeClr val="accent6">
                    <a:lumMod val="75000"/>
                  </a:schemeClr>
                </a:solidFill>
              </a:rPr>
              <a:t> is the number of edges</a:t>
            </a:r>
            <a:br>
              <a:rPr lang="en-US">
                <a:solidFill>
                  <a:schemeClr val="accent6">
                    <a:lumMod val="75000"/>
                  </a:schemeClr>
                </a:solidFill>
              </a:rPr>
            </a:br>
            <a:r>
              <a:rPr lang="en-US">
                <a:solidFill>
                  <a:schemeClr val="accent6">
                    <a:lumMod val="75000"/>
                  </a:schemeClr>
                </a:solidFill>
              </a:rPr>
              <a:t>in </a:t>
            </a:r>
            <a:r>
              <a:rPr lang="en-US" i="1">
                <a:solidFill>
                  <a:schemeClr val="accent6">
                    <a:lumMod val="75000"/>
                  </a:schemeClr>
                </a:solidFill>
              </a:rPr>
              <a:t>the path from the root to that node </a:t>
            </a:r>
          </a:p>
        </p:txBody>
      </p:sp>
      <p:grpSp>
        <p:nvGrpSpPr>
          <p:cNvPr id="76" name="Group 75">
            <a:extLst>
              <a:ext uri="{FF2B5EF4-FFF2-40B4-BE49-F238E27FC236}">
                <a16:creationId xmlns:a16="http://schemas.microsoft.com/office/drawing/2014/main" id="{9BC36395-C2CF-21F9-B4EB-0CA4E78DC638}"/>
              </a:ext>
            </a:extLst>
          </p:cNvPr>
          <p:cNvGrpSpPr/>
          <p:nvPr/>
        </p:nvGrpSpPr>
        <p:grpSpPr>
          <a:xfrm>
            <a:off x="0" y="1352822"/>
            <a:ext cx="8867776" cy="2997288"/>
            <a:chOff x="0" y="1067072"/>
            <a:chExt cx="8867776" cy="2997288"/>
          </a:xfrm>
        </p:grpSpPr>
        <p:grpSp>
          <p:nvGrpSpPr>
            <p:cNvPr id="75" name="Group 74">
              <a:extLst>
                <a:ext uri="{FF2B5EF4-FFF2-40B4-BE49-F238E27FC236}">
                  <a16:creationId xmlns:a16="http://schemas.microsoft.com/office/drawing/2014/main" id="{3F7AC39C-5334-5178-4082-8D01D4AA79AB}"/>
                </a:ext>
              </a:extLst>
            </p:cNvPr>
            <p:cNvGrpSpPr/>
            <p:nvPr/>
          </p:nvGrpSpPr>
          <p:grpSpPr>
            <a:xfrm>
              <a:off x="0" y="1276350"/>
              <a:ext cx="7719931" cy="2600325"/>
              <a:chOff x="542250" y="1276350"/>
              <a:chExt cx="6992025" cy="2600325"/>
            </a:xfrm>
          </p:grpSpPr>
          <p:cxnSp>
            <p:nvCxnSpPr>
              <p:cNvPr id="62" name="Straight Connector 61">
                <a:extLst>
                  <a:ext uri="{FF2B5EF4-FFF2-40B4-BE49-F238E27FC236}">
                    <a16:creationId xmlns:a16="http://schemas.microsoft.com/office/drawing/2014/main" id="{A8B30B05-C692-4466-343A-DAFC6B0248FE}"/>
                  </a:ext>
                </a:extLst>
              </p:cNvPr>
              <p:cNvCxnSpPr>
                <a:cxnSpLocks/>
              </p:cNvCxnSpPr>
              <p:nvPr/>
            </p:nvCxnSpPr>
            <p:spPr>
              <a:xfrm>
                <a:off x="542250" y="1276350"/>
                <a:ext cx="6992025" cy="0"/>
              </a:xfrm>
              <a:prstGeom prst="line">
                <a:avLst/>
              </a:prstGeom>
              <a:ln>
                <a:solidFill>
                  <a:schemeClr val="bg2">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7306D7C4-184A-CA34-A790-93DE86F4C0AE}"/>
                  </a:ext>
                </a:extLst>
              </p:cNvPr>
              <p:cNvCxnSpPr>
                <a:cxnSpLocks/>
              </p:cNvCxnSpPr>
              <p:nvPr/>
            </p:nvCxnSpPr>
            <p:spPr>
              <a:xfrm>
                <a:off x="542250" y="2133600"/>
                <a:ext cx="6992025" cy="0"/>
              </a:xfrm>
              <a:prstGeom prst="line">
                <a:avLst/>
              </a:prstGeom>
              <a:ln>
                <a:solidFill>
                  <a:schemeClr val="bg2">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1B6FEBDE-89EC-737A-2C03-1636A3E27B41}"/>
                  </a:ext>
                </a:extLst>
              </p:cNvPr>
              <p:cNvCxnSpPr>
                <a:cxnSpLocks/>
              </p:cNvCxnSpPr>
              <p:nvPr/>
            </p:nvCxnSpPr>
            <p:spPr>
              <a:xfrm>
                <a:off x="542250" y="2971800"/>
                <a:ext cx="6992025" cy="0"/>
              </a:xfrm>
              <a:prstGeom prst="line">
                <a:avLst/>
              </a:prstGeom>
              <a:ln>
                <a:solidFill>
                  <a:schemeClr val="bg2">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B2CC1FC-5D29-F800-5B82-C0E6A99CFFA7}"/>
                  </a:ext>
                </a:extLst>
              </p:cNvPr>
              <p:cNvCxnSpPr>
                <a:cxnSpLocks/>
              </p:cNvCxnSpPr>
              <p:nvPr/>
            </p:nvCxnSpPr>
            <p:spPr>
              <a:xfrm>
                <a:off x="542250" y="3876675"/>
                <a:ext cx="6992025" cy="0"/>
              </a:xfrm>
              <a:prstGeom prst="line">
                <a:avLst/>
              </a:prstGeom>
              <a:ln>
                <a:solidFill>
                  <a:schemeClr val="accent6">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29" name="TextBox 28">
              <a:extLst>
                <a:ext uri="{FF2B5EF4-FFF2-40B4-BE49-F238E27FC236}">
                  <a16:creationId xmlns:a16="http://schemas.microsoft.com/office/drawing/2014/main" id="{F361F5D9-EA08-A98C-737B-EF21BAC61CC0}"/>
                </a:ext>
              </a:extLst>
            </p:cNvPr>
            <p:cNvSpPr txBox="1"/>
            <p:nvPr/>
          </p:nvSpPr>
          <p:spPr>
            <a:xfrm>
              <a:off x="7719932" y="1067072"/>
              <a:ext cx="1147844" cy="400110"/>
            </a:xfrm>
            <a:prstGeom prst="rect">
              <a:avLst/>
            </a:prstGeom>
            <a:noFill/>
          </p:spPr>
          <p:txBody>
            <a:bodyPr wrap="square" rtlCol="0">
              <a:spAutoFit/>
            </a:bodyPr>
            <a:lstStyle/>
            <a:p>
              <a:r>
                <a:rPr lang="en-US" sz="2000" b="1">
                  <a:solidFill>
                    <a:schemeClr val="bg2"/>
                  </a:solidFill>
                </a:rPr>
                <a:t>depth 0</a:t>
              </a:r>
            </a:p>
          </p:txBody>
        </p:sp>
        <p:sp>
          <p:nvSpPr>
            <p:cNvPr id="30" name="TextBox 29">
              <a:extLst>
                <a:ext uri="{FF2B5EF4-FFF2-40B4-BE49-F238E27FC236}">
                  <a16:creationId xmlns:a16="http://schemas.microsoft.com/office/drawing/2014/main" id="{29E0044F-AFB7-2A75-56A0-3867912D44C3}"/>
                </a:ext>
              </a:extLst>
            </p:cNvPr>
            <p:cNvSpPr txBox="1"/>
            <p:nvPr/>
          </p:nvSpPr>
          <p:spPr>
            <a:xfrm>
              <a:off x="7719932" y="1912102"/>
              <a:ext cx="1147844" cy="400110"/>
            </a:xfrm>
            <a:prstGeom prst="rect">
              <a:avLst/>
            </a:prstGeom>
            <a:noFill/>
          </p:spPr>
          <p:txBody>
            <a:bodyPr wrap="square" rtlCol="0">
              <a:spAutoFit/>
            </a:bodyPr>
            <a:lstStyle/>
            <a:p>
              <a:r>
                <a:rPr lang="en-US" sz="2000" b="1">
                  <a:solidFill>
                    <a:schemeClr val="bg2"/>
                  </a:solidFill>
                </a:rPr>
                <a:t>depth 1</a:t>
              </a:r>
            </a:p>
          </p:txBody>
        </p:sp>
        <p:sp>
          <p:nvSpPr>
            <p:cNvPr id="31" name="TextBox 30">
              <a:extLst>
                <a:ext uri="{FF2B5EF4-FFF2-40B4-BE49-F238E27FC236}">
                  <a16:creationId xmlns:a16="http://schemas.microsoft.com/office/drawing/2014/main" id="{A1665219-2194-EB87-02F4-9E5186754207}"/>
                </a:ext>
              </a:extLst>
            </p:cNvPr>
            <p:cNvSpPr txBox="1"/>
            <p:nvPr/>
          </p:nvSpPr>
          <p:spPr>
            <a:xfrm>
              <a:off x="7719931" y="2759271"/>
              <a:ext cx="1147844" cy="400110"/>
            </a:xfrm>
            <a:prstGeom prst="rect">
              <a:avLst/>
            </a:prstGeom>
            <a:noFill/>
          </p:spPr>
          <p:txBody>
            <a:bodyPr wrap="square" rtlCol="0">
              <a:spAutoFit/>
            </a:bodyPr>
            <a:lstStyle/>
            <a:p>
              <a:r>
                <a:rPr lang="en-US" sz="2000" b="1">
                  <a:solidFill>
                    <a:schemeClr val="bg2"/>
                  </a:solidFill>
                </a:rPr>
                <a:t>depth 2</a:t>
              </a:r>
            </a:p>
          </p:txBody>
        </p:sp>
        <p:sp>
          <p:nvSpPr>
            <p:cNvPr id="32" name="TextBox 31">
              <a:extLst>
                <a:ext uri="{FF2B5EF4-FFF2-40B4-BE49-F238E27FC236}">
                  <a16:creationId xmlns:a16="http://schemas.microsoft.com/office/drawing/2014/main" id="{EED9AED5-1D7D-C438-B610-69BEE692BD40}"/>
                </a:ext>
              </a:extLst>
            </p:cNvPr>
            <p:cNvSpPr txBox="1"/>
            <p:nvPr/>
          </p:nvSpPr>
          <p:spPr>
            <a:xfrm>
              <a:off x="7719932" y="3664250"/>
              <a:ext cx="1147844" cy="400110"/>
            </a:xfrm>
            <a:prstGeom prst="rect">
              <a:avLst/>
            </a:prstGeom>
            <a:noFill/>
          </p:spPr>
          <p:txBody>
            <a:bodyPr wrap="square" rtlCol="0">
              <a:spAutoFit/>
            </a:bodyPr>
            <a:lstStyle/>
            <a:p>
              <a:r>
                <a:rPr lang="en-US" sz="2000" b="1">
                  <a:solidFill>
                    <a:schemeClr val="accent6">
                      <a:lumMod val="75000"/>
                    </a:schemeClr>
                  </a:solidFill>
                </a:rPr>
                <a:t>depth 3</a:t>
              </a:r>
            </a:p>
          </p:txBody>
        </p:sp>
      </p:grpSp>
      <p:grpSp>
        <p:nvGrpSpPr>
          <p:cNvPr id="3" name="Group 2">
            <a:extLst>
              <a:ext uri="{FF2B5EF4-FFF2-40B4-BE49-F238E27FC236}">
                <a16:creationId xmlns:a16="http://schemas.microsoft.com/office/drawing/2014/main" id="{9041985A-7189-501F-EC58-1C560AD4AC70}"/>
              </a:ext>
            </a:extLst>
          </p:cNvPr>
          <p:cNvGrpSpPr/>
          <p:nvPr/>
        </p:nvGrpSpPr>
        <p:grpSpPr>
          <a:xfrm>
            <a:off x="288853" y="1307364"/>
            <a:ext cx="7088910" cy="3100272"/>
            <a:chOff x="2330764" y="2280601"/>
            <a:chExt cx="5349113" cy="2339387"/>
          </a:xfrm>
        </p:grpSpPr>
        <p:cxnSp>
          <p:nvCxnSpPr>
            <p:cNvPr id="4" name="Straight Arrow Connector 3">
              <a:extLst>
                <a:ext uri="{FF2B5EF4-FFF2-40B4-BE49-F238E27FC236}">
                  <a16:creationId xmlns:a16="http://schemas.microsoft.com/office/drawing/2014/main" id="{79756961-1AA7-E12D-A23B-8448E6B44447}"/>
                </a:ext>
              </a:extLst>
            </p:cNvPr>
            <p:cNvCxnSpPr>
              <a:cxnSpLocks/>
              <a:stCxn id="5" idx="3"/>
              <a:endCxn id="6" idx="0"/>
            </p:cNvCxnSpPr>
            <p:nvPr/>
          </p:nvCxnSpPr>
          <p:spPr>
            <a:xfrm flipH="1">
              <a:off x="2904386" y="3243015"/>
              <a:ext cx="573622" cy="312370"/>
            </a:xfrm>
            <a:prstGeom prst="straightConnector1">
              <a:avLst/>
            </a:prstGeom>
            <a:noFill/>
            <a:ln w="57150" cap="flat" cmpd="sng" algn="ctr">
              <a:solidFill>
                <a:schemeClr val="accent6">
                  <a:lumMod val="75000"/>
                </a:schemeClr>
              </a:solidFill>
              <a:prstDash val="solid"/>
              <a:miter lim="800000"/>
              <a:tailEnd type="triangle"/>
            </a:ln>
            <a:effectLst/>
          </p:spPr>
        </p:cxnSp>
        <p:sp>
          <p:nvSpPr>
            <p:cNvPr id="5" name="Oval 4">
              <a:extLst>
                <a:ext uri="{FF2B5EF4-FFF2-40B4-BE49-F238E27FC236}">
                  <a16:creationId xmlns:a16="http://schemas.microsoft.com/office/drawing/2014/main" id="{9461B030-6EF4-EA97-6FA8-BFEA1EE2DDE2}"/>
                </a:ext>
              </a:extLst>
            </p:cNvPr>
            <p:cNvSpPr/>
            <p:nvPr/>
          </p:nvSpPr>
          <p:spPr>
            <a:xfrm>
              <a:off x="3422006" y="2916604"/>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accent6">
                      <a:lumMod val="40000"/>
                      <a:lumOff val="60000"/>
                    </a:schemeClr>
                  </a:solidFill>
                  <a:effectLst/>
                  <a:uLnTx/>
                  <a:uFillTx/>
                  <a:latin typeface="Segoe UI Emoji"/>
                  <a:ea typeface="+mn-ea"/>
                  <a:cs typeface="+mn-cs"/>
                </a:rPr>
                <a:t>5</a:t>
              </a:r>
            </a:p>
          </p:txBody>
        </p:sp>
        <p:sp>
          <p:nvSpPr>
            <p:cNvPr id="6" name="Oval 5">
              <a:extLst>
                <a:ext uri="{FF2B5EF4-FFF2-40B4-BE49-F238E27FC236}">
                  <a16:creationId xmlns:a16="http://schemas.microsoft.com/office/drawing/2014/main" id="{39E76456-F41B-714B-E873-0D6FD342E213}"/>
                </a:ext>
              </a:extLst>
            </p:cNvPr>
            <p:cNvSpPr/>
            <p:nvPr/>
          </p:nvSpPr>
          <p:spPr>
            <a:xfrm>
              <a:off x="2713179" y="3555385"/>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accent6">
                      <a:lumMod val="40000"/>
                      <a:lumOff val="60000"/>
                    </a:schemeClr>
                  </a:solidFill>
                  <a:effectLst/>
                  <a:uLnTx/>
                  <a:uFillTx/>
                  <a:latin typeface="Segoe UI Emoji"/>
                  <a:ea typeface="+mn-ea"/>
                  <a:cs typeface="+mn-cs"/>
                </a:rPr>
                <a:t>2</a:t>
              </a:r>
            </a:p>
          </p:txBody>
        </p:sp>
        <p:cxnSp>
          <p:nvCxnSpPr>
            <p:cNvPr id="7" name="Straight Arrow Connector 6">
              <a:extLst>
                <a:ext uri="{FF2B5EF4-FFF2-40B4-BE49-F238E27FC236}">
                  <a16:creationId xmlns:a16="http://schemas.microsoft.com/office/drawing/2014/main" id="{B4607F3B-83EE-7C21-ED29-43CBB9EEBA6F}"/>
                </a:ext>
              </a:extLst>
            </p:cNvPr>
            <p:cNvCxnSpPr>
              <a:cxnSpLocks/>
              <a:stCxn id="6" idx="3"/>
              <a:endCxn id="9"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F20DB6F9-4459-447A-C81E-08BCEBD902B5}"/>
                </a:ext>
              </a:extLst>
            </p:cNvPr>
            <p:cNvCxnSpPr>
              <a:cxnSpLocks/>
              <a:stCxn id="6" idx="5"/>
              <a:endCxn id="10" idx="0"/>
            </p:cNvCxnSpPr>
            <p:nvPr/>
          </p:nvCxnSpPr>
          <p:spPr>
            <a:xfrm>
              <a:off x="3039591" y="3881797"/>
              <a:ext cx="191207" cy="355776"/>
            </a:xfrm>
            <a:prstGeom prst="straightConnector1">
              <a:avLst/>
            </a:prstGeom>
            <a:noFill/>
            <a:ln w="57150" cap="flat" cmpd="sng" algn="ctr">
              <a:solidFill>
                <a:schemeClr val="accent6">
                  <a:lumMod val="75000"/>
                </a:schemeClr>
              </a:solidFill>
              <a:prstDash val="solid"/>
              <a:miter lim="800000"/>
              <a:tailEnd type="triangle"/>
            </a:ln>
            <a:effectLst/>
          </p:spPr>
        </p:cxnSp>
        <p:sp>
          <p:nvSpPr>
            <p:cNvPr id="9" name="Oval 8">
              <a:extLst>
                <a:ext uri="{FF2B5EF4-FFF2-40B4-BE49-F238E27FC236}">
                  <a16:creationId xmlns:a16="http://schemas.microsoft.com/office/drawing/2014/main" id="{FE3CA7B2-005A-DB24-3662-BE6A67373FE4}"/>
                </a:ext>
              </a:extLst>
            </p:cNvPr>
            <p:cNvSpPr/>
            <p:nvPr/>
          </p:nvSpPr>
          <p:spPr>
            <a:xfrm>
              <a:off x="2330764"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0F1CF8EB-93BA-6C70-51C6-E124022B05A6}"/>
                </a:ext>
              </a:extLst>
            </p:cNvPr>
            <p:cNvSpPr/>
            <p:nvPr/>
          </p:nvSpPr>
          <p:spPr>
            <a:xfrm>
              <a:off x="3039591" y="4237573"/>
              <a:ext cx="382415" cy="382415"/>
            </a:xfrm>
            <a:prstGeom prst="ellipse">
              <a:avLst/>
            </a:prstGeom>
            <a:solidFill>
              <a:schemeClr val="accent6"/>
            </a:solidFill>
            <a:ln w="5715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accent6">
                    <a:lumMod val="60000"/>
                    <a:lumOff val="40000"/>
                  </a:schemeClr>
                </a:solidFill>
                <a:effectLst/>
                <a:uLnTx/>
                <a:uFillTx/>
                <a:latin typeface="Segoe UI Emoji"/>
                <a:ea typeface="+mn-ea"/>
                <a:cs typeface="+mn-cs"/>
              </a:endParaRPr>
            </a:p>
          </p:txBody>
        </p:sp>
        <p:cxnSp>
          <p:nvCxnSpPr>
            <p:cNvPr id="11" name="Straight Arrow Connector 10">
              <a:extLst>
                <a:ext uri="{FF2B5EF4-FFF2-40B4-BE49-F238E27FC236}">
                  <a16:creationId xmlns:a16="http://schemas.microsoft.com/office/drawing/2014/main" id="{B1DAD8D6-21E6-46F7-FE50-9AAA1E3D220E}"/>
                </a:ext>
              </a:extLst>
            </p:cNvPr>
            <p:cNvCxnSpPr>
              <a:cxnSpLocks/>
              <a:stCxn id="13" idx="3"/>
              <a:endCxn id="14"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384AE077-129D-691D-EEA2-6A996B38E149}"/>
                </a:ext>
              </a:extLst>
            </p:cNvPr>
            <p:cNvCxnSpPr>
              <a:cxnSpLocks/>
              <a:stCxn id="13" idx="5"/>
              <a:endCxn id="19"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0DD0FC31-BB7B-D7CA-A68E-6B76FA2086D7}"/>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14" name="Oval 13">
              <a:extLst>
                <a:ext uri="{FF2B5EF4-FFF2-40B4-BE49-F238E27FC236}">
                  <a16:creationId xmlns:a16="http://schemas.microsoft.com/office/drawing/2014/main" id="{785366E0-2992-8303-123C-8000BDCC7725}"/>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5" name="Straight Arrow Connector 14">
              <a:extLst>
                <a:ext uri="{FF2B5EF4-FFF2-40B4-BE49-F238E27FC236}">
                  <a16:creationId xmlns:a16="http://schemas.microsoft.com/office/drawing/2014/main" id="{7D331321-8192-0B9A-B74D-253CE558E32B}"/>
                </a:ext>
              </a:extLst>
            </p:cNvPr>
            <p:cNvCxnSpPr>
              <a:cxnSpLocks/>
              <a:stCxn id="14" idx="3"/>
              <a:endCxn id="17"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F2C4168F-003E-FE39-E10D-EA26941FB1C4}"/>
                </a:ext>
              </a:extLst>
            </p:cNvPr>
            <p:cNvCxnSpPr>
              <a:cxnSpLocks/>
              <a:stCxn id="14" idx="5"/>
              <a:endCxn id="18"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C07EA650-3F9F-E9D3-C6B3-553AF59CDCA5}"/>
                </a:ext>
              </a:extLst>
            </p:cNvPr>
            <p:cNvSpPr/>
            <p:nvPr/>
          </p:nvSpPr>
          <p:spPr>
            <a:xfrm>
              <a:off x="517098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8" name="Oval 17">
              <a:extLst>
                <a:ext uri="{FF2B5EF4-FFF2-40B4-BE49-F238E27FC236}">
                  <a16:creationId xmlns:a16="http://schemas.microsoft.com/office/drawing/2014/main" id="{555C4F47-1DAE-A306-E9BA-B893F8EB7D45}"/>
                </a:ext>
              </a:extLst>
            </p:cNvPr>
            <p:cNvSpPr/>
            <p:nvPr/>
          </p:nvSpPr>
          <p:spPr>
            <a:xfrm>
              <a:off x="5879809"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A370C114-CA39-6CB6-05CD-4E3C10BD128C}"/>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0" name="Straight Arrow Connector 19">
              <a:extLst>
                <a:ext uri="{FF2B5EF4-FFF2-40B4-BE49-F238E27FC236}">
                  <a16:creationId xmlns:a16="http://schemas.microsoft.com/office/drawing/2014/main" id="{C0978129-D2E2-3E1C-9A69-BCFFF319024E}"/>
                </a:ext>
              </a:extLst>
            </p:cNvPr>
            <p:cNvCxnSpPr>
              <a:cxnSpLocks/>
              <a:stCxn id="19" idx="5"/>
              <a:endCxn id="21"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27A9B800-AFF7-7D7A-5993-59D648F2DB2D}"/>
                </a:ext>
              </a:extLst>
            </p:cNvPr>
            <p:cNvSpPr/>
            <p:nvPr/>
          </p:nvSpPr>
          <p:spPr>
            <a:xfrm>
              <a:off x="729746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2" name="Oval 21">
              <a:extLst>
                <a:ext uri="{FF2B5EF4-FFF2-40B4-BE49-F238E27FC236}">
                  <a16:creationId xmlns:a16="http://schemas.microsoft.com/office/drawing/2014/main" id="{F6D1DEEB-3A08-0186-EF06-8EE338D98BCB}"/>
                </a:ext>
              </a:extLst>
            </p:cNvPr>
            <p:cNvSpPr/>
            <p:nvPr/>
          </p:nvSpPr>
          <p:spPr>
            <a:xfrm>
              <a:off x="4817644" y="2280601"/>
              <a:ext cx="382415" cy="381194"/>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accent6">
                    <a:lumMod val="40000"/>
                    <a:lumOff val="60000"/>
                  </a:schemeClr>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24DE8E74-615A-53EE-BB0A-B477B36FC434}"/>
                </a:ext>
              </a:extLst>
            </p:cNvPr>
            <p:cNvCxnSpPr>
              <a:cxnSpLocks/>
              <a:stCxn id="22" idx="3"/>
              <a:endCxn id="5" idx="7"/>
            </p:cNvCxnSpPr>
            <p:nvPr/>
          </p:nvCxnSpPr>
          <p:spPr>
            <a:xfrm flipH="1">
              <a:off x="3748417" y="2605970"/>
              <a:ext cx="1125231" cy="366637"/>
            </a:xfrm>
            <a:prstGeom prst="straightConnector1">
              <a:avLst/>
            </a:prstGeom>
            <a:noFill/>
            <a:ln w="57150" cap="flat" cmpd="sng" algn="ctr">
              <a:solidFill>
                <a:schemeClr val="accent6">
                  <a:lumMod val="75000"/>
                </a:schemeClr>
              </a:solidFill>
              <a:prstDash val="solid"/>
              <a:miter lim="800000"/>
              <a:tailEnd type="triangle"/>
            </a:ln>
            <a:effectLst/>
          </p:spPr>
        </p:cxnSp>
        <p:cxnSp>
          <p:nvCxnSpPr>
            <p:cNvPr id="24" name="Straight Arrow Connector 23">
              <a:extLst>
                <a:ext uri="{FF2B5EF4-FFF2-40B4-BE49-F238E27FC236}">
                  <a16:creationId xmlns:a16="http://schemas.microsoft.com/office/drawing/2014/main" id="{BF3EB71C-A037-C47B-4C43-E3D629F7108F}"/>
                </a:ext>
              </a:extLst>
            </p:cNvPr>
            <p:cNvCxnSpPr>
              <a:cxnSpLocks/>
              <a:stCxn id="22" idx="5"/>
              <a:endCxn id="13"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0AF1749-8A01-6113-3F33-95E0F2A1270D}"/>
                </a:ext>
              </a:extLst>
            </p:cNvPr>
            <p:cNvSpPr/>
            <p:nvPr/>
          </p:nvSpPr>
          <p:spPr>
            <a:xfrm>
              <a:off x="3419447"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494D344C-447F-F243-895B-0D04C3CF8554}"/>
                </a:ext>
              </a:extLst>
            </p:cNvPr>
            <p:cNvSpPr/>
            <p:nvPr/>
          </p:nvSpPr>
          <p:spPr>
            <a:xfrm>
              <a:off x="4176729"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F392C772-CAA9-6D87-424D-2BEA3EE1CCB3}"/>
                </a:ext>
              </a:extLst>
            </p:cNvPr>
            <p:cNvCxnSpPr>
              <a:cxnSpLocks/>
              <a:stCxn id="5" idx="4"/>
              <a:endCxn id="25"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722A24C0-DBDC-73BD-083A-485ECB30D7E5}"/>
                </a:ext>
              </a:extLst>
            </p:cNvPr>
            <p:cNvCxnSpPr>
              <a:cxnSpLocks/>
              <a:stCxn id="5" idx="5"/>
              <a:endCxn id="26"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22773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C1C3D-1505-780F-3D9B-53234C42307F}"/>
              </a:ext>
            </a:extLst>
          </p:cNvPr>
          <p:cNvSpPr>
            <a:spLocks noGrp="1"/>
          </p:cNvSpPr>
          <p:nvPr>
            <p:ph type="title"/>
          </p:nvPr>
        </p:nvSpPr>
        <p:spPr/>
        <p:txBody>
          <a:bodyPr/>
          <a:lstStyle/>
          <a:p>
            <a:r>
              <a:rPr lang="en-US" sz="3600" b="1">
                <a:solidFill>
                  <a:schemeClr val="accent6">
                    <a:lumMod val="75000"/>
                  </a:schemeClr>
                </a:solidFill>
              </a:rPr>
              <a:t>level </a:t>
            </a:r>
            <a:r>
              <a:rPr lang="en-US" sz="3600">
                <a:solidFill>
                  <a:schemeClr val="accent6">
                    <a:lumMod val="75000"/>
                  </a:schemeClr>
                </a:solidFill>
              </a:rPr>
              <a:t>means either </a:t>
            </a:r>
            <a:r>
              <a:rPr lang="en-US" sz="3600" i="1">
                <a:solidFill>
                  <a:schemeClr val="accent6">
                    <a:lumMod val="75000"/>
                  </a:schemeClr>
                </a:solidFill>
              </a:rPr>
              <a:t>depth</a:t>
            </a:r>
            <a:r>
              <a:rPr lang="en-US" sz="3600">
                <a:solidFill>
                  <a:schemeClr val="accent6">
                    <a:lumMod val="75000"/>
                  </a:schemeClr>
                </a:solidFill>
              </a:rPr>
              <a:t> or </a:t>
            </a:r>
            <a:r>
              <a:rPr lang="en-US" sz="3600" i="1">
                <a:solidFill>
                  <a:schemeClr val="accent6">
                    <a:lumMod val="75000"/>
                  </a:schemeClr>
                </a:solidFill>
              </a:rPr>
              <a:t>(depth + 1)</a:t>
            </a:r>
            <a:r>
              <a:rPr lang="en-US" sz="3600">
                <a:solidFill>
                  <a:schemeClr val="accent6">
                    <a:lumMod val="75000"/>
                  </a:schemeClr>
                </a:solidFill>
              </a:rPr>
              <a:t> depending on who you ask</a:t>
            </a:r>
            <a:br>
              <a:rPr lang="en-US" sz="3600">
                <a:solidFill>
                  <a:schemeClr val="accent6">
                    <a:lumMod val="75000"/>
                  </a:schemeClr>
                </a:solidFill>
              </a:rPr>
            </a:br>
            <a:r>
              <a:rPr lang="en-US" sz="3600">
                <a:solidFill>
                  <a:schemeClr val="accent6">
                    <a:lumMod val="75000"/>
                  </a:schemeClr>
                </a:solidFill>
              </a:rPr>
              <a:t>🤷‍♀️</a:t>
            </a:r>
          </a:p>
        </p:txBody>
      </p:sp>
    </p:spTree>
    <p:extLst>
      <p:ext uri="{BB962C8B-B14F-4D97-AF65-F5344CB8AC3E}">
        <p14:creationId xmlns:p14="http://schemas.microsoft.com/office/powerpoint/2010/main" val="16449512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B967C-DD49-50DA-C537-FC7FC7133D9D}"/>
              </a:ext>
            </a:extLst>
          </p:cNvPr>
          <p:cNvSpPr>
            <a:spLocks noGrp="1"/>
          </p:cNvSpPr>
          <p:nvPr>
            <p:ph type="title"/>
          </p:nvPr>
        </p:nvSpPr>
        <p:spPr/>
        <p:txBody>
          <a:bodyPr/>
          <a:lstStyle/>
          <a:p>
            <a:r>
              <a:rPr lang="en-US"/>
              <a:t>tree traversal</a:t>
            </a:r>
          </a:p>
        </p:txBody>
      </p:sp>
    </p:spTree>
    <p:extLst>
      <p:ext uri="{BB962C8B-B14F-4D97-AF65-F5344CB8AC3E}">
        <p14:creationId xmlns:p14="http://schemas.microsoft.com/office/powerpoint/2010/main" val="1471999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970BF2-07D3-D0E9-4988-CEE02E9B6EC9}"/>
              </a:ext>
            </a:extLst>
          </p:cNvPr>
          <p:cNvSpPr>
            <a:spLocks noGrp="1"/>
          </p:cNvSpPr>
          <p:nvPr>
            <p:ph type="title"/>
          </p:nvPr>
        </p:nvSpPr>
        <p:spPr/>
        <p:txBody>
          <a:bodyPr/>
          <a:lstStyle/>
          <a:p>
            <a:r>
              <a:rPr lang="en-US"/>
              <a:t>let us first experience</a:t>
            </a:r>
            <a:br>
              <a:rPr lang="en-US"/>
            </a:br>
            <a:r>
              <a:rPr lang="en-US"/>
              <a:t>tree traversal visually</a:t>
            </a:r>
          </a:p>
        </p:txBody>
      </p:sp>
    </p:spTree>
    <p:extLst>
      <p:ext uri="{BB962C8B-B14F-4D97-AF65-F5344CB8AC3E}">
        <p14:creationId xmlns:p14="http://schemas.microsoft.com/office/powerpoint/2010/main" val="35774861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BE0202-65CF-8352-EF5C-B0422AAA9FB2}"/>
              </a:ext>
            </a:extLst>
          </p:cNvPr>
          <p:cNvSpPr>
            <a:spLocks noGrp="1"/>
          </p:cNvSpPr>
          <p:nvPr>
            <p:ph type="title"/>
          </p:nvPr>
        </p:nvSpPr>
        <p:spPr/>
        <p:txBody>
          <a:bodyPr/>
          <a:lstStyle/>
          <a:p>
            <a:r>
              <a:rPr lang="en-US"/>
              <a:t>switch slide deck</a:t>
            </a:r>
          </a:p>
        </p:txBody>
      </p:sp>
    </p:spTree>
    <p:extLst>
      <p:ext uri="{BB962C8B-B14F-4D97-AF65-F5344CB8AC3E}">
        <p14:creationId xmlns:p14="http://schemas.microsoft.com/office/powerpoint/2010/main" val="78953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2">
            <a:extLst>
              <a:ext uri="{FF2B5EF4-FFF2-40B4-BE49-F238E27FC236}">
                <a16:creationId xmlns:a16="http://schemas.microsoft.com/office/drawing/2014/main" id="{9680E73B-27E3-78C5-2BD9-08D2CF5D159E}"/>
              </a:ext>
            </a:extLst>
          </p:cNvPr>
          <p:cNvSpPr txBox="1">
            <a:spLocks/>
          </p:cNvSpPr>
          <p:nvPr/>
        </p:nvSpPr>
        <p:spPr>
          <a:xfrm>
            <a:off x="457200" y="254916"/>
            <a:ext cx="8229600" cy="667168"/>
          </a:xfrm>
          <a:prstGeom prst="rect">
            <a:avLst/>
          </a:prstGeom>
        </p:spPr>
        <p:txBody>
          <a:bodyP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b="1"/>
              <a:t>breadth-first</a:t>
            </a:r>
            <a:r>
              <a:rPr lang="en-US"/>
              <a:t>     vs.  (pre-order) </a:t>
            </a:r>
            <a:r>
              <a:rPr lang="en-US" b="1"/>
              <a:t>depth-first</a:t>
            </a:r>
          </a:p>
        </p:txBody>
      </p:sp>
      <p:cxnSp>
        <p:nvCxnSpPr>
          <p:cNvPr id="64" name="Straight Arrow Connector 63">
            <a:extLst>
              <a:ext uri="{FF2B5EF4-FFF2-40B4-BE49-F238E27FC236}">
                <a16:creationId xmlns:a16="http://schemas.microsoft.com/office/drawing/2014/main" id="{A8671C9C-BB45-0EEC-AD1E-1AED212D4BDB}"/>
              </a:ext>
            </a:extLst>
          </p:cNvPr>
          <p:cNvCxnSpPr>
            <a:cxnSpLocks/>
            <a:stCxn id="65" idx="3"/>
            <a:endCxn id="66" idx="0"/>
          </p:cNvCxnSpPr>
          <p:nvPr/>
        </p:nvCxnSpPr>
        <p:spPr>
          <a:xfrm flipH="1">
            <a:off x="6128861" y="1436066"/>
            <a:ext cx="573623" cy="503576"/>
          </a:xfrm>
          <a:prstGeom prst="straightConnector1">
            <a:avLst/>
          </a:prstGeom>
          <a:noFill/>
          <a:ln w="38100" cap="flat" cmpd="sng" algn="ctr">
            <a:solidFill>
              <a:sysClr val="windowText" lastClr="000000"/>
            </a:solidFill>
            <a:prstDash val="solid"/>
            <a:miter lim="800000"/>
            <a:tailEnd type="triangle"/>
          </a:ln>
          <a:effectLst/>
        </p:spPr>
      </p:cxnSp>
      <p:sp>
        <p:nvSpPr>
          <p:cNvPr id="65" name="Oval 64">
            <a:extLst>
              <a:ext uri="{FF2B5EF4-FFF2-40B4-BE49-F238E27FC236}">
                <a16:creationId xmlns:a16="http://schemas.microsoft.com/office/drawing/2014/main" id="{8AC251B2-3D0D-DDB5-AA0F-FA46917D7B05}"/>
              </a:ext>
            </a:extLst>
          </p:cNvPr>
          <p:cNvSpPr/>
          <p:nvPr/>
        </p:nvSpPr>
        <p:spPr>
          <a:xfrm>
            <a:off x="6646481" y="110965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66" name="Oval 65">
            <a:extLst>
              <a:ext uri="{FF2B5EF4-FFF2-40B4-BE49-F238E27FC236}">
                <a16:creationId xmlns:a16="http://schemas.microsoft.com/office/drawing/2014/main" id="{6285BB1D-2EBC-FA24-6BA3-80F22FE380A2}"/>
              </a:ext>
            </a:extLst>
          </p:cNvPr>
          <p:cNvSpPr/>
          <p:nvPr/>
        </p:nvSpPr>
        <p:spPr>
          <a:xfrm>
            <a:off x="5937653" y="193964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cxnSp>
        <p:nvCxnSpPr>
          <p:cNvPr id="67" name="Straight Arrow Connector 66">
            <a:extLst>
              <a:ext uri="{FF2B5EF4-FFF2-40B4-BE49-F238E27FC236}">
                <a16:creationId xmlns:a16="http://schemas.microsoft.com/office/drawing/2014/main" id="{A51E1053-5AA6-15E4-4748-0B65C612DF50}"/>
              </a:ext>
            </a:extLst>
          </p:cNvPr>
          <p:cNvCxnSpPr>
            <a:cxnSpLocks/>
            <a:stCxn id="66" idx="3"/>
            <a:endCxn id="69" idx="0"/>
          </p:cNvCxnSpPr>
          <p:nvPr/>
        </p:nvCxnSpPr>
        <p:spPr>
          <a:xfrm flipH="1">
            <a:off x="5746446" y="226605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09A54CDA-B9EA-90F9-E462-E244160574B4}"/>
              </a:ext>
            </a:extLst>
          </p:cNvPr>
          <p:cNvCxnSpPr>
            <a:cxnSpLocks/>
            <a:stCxn id="66" idx="5"/>
            <a:endCxn id="70" idx="0"/>
          </p:cNvCxnSpPr>
          <p:nvPr/>
        </p:nvCxnSpPr>
        <p:spPr>
          <a:xfrm>
            <a:off x="6264065" y="2266054"/>
            <a:ext cx="191208" cy="355776"/>
          </a:xfrm>
          <a:prstGeom prst="straightConnector1">
            <a:avLst/>
          </a:prstGeom>
          <a:noFill/>
          <a:ln w="38100" cap="flat" cmpd="sng" algn="ctr">
            <a:solidFill>
              <a:sysClr val="windowText" lastClr="000000"/>
            </a:solidFill>
            <a:prstDash val="solid"/>
            <a:miter lim="800000"/>
            <a:tailEnd type="triangle"/>
          </a:ln>
          <a:effectLst/>
        </p:spPr>
      </p:cxnSp>
      <p:sp>
        <p:nvSpPr>
          <p:cNvPr id="69" name="Oval 68">
            <a:extLst>
              <a:ext uri="{FF2B5EF4-FFF2-40B4-BE49-F238E27FC236}">
                <a16:creationId xmlns:a16="http://schemas.microsoft.com/office/drawing/2014/main" id="{BD0C5367-5017-9515-8533-A9E6FC600DE3}"/>
              </a:ext>
            </a:extLst>
          </p:cNvPr>
          <p:cNvSpPr/>
          <p:nvPr/>
        </p:nvSpPr>
        <p:spPr>
          <a:xfrm>
            <a:off x="5555238" y="2621830"/>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70" name="Oval 69">
            <a:extLst>
              <a:ext uri="{FF2B5EF4-FFF2-40B4-BE49-F238E27FC236}">
                <a16:creationId xmlns:a16="http://schemas.microsoft.com/office/drawing/2014/main" id="{9D663488-05AC-BEE1-EEDB-DF5ABA3EFCAD}"/>
              </a:ext>
            </a:extLst>
          </p:cNvPr>
          <p:cNvSpPr/>
          <p:nvPr/>
        </p:nvSpPr>
        <p:spPr>
          <a:xfrm>
            <a:off x="6264065" y="2621830"/>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71" name="Oval 70">
            <a:extLst>
              <a:ext uri="{FF2B5EF4-FFF2-40B4-BE49-F238E27FC236}">
                <a16:creationId xmlns:a16="http://schemas.microsoft.com/office/drawing/2014/main" id="{CC2AA065-66AD-9320-B461-2E9550F0C696}"/>
              </a:ext>
            </a:extLst>
          </p:cNvPr>
          <p:cNvSpPr/>
          <p:nvPr/>
        </p:nvSpPr>
        <p:spPr>
          <a:xfrm>
            <a:off x="6643921" y="1939642"/>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72" name="Oval 71">
            <a:extLst>
              <a:ext uri="{FF2B5EF4-FFF2-40B4-BE49-F238E27FC236}">
                <a16:creationId xmlns:a16="http://schemas.microsoft.com/office/drawing/2014/main" id="{8C838E4C-FE90-11F1-8847-9EF79FF7BC35}"/>
              </a:ext>
            </a:extLst>
          </p:cNvPr>
          <p:cNvSpPr/>
          <p:nvPr/>
        </p:nvSpPr>
        <p:spPr>
          <a:xfrm>
            <a:off x="7401203" y="1939642"/>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73" name="Straight Arrow Connector 72">
            <a:extLst>
              <a:ext uri="{FF2B5EF4-FFF2-40B4-BE49-F238E27FC236}">
                <a16:creationId xmlns:a16="http://schemas.microsoft.com/office/drawing/2014/main" id="{FDD737F1-CB2D-E521-C2D5-E64672BE206D}"/>
              </a:ext>
            </a:extLst>
          </p:cNvPr>
          <p:cNvCxnSpPr>
            <a:cxnSpLocks/>
            <a:stCxn id="65" idx="4"/>
            <a:endCxn id="71" idx="0"/>
          </p:cNvCxnSpPr>
          <p:nvPr/>
        </p:nvCxnSpPr>
        <p:spPr>
          <a:xfrm flipH="1">
            <a:off x="6835129" y="149206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466974F1-6F62-6804-B6C5-1A9AE9945439}"/>
              </a:ext>
            </a:extLst>
          </p:cNvPr>
          <p:cNvCxnSpPr>
            <a:cxnSpLocks/>
            <a:stCxn id="65" idx="5"/>
            <a:endCxn id="72" idx="0"/>
          </p:cNvCxnSpPr>
          <p:nvPr/>
        </p:nvCxnSpPr>
        <p:spPr>
          <a:xfrm>
            <a:off x="6972893" y="1436066"/>
            <a:ext cx="619518" cy="503576"/>
          </a:xfrm>
          <a:prstGeom prst="straightConnector1">
            <a:avLst/>
          </a:prstGeom>
          <a:noFill/>
          <a:ln w="38100" cap="flat" cmpd="sng" algn="ctr">
            <a:solidFill>
              <a:sysClr val="windowText" lastClr="000000"/>
            </a:solidFill>
            <a:prstDash val="solid"/>
            <a:miter lim="800000"/>
            <a:tailEnd type="triangle"/>
          </a:ln>
          <a:effectLst/>
        </p:spPr>
      </p:cxnSp>
      <p:sp>
        <p:nvSpPr>
          <p:cNvPr id="75" name="Oval 74">
            <a:extLst>
              <a:ext uri="{FF2B5EF4-FFF2-40B4-BE49-F238E27FC236}">
                <a16:creationId xmlns:a16="http://schemas.microsoft.com/office/drawing/2014/main" id="{5B5137DE-417D-117A-2E30-9F1E6A21BD57}"/>
              </a:ext>
            </a:extLst>
          </p:cNvPr>
          <p:cNvSpPr/>
          <p:nvPr/>
        </p:nvSpPr>
        <p:spPr>
          <a:xfrm>
            <a:off x="5550851" y="3451818"/>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cxnSp>
        <p:nvCxnSpPr>
          <p:cNvPr id="76" name="Straight Arrow Connector 75">
            <a:extLst>
              <a:ext uri="{FF2B5EF4-FFF2-40B4-BE49-F238E27FC236}">
                <a16:creationId xmlns:a16="http://schemas.microsoft.com/office/drawing/2014/main" id="{CA71D5BE-5688-ADD4-4821-0F6DCBF2E4E1}"/>
              </a:ext>
            </a:extLst>
          </p:cNvPr>
          <p:cNvCxnSpPr>
            <a:cxnSpLocks/>
            <a:stCxn id="69" idx="4"/>
            <a:endCxn id="75" idx="0"/>
          </p:cNvCxnSpPr>
          <p:nvPr/>
        </p:nvCxnSpPr>
        <p:spPr>
          <a:xfrm flipH="1">
            <a:off x="5742059" y="3004245"/>
            <a:ext cx="4387" cy="447573"/>
          </a:xfrm>
          <a:prstGeom prst="straightConnector1">
            <a:avLst/>
          </a:prstGeom>
          <a:noFill/>
          <a:ln w="38100" cap="flat" cmpd="sng" algn="ctr">
            <a:solidFill>
              <a:sysClr val="windowText" lastClr="000000"/>
            </a:solidFill>
            <a:prstDash val="solid"/>
            <a:miter lim="800000"/>
            <a:tailEnd type="triangle"/>
          </a:ln>
          <a:effectLst/>
        </p:spPr>
      </p:cxnSp>
      <p:sp>
        <p:nvSpPr>
          <p:cNvPr id="77" name="Freeform: Shape 76">
            <a:extLst>
              <a:ext uri="{FF2B5EF4-FFF2-40B4-BE49-F238E27FC236}">
                <a16:creationId xmlns:a16="http://schemas.microsoft.com/office/drawing/2014/main" id="{A76E625D-69DD-40E3-04BA-64198A4DF95C}"/>
              </a:ext>
            </a:extLst>
          </p:cNvPr>
          <p:cNvSpPr/>
          <p:nvPr/>
        </p:nvSpPr>
        <p:spPr>
          <a:xfrm rot="21380837">
            <a:off x="6068547" y="1215413"/>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28575">
            <a:solidFill>
              <a:schemeClr val="accent1"/>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19318CAA-B2A9-C98B-B198-34831A199BB9}"/>
              </a:ext>
            </a:extLst>
          </p:cNvPr>
          <p:cNvSpPr/>
          <p:nvPr/>
        </p:nvSpPr>
        <p:spPr>
          <a:xfrm rot="20347719">
            <a:off x="5589991" y="2191002"/>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28575">
            <a:solidFill>
              <a:schemeClr val="accent2"/>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89E1430A-9FB2-CD55-A31C-5B014C55881E}"/>
              </a:ext>
            </a:extLst>
          </p:cNvPr>
          <p:cNvSpPr/>
          <p:nvPr/>
        </p:nvSpPr>
        <p:spPr>
          <a:xfrm rot="18513226">
            <a:off x="5464473" y="3008618"/>
            <a:ext cx="581674" cy="519132"/>
          </a:xfrm>
          <a:custGeom>
            <a:avLst/>
            <a:gdLst>
              <a:gd name="connsiteX0" fmla="*/ 752143 w 752143"/>
              <a:gd name="connsiteY0" fmla="*/ 0 h 854765"/>
              <a:gd name="connsiteX1" fmla="*/ 96161 w 752143"/>
              <a:gd name="connsiteY1" fmla="*/ 159026 h 854765"/>
              <a:gd name="connsiteX2" fmla="*/ 16648 w 752143"/>
              <a:gd name="connsiteY2" fmla="*/ 854765 h 854765"/>
            </a:gdLst>
            <a:ahLst/>
            <a:cxnLst>
              <a:cxn ang="0">
                <a:pos x="connsiteX0" y="connsiteY0"/>
              </a:cxn>
              <a:cxn ang="0">
                <a:pos x="connsiteX1" y="connsiteY1"/>
              </a:cxn>
              <a:cxn ang="0">
                <a:pos x="connsiteX2" y="connsiteY2"/>
              </a:cxn>
            </a:cxnLst>
            <a:rect l="l" t="t" r="r" b="b"/>
            <a:pathLst>
              <a:path w="752143" h="854765">
                <a:moveTo>
                  <a:pt x="752143" y="0"/>
                </a:moveTo>
                <a:cubicBezTo>
                  <a:pt x="485443" y="8282"/>
                  <a:pt x="218743" y="16565"/>
                  <a:pt x="96161" y="159026"/>
                </a:cubicBezTo>
                <a:cubicBezTo>
                  <a:pt x="-26421" y="301487"/>
                  <a:pt x="-4887" y="578126"/>
                  <a:pt x="16648" y="854765"/>
                </a:cubicBezTo>
              </a:path>
            </a:pathLst>
          </a:custGeom>
          <a:noFill/>
          <a:ln w="28575">
            <a:solidFill>
              <a:schemeClr val="accent3"/>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BB8DC287-95B0-2F77-2BF0-DC620F83981F}"/>
              </a:ext>
            </a:extLst>
          </p:cNvPr>
          <p:cNvSpPr/>
          <p:nvPr/>
        </p:nvSpPr>
        <p:spPr>
          <a:xfrm rot="18513226">
            <a:off x="5560714" y="2985779"/>
            <a:ext cx="581674" cy="519132"/>
          </a:xfrm>
          <a:custGeom>
            <a:avLst/>
            <a:gdLst>
              <a:gd name="connsiteX0" fmla="*/ 752143 w 752143"/>
              <a:gd name="connsiteY0" fmla="*/ 0 h 854765"/>
              <a:gd name="connsiteX1" fmla="*/ 96161 w 752143"/>
              <a:gd name="connsiteY1" fmla="*/ 159026 h 854765"/>
              <a:gd name="connsiteX2" fmla="*/ 16648 w 752143"/>
              <a:gd name="connsiteY2" fmla="*/ 854765 h 854765"/>
            </a:gdLst>
            <a:ahLst/>
            <a:cxnLst>
              <a:cxn ang="0">
                <a:pos x="connsiteX0" y="connsiteY0"/>
              </a:cxn>
              <a:cxn ang="0">
                <a:pos x="connsiteX1" y="connsiteY1"/>
              </a:cxn>
              <a:cxn ang="0">
                <a:pos x="connsiteX2" y="connsiteY2"/>
              </a:cxn>
            </a:cxnLst>
            <a:rect l="l" t="t" r="r" b="b"/>
            <a:pathLst>
              <a:path w="752143" h="854765">
                <a:moveTo>
                  <a:pt x="752143" y="0"/>
                </a:moveTo>
                <a:cubicBezTo>
                  <a:pt x="485443" y="8282"/>
                  <a:pt x="218743" y="16565"/>
                  <a:pt x="96161" y="159026"/>
                </a:cubicBezTo>
                <a:cubicBezTo>
                  <a:pt x="-26421" y="301487"/>
                  <a:pt x="-4887" y="578126"/>
                  <a:pt x="16648" y="854765"/>
                </a:cubicBezTo>
              </a:path>
            </a:pathLst>
          </a:custGeom>
          <a:noFill/>
          <a:ln w="12700">
            <a:solidFill>
              <a:schemeClr val="accent3">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E1EA73D6-1B0E-4D4A-F6E5-49FA311E1F41}"/>
              </a:ext>
            </a:extLst>
          </p:cNvPr>
          <p:cNvSpPr/>
          <p:nvPr/>
        </p:nvSpPr>
        <p:spPr>
          <a:xfrm rot="1869168" flipH="1">
            <a:off x="6016040" y="2259322"/>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28575">
            <a:solidFill>
              <a:schemeClr val="accent4"/>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A257B79C-AA60-30A0-0E08-11C5A1E0FD1B}"/>
              </a:ext>
            </a:extLst>
          </p:cNvPr>
          <p:cNvSpPr/>
          <p:nvPr/>
        </p:nvSpPr>
        <p:spPr>
          <a:xfrm rot="3216088" flipH="1">
            <a:off x="6479650" y="1512579"/>
            <a:ext cx="56231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 name="connsiteX0" fmla="*/ 735495 w 735495"/>
              <a:gd name="connsiteY0" fmla="*/ 0 h 854765"/>
              <a:gd name="connsiteX1" fmla="*/ 220916 w 735495"/>
              <a:gd name="connsiteY1" fmla="*/ 284863 h 854765"/>
              <a:gd name="connsiteX2" fmla="*/ 0 w 735495"/>
              <a:gd name="connsiteY2" fmla="*/ 854765 h 854765"/>
            </a:gdLst>
            <a:ahLst/>
            <a:cxnLst>
              <a:cxn ang="0">
                <a:pos x="connsiteX0" y="connsiteY0"/>
              </a:cxn>
              <a:cxn ang="0">
                <a:pos x="connsiteX1" y="connsiteY1"/>
              </a:cxn>
              <a:cxn ang="0">
                <a:pos x="connsiteX2" y="connsiteY2"/>
              </a:cxn>
            </a:cxnLst>
            <a:rect l="l" t="t" r="r" b="b"/>
            <a:pathLst>
              <a:path w="735495" h="854765">
                <a:moveTo>
                  <a:pt x="735495" y="0"/>
                </a:moveTo>
                <a:cubicBezTo>
                  <a:pt x="468795" y="8282"/>
                  <a:pt x="343498" y="142402"/>
                  <a:pt x="220916" y="284863"/>
                </a:cubicBezTo>
                <a:cubicBezTo>
                  <a:pt x="98334" y="427324"/>
                  <a:pt x="45770" y="573653"/>
                  <a:pt x="0" y="854765"/>
                </a:cubicBezTo>
              </a:path>
            </a:pathLst>
          </a:custGeom>
          <a:noFill/>
          <a:ln w="28575">
            <a:solidFill>
              <a:schemeClr val="accent5"/>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4228822E-F228-2836-9B1D-0442E0EAB060}"/>
              </a:ext>
            </a:extLst>
          </p:cNvPr>
          <p:cNvSpPr/>
          <p:nvPr/>
        </p:nvSpPr>
        <p:spPr>
          <a:xfrm rot="21402439" flipH="1">
            <a:off x="6946108" y="1329372"/>
            <a:ext cx="6343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28575">
            <a:solidFill>
              <a:schemeClr val="accent6"/>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9D58C45D-C779-A7EE-2C0F-9FA57DBE20FB}"/>
              </a:ext>
            </a:extLst>
          </p:cNvPr>
          <p:cNvSpPr/>
          <p:nvPr/>
        </p:nvSpPr>
        <p:spPr>
          <a:xfrm rot="20347719">
            <a:off x="5687934" y="2214514"/>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12700">
            <a:solidFill>
              <a:schemeClr val="accent2">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37BE1DBA-434B-40D5-A5DF-2B69CD574C55}"/>
              </a:ext>
            </a:extLst>
          </p:cNvPr>
          <p:cNvSpPr/>
          <p:nvPr/>
        </p:nvSpPr>
        <p:spPr>
          <a:xfrm rot="1869168" flipH="1">
            <a:off x="6089579" y="2205900"/>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12700">
            <a:solidFill>
              <a:schemeClr val="accent4">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3269C7B7-B082-3D7F-64CB-28A9385797BB}"/>
              </a:ext>
            </a:extLst>
          </p:cNvPr>
          <p:cNvSpPr/>
          <p:nvPr/>
        </p:nvSpPr>
        <p:spPr>
          <a:xfrm>
            <a:off x="6174969" y="1234646"/>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12700">
            <a:solidFill>
              <a:schemeClr val="accent1">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CBC4ABD4-A62B-97B9-77BF-DB9CD6913422}"/>
              </a:ext>
            </a:extLst>
          </p:cNvPr>
          <p:cNvSpPr/>
          <p:nvPr/>
        </p:nvSpPr>
        <p:spPr>
          <a:xfrm rot="2934915" flipH="1">
            <a:off x="6589379" y="1507697"/>
            <a:ext cx="56424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Lst>
            <a:ahLst/>
            <a:cxnLst>
              <a:cxn ang="0">
                <a:pos x="connsiteX0" y="connsiteY0"/>
              </a:cxn>
              <a:cxn ang="0">
                <a:pos x="connsiteX1" y="connsiteY1"/>
              </a:cxn>
              <a:cxn ang="0">
                <a:pos x="connsiteX2" y="connsiteY2"/>
              </a:cxn>
            </a:cxnLst>
            <a:rect l="l" t="t" r="r" b="b"/>
            <a:pathLst>
              <a:path w="738019" h="854765">
                <a:moveTo>
                  <a:pt x="738019" y="0"/>
                </a:moveTo>
                <a:cubicBezTo>
                  <a:pt x="471319" y="8282"/>
                  <a:pt x="346022" y="142402"/>
                  <a:pt x="223440" y="284863"/>
                </a:cubicBezTo>
                <a:cubicBezTo>
                  <a:pt x="100858" y="427324"/>
                  <a:pt x="-19011" y="578126"/>
                  <a:pt x="2524" y="854765"/>
                </a:cubicBezTo>
              </a:path>
            </a:pathLst>
          </a:custGeom>
          <a:noFill/>
          <a:ln w="12700">
            <a:solidFill>
              <a:schemeClr val="accent5">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F65EF4F3-CB59-955F-3044-FE98FCADCA84}"/>
              </a:ext>
            </a:extLst>
          </p:cNvPr>
          <p:cNvSpPr/>
          <p:nvPr/>
        </p:nvSpPr>
        <p:spPr>
          <a:xfrm rot="21402439" flipH="1">
            <a:off x="6973878" y="1222906"/>
            <a:ext cx="6774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12700">
            <a:solidFill>
              <a:schemeClr val="accent6">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2DDF5BEB-B74D-0FED-5627-0A42681E38F8}"/>
              </a:ext>
            </a:extLst>
          </p:cNvPr>
          <p:cNvSpPr/>
          <p:nvPr/>
        </p:nvSpPr>
        <p:spPr>
          <a:xfrm>
            <a:off x="4957456" y="415130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90" name="Oval 89">
            <a:extLst>
              <a:ext uri="{FF2B5EF4-FFF2-40B4-BE49-F238E27FC236}">
                <a16:creationId xmlns:a16="http://schemas.microsoft.com/office/drawing/2014/main" id="{B90E50C8-3891-C732-03C5-65B697B469AE}"/>
              </a:ext>
            </a:extLst>
          </p:cNvPr>
          <p:cNvSpPr/>
          <p:nvPr/>
        </p:nvSpPr>
        <p:spPr>
          <a:xfrm>
            <a:off x="5456448"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91" name="Oval 90">
            <a:extLst>
              <a:ext uri="{FF2B5EF4-FFF2-40B4-BE49-F238E27FC236}">
                <a16:creationId xmlns:a16="http://schemas.microsoft.com/office/drawing/2014/main" id="{8C765F67-359D-8A51-9E11-BFE11F147EB4}"/>
              </a:ext>
            </a:extLst>
          </p:cNvPr>
          <p:cNvSpPr/>
          <p:nvPr/>
        </p:nvSpPr>
        <p:spPr>
          <a:xfrm>
            <a:off x="5955440"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92" name="Oval 91">
            <a:extLst>
              <a:ext uri="{FF2B5EF4-FFF2-40B4-BE49-F238E27FC236}">
                <a16:creationId xmlns:a16="http://schemas.microsoft.com/office/drawing/2014/main" id="{9221BF67-A086-04AE-1797-FA7A2C83F66B}"/>
              </a:ext>
            </a:extLst>
          </p:cNvPr>
          <p:cNvSpPr/>
          <p:nvPr/>
        </p:nvSpPr>
        <p:spPr>
          <a:xfrm>
            <a:off x="6454432" y="4151304"/>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93" name="Oval 92">
            <a:extLst>
              <a:ext uri="{FF2B5EF4-FFF2-40B4-BE49-F238E27FC236}">
                <a16:creationId xmlns:a16="http://schemas.microsoft.com/office/drawing/2014/main" id="{B773828D-6708-7E79-6154-1870FE3F3CD4}"/>
              </a:ext>
            </a:extLst>
          </p:cNvPr>
          <p:cNvSpPr/>
          <p:nvPr/>
        </p:nvSpPr>
        <p:spPr>
          <a:xfrm>
            <a:off x="6953424" y="4151304"/>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94" name="Oval 93">
            <a:extLst>
              <a:ext uri="{FF2B5EF4-FFF2-40B4-BE49-F238E27FC236}">
                <a16:creationId xmlns:a16="http://schemas.microsoft.com/office/drawing/2014/main" id="{F3B4A60D-3ABC-AD70-0145-71C6FDAF268F}"/>
              </a:ext>
            </a:extLst>
          </p:cNvPr>
          <p:cNvSpPr/>
          <p:nvPr/>
        </p:nvSpPr>
        <p:spPr>
          <a:xfrm>
            <a:off x="7452416" y="4151304"/>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95" name="Oval 94">
            <a:extLst>
              <a:ext uri="{FF2B5EF4-FFF2-40B4-BE49-F238E27FC236}">
                <a16:creationId xmlns:a16="http://schemas.microsoft.com/office/drawing/2014/main" id="{6AE31851-779D-60EE-5D40-E6BD8D52EAD2}"/>
              </a:ext>
            </a:extLst>
          </p:cNvPr>
          <p:cNvSpPr/>
          <p:nvPr/>
        </p:nvSpPr>
        <p:spPr>
          <a:xfrm>
            <a:off x="7951408" y="4151304"/>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96" name="Straight Connector 95">
            <a:extLst>
              <a:ext uri="{FF2B5EF4-FFF2-40B4-BE49-F238E27FC236}">
                <a16:creationId xmlns:a16="http://schemas.microsoft.com/office/drawing/2014/main" id="{3D20BC0F-DD6C-AD73-8A96-ED331B4B612F}"/>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599D5CAC-B2B0-F951-A9FB-6031E2D605B4}"/>
              </a:ext>
            </a:extLst>
          </p:cNvPr>
          <p:cNvSpPr/>
          <p:nvPr/>
        </p:nvSpPr>
        <p:spPr>
          <a:xfrm>
            <a:off x="2042000" y="110965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98" name="Oval 97">
            <a:extLst>
              <a:ext uri="{FF2B5EF4-FFF2-40B4-BE49-F238E27FC236}">
                <a16:creationId xmlns:a16="http://schemas.microsoft.com/office/drawing/2014/main" id="{E7AC3614-EA97-AA04-A127-EAC9A932F2D1}"/>
              </a:ext>
            </a:extLst>
          </p:cNvPr>
          <p:cNvSpPr/>
          <p:nvPr/>
        </p:nvSpPr>
        <p:spPr>
          <a:xfrm>
            <a:off x="1333172" y="193964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99" name="Oval 98">
            <a:extLst>
              <a:ext uri="{FF2B5EF4-FFF2-40B4-BE49-F238E27FC236}">
                <a16:creationId xmlns:a16="http://schemas.microsoft.com/office/drawing/2014/main" id="{1CBC25C9-7F25-B8F5-E03F-C819C9857159}"/>
              </a:ext>
            </a:extLst>
          </p:cNvPr>
          <p:cNvSpPr/>
          <p:nvPr/>
        </p:nvSpPr>
        <p:spPr>
          <a:xfrm>
            <a:off x="950757" y="2621830"/>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00" name="Oval 99">
            <a:extLst>
              <a:ext uri="{FF2B5EF4-FFF2-40B4-BE49-F238E27FC236}">
                <a16:creationId xmlns:a16="http://schemas.microsoft.com/office/drawing/2014/main" id="{A2FE10DE-0A98-A52D-99E2-B5ADB137DC9B}"/>
              </a:ext>
            </a:extLst>
          </p:cNvPr>
          <p:cNvSpPr/>
          <p:nvPr/>
        </p:nvSpPr>
        <p:spPr>
          <a:xfrm>
            <a:off x="1659584" y="2621830"/>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01" name="Oval 100">
            <a:extLst>
              <a:ext uri="{FF2B5EF4-FFF2-40B4-BE49-F238E27FC236}">
                <a16:creationId xmlns:a16="http://schemas.microsoft.com/office/drawing/2014/main" id="{A48AF48C-9B74-DC48-B7DD-A99835EAD5F8}"/>
              </a:ext>
            </a:extLst>
          </p:cNvPr>
          <p:cNvSpPr/>
          <p:nvPr/>
        </p:nvSpPr>
        <p:spPr>
          <a:xfrm>
            <a:off x="2039440" y="1939642"/>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02" name="Oval 101">
            <a:extLst>
              <a:ext uri="{FF2B5EF4-FFF2-40B4-BE49-F238E27FC236}">
                <a16:creationId xmlns:a16="http://schemas.microsoft.com/office/drawing/2014/main" id="{6BECD080-B945-5328-0F6C-41C9EA48B0AA}"/>
              </a:ext>
            </a:extLst>
          </p:cNvPr>
          <p:cNvSpPr/>
          <p:nvPr/>
        </p:nvSpPr>
        <p:spPr>
          <a:xfrm>
            <a:off x="2796722" y="1939642"/>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03" name="Oval 102">
            <a:extLst>
              <a:ext uri="{FF2B5EF4-FFF2-40B4-BE49-F238E27FC236}">
                <a16:creationId xmlns:a16="http://schemas.microsoft.com/office/drawing/2014/main" id="{5155B53D-8D2E-D99B-FE7A-2FFC9389AC74}"/>
              </a:ext>
            </a:extLst>
          </p:cNvPr>
          <p:cNvSpPr/>
          <p:nvPr/>
        </p:nvSpPr>
        <p:spPr>
          <a:xfrm>
            <a:off x="946370" y="3451818"/>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104" name="Oval 103">
            <a:extLst>
              <a:ext uri="{FF2B5EF4-FFF2-40B4-BE49-F238E27FC236}">
                <a16:creationId xmlns:a16="http://schemas.microsoft.com/office/drawing/2014/main" id="{3AF9E1E6-0625-622B-165E-17F939776125}"/>
              </a:ext>
            </a:extLst>
          </p:cNvPr>
          <p:cNvSpPr/>
          <p:nvPr/>
        </p:nvSpPr>
        <p:spPr>
          <a:xfrm>
            <a:off x="276775" y="415130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05" name="Oval 104">
            <a:extLst>
              <a:ext uri="{FF2B5EF4-FFF2-40B4-BE49-F238E27FC236}">
                <a16:creationId xmlns:a16="http://schemas.microsoft.com/office/drawing/2014/main" id="{C7E8AAAA-D26E-F3EE-95CA-159FD4E49365}"/>
              </a:ext>
            </a:extLst>
          </p:cNvPr>
          <p:cNvSpPr/>
          <p:nvPr/>
        </p:nvSpPr>
        <p:spPr>
          <a:xfrm>
            <a:off x="775767"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06" name="Oval 105">
            <a:extLst>
              <a:ext uri="{FF2B5EF4-FFF2-40B4-BE49-F238E27FC236}">
                <a16:creationId xmlns:a16="http://schemas.microsoft.com/office/drawing/2014/main" id="{27AB9C25-204C-3E17-27ED-18D48F9F76F0}"/>
              </a:ext>
            </a:extLst>
          </p:cNvPr>
          <p:cNvSpPr/>
          <p:nvPr/>
        </p:nvSpPr>
        <p:spPr>
          <a:xfrm>
            <a:off x="1274759"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07" name="Oval 106">
            <a:extLst>
              <a:ext uri="{FF2B5EF4-FFF2-40B4-BE49-F238E27FC236}">
                <a16:creationId xmlns:a16="http://schemas.microsoft.com/office/drawing/2014/main" id="{D95D5E0C-D843-9D14-9917-3898D89202D2}"/>
              </a:ext>
            </a:extLst>
          </p:cNvPr>
          <p:cNvSpPr/>
          <p:nvPr/>
        </p:nvSpPr>
        <p:spPr>
          <a:xfrm>
            <a:off x="1773751" y="4151304"/>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08" name="Oval 107">
            <a:extLst>
              <a:ext uri="{FF2B5EF4-FFF2-40B4-BE49-F238E27FC236}">
                <a16:creationId xmlns:a16="http://schemas.microsoft.com/office/drawing/2014/main" id="{AC45EFAA-1A94-64DD-70DD-390F8DB66872}"/>
              </a:ext>
            </a:extLst>
          </p:cNvPr>
          <p:cNvSpPr/>
          <p:nvPr/>
        </p:nvSpPr>
        <p:spPr>
          <a:xfrm>
            <a:off x="2272743" y="4151304"/>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09" name="Oval 108">
            <a:extLst>
              <a:ext uri="{FF2B5EF4-FFF2-40B4-BE49-F238E27FC236}">
                <a16:creationId xmlns:a16="http://schemas.microsoft.com/office/drawing/2014/main" id="{11BA2639-F931-8498-514B-FCF7A8B8748E}"/>
              </a:ext>
            </a:extLst>
          </p:cNvPr>
          <p:cNvSpPr/>
          <p:nvPr/>
        </p:nvSpPr>
        <p:spPr>
          <a:xfrm>
            <a:off x="2771735" y="4151304"/>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10" name="Oval 109">
            <a:extLst>
              <a:ext uri="{FF2B5EF4-FFF2-40B4-BE49-F238E27FC236}">
                <a16:creationId xmlns:a16="http://schemas.microsoft.com/office/drawing/2014/main" id="{85DD3A20-A335-8058-2085-B99640C5E1B9}"/>
              </a:ext>
            </a:extLst>
          </p:cNvPr>
          <p:cNvSpPr/>
          <p:nvPr/>
        </p:nvSpPr>
        <p:spPr>
          <a:xfrm>
            <a:off x="3270727" y="4151304"/>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111" name="Freeform 30">
            <a:extLst>
              <a:ext uri="{FF2B5EF4-FFF2-40B4-BE49-F238E27FC236}">
                <a16:creationId xmlns:a16="http://schemas.microsoft.com/office/drawing/2014/main" id="{096626E5-9C3D-C5FD-799D-41B20FC488F5}"/>
              </a:ext>
            </a:extLst>
          </p:cNvPr>
          <p:cNvSpPr/>
          <p:nvPr/>
        </p:nvSpPr>
        <p:spPr>
          <a:xfrm>
            <a:off x="631181" y="1306234"/>
            <a:ext cx="2772383" cy="2400760"/>
          </a:xfrm>
          <a:custGeom>
            <a:avLst/>
            <a:gdLst>
              <a:gd name="connsiteX0" fmla="*/ 3020457 w 6474660"/>
              <a:gd name="connsiteY0" fmla="*/ 33708 h 2060421"/>
              <a:gd name="connsiteX1" fmla="*/ 4010160 w 6474660"/>
              <a:gd name="connsiteY1" fmla="*/ 55223 h 2060421"/>
              <a:gd name="connsiteX2" fmla="*/ 1148626 w 6474660"/>
              <a:gd name="connsiteY2" fmla="*/ 550075 h 2060421"/>
              <a:gd name="connsiteX3" fmla="*/ 1417568 w 6474660"/>
              <a:gd name="connsiteY3" fmla="*/ 689925 h 2060421"/>
              <a:gd name="connsiteX4" fmla="*/ 5322593 w 6474660"/>
              <a:gd name="connsiteY4" fmla="*/ 722197 h 2060421"/>
              <a:gd name="connsiteX5" fmla="*/ 5602292 w 6474660"/>
              <a:gd name="connsiteY5" fmla="*/ 797501 h 2060421"/>
              <a:gd name="connsiteX6" fmla="*/ 610744 w 6474660"/>
              <a:gd name="connsiteY6" fmla="*/ 1034169 h 2060421"/>
              <a:gd name="connsiteX7" fmla="*/ 707563 w 6474660"/>
              <a:gd name="connsiteY7" fmla="*/ 1335383 h 2060421"/>
              <a:gd name="connsiteX8" fmla="*/ 6258509 w 6474660"/>
              <a:gd name="connsiteY8" fmla="*/ 1324626 h 2060421"/>
              <a:gd name="connsiteX9" fmla="*/ 4870772 w 6474660"/>
              <a:gd name="connsiteY9" fmla="*/ 1765689 h 2060421"/>
              <a:gd name="connsiteX10" fmla="*/ 460137 w 6474660"/>
              <a:gd name="connsiteY10" fmla="*/ 1701143 h 2060421"/>
              <a:gd name="connsiteX11" fmla="*/ 438622 w 6474660"/>
              <a:gd name="connsiteY11" fmla="*/ 2034630 h 2060421"/>
              <a:gd name="connsiteX12" fmla="*/ 2149088 w 6474660"/>
              <a:gd name="connsiteY12" fmla="*/ 2013115 h 2060421"/>
              <a:gd name="connsiteX0" fmla="*/ 3020457 w 6474660"/>
              <a:gd name="connsiteY0" fmla="*/ 43090 h 2069803"/>
              <a:gd name="connsiteX1" fmla="*/ 4010160 w 6474660"/>
              <a:gd name="connsiteY1" fmla="*/ 64605 h 2069803"/>
              <a:gd name="connsiteX2" fmla="*/ 1417568 w 6474660"/>
              <a:gd name="connsiteY2" fmla="*/ 699307 h 2069803"/>
              <a:gd name="connsiteX3" fmla="*/ 5322593 w 6474660"/>
              <a:gd name="connsiteY3" fmla="*/ 731579 h 2069803"/>
              <a:gd name="connsiteX4" fmla="*/ 5602292 w 6474660"/>
              <a:gd name="connsiteY4" fmla="*/ 806883 h 2069803"/>
              <a:gd name="connsiteX5" fmla="*/ 610744 w 6474660"/>
              <a:gd name="connsiteY5" fmla="*/ 1043551 h 2069803"/>
              <a:gd name="connsiteX6" fmla="*/ 707563 w 6474660"/>
              <a:gd name="connsiteY6" fmla="*/ 1344765 h 2069803"/>
              <a:gd name="connsiteX7" fmla="*/ 6258509 w 6474660"/>
              <a:gd name="connsiteY7" fmla="*/ 1334008 h 2069803"/>
              <a:gd name="connsiteX8" fmla="*/ 4870772 w 6474660"/>
              <a:gd name="connsiteY8" fmla="*/ 1775071 h 2069803"/>
              <a:gd name="connsiteX9" fmla="*/ 460137 w 6474660"/>
              <a:gd name="connsiteY9" fmla="*/ 1710525 h 2069803"/>
              <a:gd name="connsiteX10" fmla="*/ 438622 w 6474660"/>
              <a:gd name="connsiteY10" fmla="*/ 2044012 h 2069803"/>
              <a:gd name="connsiteX11" fmla="*/ 2149088 w 6474660"/>
              <a:gd name="connsiteY11" fmla="*/ 2022497 h 2069803"/>
              <a:gd name="connsiteX0" fmla="*/ 3020457 w 6474660"/>
              <a:gd name="connsiteY0" fmla="*/ 36528 h 2063241"/>
              <a:gd name="connsiteX1" fmla="*/ 4010160 w 6474660"/>
              <a:gd name="connsiteY1" fmla="*/ 58043 h 2063241"/>
              <a:gd name="connsiteX2" fmla="*/ 1342265 w 6474660"/>
              <a:gd name="connsiteY2" fmla="*/ 595724 h 2063241"/>
              <a:gd name="connsiteX3" fmla="*/ 5322593 w 6474660"/>
              <a:gd name="connsiteY3" fmla="*/ 725017 h 2063241"/>
              <a:gd name="connsiteX4" fmla="*/ 5602292 w 6474660"/>
              <a:gd name="connsiteY4" fmla="*/ 800321 h 2063241"/>
              <a:gd name="connsiteX5" fmla="*/ 610744 w 6474660"/>
              <a:gd name="connsiteY5" fmla="*/ 1036989 h 2063241"/>
              <a:gd name="connsiteX6" fmla="*/ 707563 w 6474660"/>
              <a:gd name="connsiteY6" fmla="*/ 1338203 h 2063241"/>
              <a:gd name="connsiteX7" fmla="*/ 6258509 w 6474660"/>
              <a:gd name="connsiteY7" fmla="*/ 1327446 h 2063241"/>
              <a:gd name="connsiteX8" fmla="*/ 4870772 w 6474660"/>
              <a:gd name="connsiteY8" fmla="*/ 1768509 h 2063241"/>
              <a:gd name="connsiteX9" fmla="*/ 460137 w 6474660"/>
              <a:gd name="connsiteY9" fmla="*/ 1703963 h 2063241"/>
              <a:gd name="connsiteX10" fmla="*/ 438622 w 6474660"/>
              <a:gd name="connsiteY10" fmla="*/ 2037450 h 2063241"/>
              <a:gd name="connsiteX11" fmla="*/ 2149088 w 6474660"/>
              <a:gd name="connsiteY11" fmla="*/ 2015935 h 2063241"/>
              <a:gd name="connsiteX0" fmla="*/ 3020457 w 6474660"/>
              <a:gd name="connsiteY0" fmla="*/ 36528 h 2063241"/>
              <a:gd name="connsiteX1" fmla="*/ 4010160 w 6474660"/>
              <a:gd name="connsiteY1" fmla="*/ 58043 h 2063241"/>
              <a:gd name="connsiteX2" fmla="*/ 1342265 w 6474660"/>
              <a:gd name="connsiteY2" fmla="*/ 595724 h 2063241"/>
              <a:gd name="connsiteX3" fmla="*/ 5322593 w 6474660"/>
              <a:gd name="connsiteY3" fmla="*/ 725017 h 2063241"/>
              <a:gd name="connsiteX4" fmla="*/ 5602292 w 6474660"/>
              <a:gd name="connsiteY4" fmla="*/ 800321 h 2063241"/>
              <a:gd name="connsiteX5" fmla="*/ 610744 w 6474660"/>
              <a:gd name="connsiteY5" fmla="*/ 1036989 h 2063241"/>
              <a:gd name="connsiteX6" fmla="*/ 707563 w 6474660"/>
              <a:gd name="connsiteY6" fmla="*/ 1338203 h 2063241"/>
              <a:gd name="connsiteX7" fmla="*/ 6258509 w 6474660"/>
              <a:gd name="connsiteY7" fmla="*/ 1327446 h 2063241"/>
              <a:gd name="connsiteX8" fmla="*/ 4870772 w 6474660"/>
              <a:gd name="connsiteY8" fmla="*/ 1768509 h 2063241"/>
              <a:gd name="connsiteX9" fmla="*/ 460137 w 6474660"/>
              <a:gd name="connsiteY9" fmla="*/ 1703963 h 2063241"/>
              <a:gd name="connsiteX10" fmla="*/ 438622 w 6474660"/>
              <a:gd name="connsiteY10" fmla="*/ 2037450 h 2063241"/>
              <a:gd name="connsiteX11" fmla="*/ 2149088 w 6474660"/>
              <a:gd name="connsiteY11" fmla="*/ 2015935 h 2063241"/>
              <a:gd name="connsiteX0" fmla="*/ 3020457 w 6474660"/>
              <a:gd name="connsiteY0" fmla="*/ 77550 h 2104263"/>
              <a:gd name="connsiteX1" fmla="*/ 4010160 w 6474660"/>
              <a:gd name="connsiteY1" fmla="*/ 99065 h 2104263"/>
              <a:gd name="connsiteX2" fmla="*/ 1342265 w 6474660"/>
              <a:gd name="connsiteY2" fmla="*/ 636746 h 2104263"/>
              <a:gd name="connsiteX3" fmla="*/ 5322593 w 6474660"/>
              <a:gd name="connsiteY3" fmla="*/ 766039 h 2104263"/>
              <a:gd name="connsiteX4" fmla="*/ 5602292 w 6474660"/>
              <a:gd name="connsiteY4" fmla="*/ 841343 h 2104263"/>
              <a:gd name="connsiteX5" fmla="*/ 610744 w 6474660"/>
              <a:gd name="connsiteY5" fmla="*/ 1078011 h 2104263"/>
              <a:gd name="connsiteX6" fmla="*/ 707563 w 6474660"/>
              <a:gd name="connsiteY6" fmla="*/ 1379225 h 2104263"/>
              <a:gd name="connsiteX7" fmla="*/ 6258509 w 6474660"/>
              <a:gd name="connsiteY7" fmla="*/ 1368468 h 2104263"/>
              <a:gd name="connsiteX8" fmla="*/ 4870772 w 6474660"/>
              <a:gd name="connsiteY8" fmla="*/ 1809531 h 2104263"/>
              <a:gd name="connsiteX9" fmla="*/ 460137 w 6474660"/>
              <a:gd name="connsiteY9" fmla="*/ 1744985 h 2104263"/>
              <a:gd name="connsiteX10" fmla="*/ 438622 w 6474660"/>
              <a:gd name="connsiteY10" fmla="*/ 2078472 h 2104263"/>
              <a:gd name="connsiteX11" fmla="*/ 2149088 w 6474660"/>
              <a:gd name="connsiteY11" fmla="*/ 2056957 h 2104263"/>
              <a:gd name="connsiteX0" fmla="*/ 3020457 w 6474660"/>
              <a:gd name="connsiteY0" fmla="*/ 27001 h 2053714"/>
              <a:gd name="connsiteX1" fmla="*/ 4171525 w 6474660"/>
              <a:gd name="connsiteY1" fmla="*/ 145537 h 2053714"/>
              <a:gd name="connsiteX2" fmla="*/ 1342265 w 6474660"/>
              <a:gd name="connsiteY2" fmla="*/ 586197 h 2053714"/>
              <a:gd name="connsiteX3" fmla="*/ 5322593 w 6474660"/>
              <a:gd name="connsiteY3" fmla="*/ 715490 h 2053714"/>
              <a:gd name="connsiteX4" fmla="*/ 5602292 w 6474660"/>
              <a:gd name="connsiteY4" fmla="*/ 790794 h 2053714"/>
              <a:gd name="connsiteX5" fmla="*/ 610744 w 6474660"/>
              <a:gd name="connsiteY5" fmla="*/ 1027462 h 2053714"/>
              <a:gd name="connsiteX6" fmla="*/ 707563 w 6474660"/>
              <a:gd name="connsiteY6" fmla="*/ 1328676 h 2053714"/>
              <a:gd name="connsiteX7" fmla="*/ 6258509 w 6474660"/>
              <a:gd name="connsiteY7" fmla="*/ 1317919 h 2053714"/>
              <a:gd name="connsiteX8" fmla="*/ 4870772 w 6474660"/>
              <a:gd name="connsiteY8" fmla="*/ 1758982 h 2053714"/>
              <a:gd name="connsiteX9" fmla="*/ 460137 w 6474660"/>
              <a:gd name="connsiteY9" fmla="*/ 1694436 h 2053714"/>
              <a:gd name="connsiteX10" fmla="*/ 438622 w 6474660"/>
              <a:gd name="connsiteY10" fmla="*/ 2027923 h 2053714"/>
              <a:gd name="connsiteX11" fmla="*/ 2149088 w 6474660"/>
              <a:gd name="connsiteY11" fmla="*/ 2006408 h 2053714"/>
              <a:gd name="connsiteX0" fmla="*/ 3041972 w 6474660"/>
              <a:gd name="connsiteY0" fmla="*/ 22022 h 1973275"/>
              <a:gd name="connsiteX1" fmla="*/ 4171525 w 6474660"/>
              <a:gd name="connsiteY1" fmla="*/ 65098 h 1973275"/>
              <a:gd name="connsiteX2" fmla="*/ 1342265 w 6474660"/>
              <a:gd name="connsiteY2" fmla="*/ 505758 h 1973275"/>
              <a:gd name="connsiteX3" fmla="*/ 5322593 w 6474660"/>
              <a:gd name="connsiteY3" fmla="*/ 635051 h 1973275"/>
              <a:gd name="connsiteX4" fmla="*/ 5602292 w 6474660"/>
              <a:gd name="connsiteY4" fmla="*/ 710355 h 1973275"/>
              <a:gd name="connsiteX5" fmla="*/ 610744 w 6474660"/>
              <a:gd name="connsiteY5" fmla="*/ 947023 h 1973275"/>
              <a:gd name="connsiteX6" fmla="*/ 707563 w 6474660"/>
              <a:gd name="connsiteY6" fmla="*/ 1248237 h 1973275"/>
              <a:gd name="connsiteX7" fmla="*/ 6258509 w 6474660"/>
              <a:gd name="connsiteY7" fmla="*/ 1237480 h 1973275"/>
              <a:gd name="connsiteX8" fmla="*/ 4870772 w 6474660"/>
              <a:gd name="connsiteY8" fmla="*/ 1678543 h 1973275"/>
              <a:gd name="connsiteX9" fmla="*/ 460137 w 6474660"/>
              <a:gd name="connsiteY9" fmla="*/ 1613997 h 1973275"/>
              <a:gd name="connsiteX10" fmla="*/ 438622 w 6474660"/>
              <a:gd name="connsiteY10" fmla="*/ 1947484 h 1973275"/>
              <a:gd name="connsiteX11" fmla="*/ 2149088 w 6474660"/>
              <a:gd name="connsiteY11" fmla="*/ 1925969 h 1973275"/>
              <a:gd name="connsiteX0" fmla="*/ 3041972 w 6474660"/>
              <a:gd name="connsiteY0" fmla="*/ 22022 h 1973275"/>
              <a:gd name="connsiteX1" fmla="*/ 4171525 w 6474660"/>
              <a:gd name="connsiteY1" fmla="*/ 65098 h 1973275"/>
              <a:gd name="connsiteX2" fmla="*/ 1342265 w 6474660"/>
              <a:gd name="connsiteY2" fmla="*/ 505758 h 1973275"/>
              <a:gd name="connsiteX3" fmla="*/ 5602292 w 6474660"/>
              <a:gd name="connsiteY3" fmla="*/ 710355 h 1973275"/>
              <a:gd name="connsiteX4" fmla="*/ 610744 w 6474660"/>
              <a:gd name="connsiteY4" fmla="*/ 947023 h 1973275"/>
              <a:gd name="connsiteX5" fmla="*/ 707563 w 6474660"/>
              <a:gd name="connsiteY5" fmla="*/ 1248237 h 1973275"/>
              <a:gd name="connsiteX6" fmla="*/ 6258509 w 6474660"/>
              <a:gd name="connsiteY6" fmla="*/ 1237480 h 1973275"/>
              <a:gd name="connsiteX7" fmla="*/ 4870772 w 6474660"/>
              <a:gd name="connsiteY7" fmla="*/ 1678543 h 1973275"/>
              <a:gd name="connsiteX8" fmla="*/ 460137 w 6474660"/>
              <a:gd name="connsiteY8" fmla="*/ 1613997 h 1973275"/>
              <a:gd name="connsiteX9" fmla="*/ 438622 w 6474660"/>
              <a:gd name="connsiteY9" fmla="*/ 1947484 h 1973275"/>
              <a:gd name="connsiteX10" fmla="*/ 2149088 w 6474660"/>
              <a:gd name="connsiteY10" fmla="*/ 1925969 h 1973275"/>
              <a:gd name="connsiteX0" fmla="*/ 3041972 w 6474660"/>
              <a:gd name="connsiteY0" fmla="*/ 22022 h 1973275"/>
              <a:gd name="connsiteX1" fmla="*/ 4171525 w 6474660"/>
              <a:gd name="connsiteY1" fmla="*/ 65098 h 1973275"/>
              <a:gd name="connsiteX2" fmla="*/ 1342265 w 6474660"/>
              <a:gd name="connsiteY2" fmla="*/ 505758 h 1973275"/>
              <a:gd name="connsiteX3" fmla="*/ 5602292 w 6474660"/>
              <a:gd name="connsiteY3" fmla="*/ 710355 h 1973275"/>
              <a:gd name="connsiteX4" fmla="*/ 610744 w 6474660"/>
              <a:gd name="connsiteY4" fmla="*/ 947023 h 1973275"/>
              <a:gd name="connsiteX5" fmla="*/ 707563 w 6474660"/>
              <a:gd name="connsiteY5" fmla="*/ 1248237 h 1973275"/>
              <a:gd name="connsiteX6" fmla="*/ 6258509 w 6474660"/>
              <a:gd name="connsiteY6" fmla="*/ 1237480 h 1973275"/>
              <a:gd name="connsiteX7" fmla="*/ 4870772 w 6474660"/>
              <a:gd name="connsiteY7" fmla="*/ 1678543 h 1973275"/>
              <a:gd name="connsiteX8" fmla="*/ 460137 w 6474660"/>
              <a:gd name="connsiteY8" fmla="*/ 1613997 h 1973275"/>
              <a:gd name="connsiteX9" fmla="*/ 438622 w 6474660"/>
              <a:gd name="connsiteY9" fmla="*/ 1947484 h 1973275"/>
              <a:gd name="connsiteX10" fmla="*/ 2149088 w 6474660"/>
              <a:gd name="connsiteY10" fmla="*/ 1925969 h 1973275"/>
              <a:gd name="connsiteX0" fmla="*/ 3036502 w 6469190"/>
              <a:gd name="connsiteY0" fmla="*/ 22022 h 1973275"/>
              <a:gd name="connsiteX1" fmla="*/ 4166055 w 6469190"/>
              <a:gd name="connsiteY1" fmla="*/ 65098 h 1973275"/>
              <a:gd name="connsiteX2" fmla="*/ 1336795 w 6469190"/>
              <a:gd name="connsiteY2" fmla="*/ 505758 h 1973275"/>
              <a:gd name="connsiteX3" fmla="*/ 5510760 w 6469190"/>
              <a:gd name="connsiteY3" fmla="*/ 742696 h 1973275"/>
              <a:gd name="connsiteX4" fmla="*/ 605274 w 6469190"/>
              <a:gd name="connsiteY4" fmla="*/ 947023 h 1973275"/>
              <a:gd name="connsiteX5" fmla="*/ 702093 w 6469190"/>
              <a:gd name="connsiteY5" fmla="*/ 1248237 h 1973275"/>
              <a:gd name="connsiteX6" fmla="*/ 6253039 w 6469190"/>
              <a:gd name="connsiteY6" fmla="*/ 1237480 h 1973275"/>
              <a:gd name="connsiteX7" fmla="*/ 4865302 w 6469190"/>
              <a:gd name="connsiteY7" fmla="*/ 1678543 h 1973275"/>
              <a:gd name="connsiteX8" fmla="*/ 454667 w 6469190"/>
              <a:gd name="connsiteY8" fmla="*/ 1613997 h 1973275"/>
              <a:gd name="connsiteX9" fmla="*/ 433152 w 6469190"/>
              <a:gd name="connsiteY9" fmla="*/ 1947484 h 1973275"/>
              <a:gd name="connsiteX10" fmla="*/ 2143618 w 6469190"/>
              <a:gd name="connsiteY10" fmla="*/ 1925969 h 1973275"/>
              <a:gd name="connsiteX0" fmla="*/ 3036502 w 6469190"/>
              <a:gd name="connsiteY0" fmla="*/ 26603 h 1977856"/>
              <a:gd name="connsiteX1" fmla="*/ 4166055 w 6469190"/>
              <a:gd name="connsiteY1" fmla="*/ 69679 h 1977856"/>
              <a:gd name="connsiteX2" fmla="*/ 1498160 w 6469190"/>
              <a:gd name="connsiteY2" fmla="*/ 596579 h 1977856"/>
              <a:gd name="connsiteX3" fmla="*/ 5510760 w 6469190"/>
              <a:gd name="connsiteY3" fmla="*/ 747277 h 1977856"/>
              <a:gd name="connsiteX4" fmla="*/ 605274 w 6469190"/>
              <a:gd name="connsiteY4" fmla="*/ 951604 h 1977856"/>
              <a:gd name="connsiteX5" fmla="*/ 702093 w 6469190"/>
              <a:gd name="connsiteY5" fmla="*/ 1252818 h 1977856"/>
              <a:gd name="connsiteX6" fmla="*/ 6253039 w 6469190"/>
              <a:gd name="connsiteY6" fmla="*/ 1242061 h 1977856"/>
              <a:gd name="connsiteX7" fmla="*/ 4865302 w 6469190"/>
              <a:gd name="connsiteY7" fmla="*/ 1683124 h 1977856"/>
              <a:gd name="connsiteX8" fmla="*/ 454667 w 6469190"/>
              <a:gd name="connsiteY8" fmla="*/ 1618578 h 1977856"/>
              <a:gd name="connsiteX9" fmla="*/ 433152 w 6469190"/>
              <a:gd name="connsiteY9" fmla="*/ 1952065 h 1977856"/>
              <a:gd name="connsiteX10" fmla="*/ 2143618 w 6469190"/>
              <a:gd name="connsiteY10" fmla="*/ 1930550 h 1977856"/>
              <a:gd name="connsiteX0" fmla="*/ 3036502 w 6469190"/>
              <a:gd name="connsiteY0" fmla="*/ 26603 h 1977856"/>
              <a:gd name="connsiteX1" fmla="*/ 4166055 w 6469190"/>
              <a:gd name="connsiteY1" fmla="*/ 69679 h 1977856"/>
              <a:gd name="connsiteX2" fmla="*/ 1498160 w 6469190"/>
              <a:gd name="connsiteY2" fmla="*/ 596579 h 1977856"/>
              <a:gd name="connsiteX3" fmla="*/ 5510760 w 6469190"/>
              <a:gd name="connsiteY3" fmla="*/ 747277 h 1977856"/>
              <a:gd name="connsiteX4" fmla="*/ 605274 w 6469190"/>
              <a:gd name="connsiteY4" fmla="*/ 951604 h 1977856"/>
              <a:gd name="connsiteX5" fmla="*/ 702093 w 6469190"/>
              <a:gd name="connsiteY5" fmla="*/ 1252818 h 1977856"/>
              <a:gd name="connsiteX6" fmla="*/ 6253039 w 6469190"/>
              <a:gd name="connsiteY6" fmla="*/ 1242061 h 1977856"/>
              <a:gd name="connsiteX7" fmla="*/ 4865302 w 6469190"/>
              <a:gd name="connsiteY7" fmla="*/ 1683124 h 1977856"/>
              <a:gd name="connsiteX8" fmla="*/ 454667 w 6469190"/>
              <a:gd name="connsiteY8" fmla="*/ 1618578 h 1977856"/>
              <a:gd name="connsiteX9" fmla="*/ 433152 w 6469190"/>
              <a:gd name="connsiteY9" fmla="*/ 1952065 h 1977856"/>
              <a:gd name="connsiteX10" fmla="*/ 2143618 w 6469190"/>
              <a:gd name="connsiteY10" fmla="*/ 1930550 h 1977856"/>
              <a:gd name="connsiteX0" fmla="*/ 3036502 w 6469190"/>
              <a:gd name="connsiteY0" fmla="*/ 26603 h 1977856"/>
              <a:gd name="connsiteX1" fmla="*/ 4166055 w 6469190"/>
              <a:gd name="connsiteY1" fmla="*/ 69679 h 1977856"/>
              <a:gd name="connsiteX2" fmla="*/ 1498160 w 6469190"/>
              <a:gd name="connsiteY2" fmla="*/ 596579 h 1977856"/>
              <a:gd name="connsiteX3" fmla="*/ 5510760 w 6469190"/>
              <a:gd name="connsiteY3" fmla="*/ 747277 h 1977856"/>
              <a:gd name="connsiteX4" fmla="*/ 605274 w 6469190"/>
              <a:gd name="connsiteY4" fmla="*/ 951604 h 1977856"/>
              <a:gd name="connsiteX5" fmla="*/ 702093 w 6469190"/>
              <a:gd name="connsiteY5" fmla="*/ 1252818 h 1977856"/>
              <a:gd name="connsiteX6" fmla="*/ 6253039 w 6469190"/>
              <a:gd name="connsiteY6" fmla="*/ 1242061 h 1977856"/>
              <a:gd name="connsiteX7" fmla="*/ 4865302 w 6469190"/>
              <a:gd name="connsiteY7" fmla="*/ 1683124 h 1977856"/>
              <a:gd name="connsiteX8" fmla="*/ 454667 w 6469190"/>
              <a:gd name="connsiteY8" fmla="*/ 1618578 h 1977856"/>
              <a:gd name="connsiteX9" fmla="*/ 433152 w 6469190"/>
              <a:gd name="connsiteY9" fmla="*/ 1952065 h 1977856"/>
              <a:gd name="connsiteX10" fmla="*/ 2143618 w 6469190"/>
              <a:gd name="connsiteY10" fmla="*/ 1930550 h 1977856"/>
              <a:gd name="connsiteX0" fmla="*/ 3036502 w 6469190"/>
              <a:gd name="connsiteY0" fmla="*/ 26603 h 1977856"/>
              <a:gd name="connsiteX1" fmla="*/ 4166055 w 6469190"/>
              <a:gd name="connsiteY1" fmla="*/ 69679 h 1977856"/>
              <a:gd name="connsiteX2" fmla="*/ 1498160 w 6469190"/>
              <a:gd name="connsiteY2" fmla="*/ 596579 h 1977856"/>
              <a:gd name="connsiteX3" fmla="*/ 5510760 w 6469190"/>
              <a:gd name="connsiteY3" fmla="*/ 747277 h 1977856"/>
              <a:gd name="connsiteX4" fmla="*/ 605274 w 6469190"/>
              <a:gd name="connsiteY4" fmla="*/ 951604 h 1977856"/>
              <a:gd name="connsiteX5" fmla="*/ 702093 w 6469190"/>
              <a:gd name="connsiteY5" fmla="*/ 1252818 h 1977856"/>
              <a:gd name="connsiteX6" fmla="*/ 6253039 w 6469190"/>
              <a:gd name="connsiteY6" fmla="*/ 1242061 h 1977856"/>
              <a:gd name="connsiteX7" fmla="*/ 4865302 w 6469190"/>
              <a:gd name="connsiteY7" fmla="*/ 1683124 h 1977856"/>
              <a:gd name="connsiteX8" fmla="*/ 454667 w 6469190"/>
              <a:gd name="connsiteY8" fmla="*/ 1618578 h 1977856"/>
              <a:gd name="connsiteX9" fmla="*/ 433152 w 6469190"/>
              <a:gd name="connsiteY9" fmla="*/ 1952065 h 1977856"/>
              <a:gd name="connsiteX10" fmla="*/ 2143618 w 6469190"/>
              <a:gd name="connsiteY10" fmla="*/ 1930550 h 1977856"/>
              <a:gd name="connsiteX0" fmla="*/ 3036501 w 6469189"/>
              <a:gd name="connsiteY0" fmla="*/ 26603 h 1977856"/>
              <a:gd name="connsiteX1" fmla="*/ 4166054 w 6469189"/>
              <a:gd name="connsiteY1" fmla="*/ 69679 h 1977856"/>
              <a:gd name="connsiteX2" fmla="*/ 1498159 w 6469189"/>
              <a:gd name="connsiteY2" fmla="*/ 596579 h 1977856"/>
              <a:gd name="connsiteX3" fmla="*/ 5510759 w 6469189"/>
              <a:gd name="connsiteY3" fmla="*/ 811957 h 1977856"/>
              <a:gd name="connsiteX4" fmla="*/ 605273 w 6469189"/>
              <a:gd name="connsiteY4" fmla="*/ 951604 h 1977856"/>
              <a:gd name="connsiteX5" fmla="*/ 702092 w 6469189"/>
              <a:gd name="connsiteY5" fmla="*/ 1252818 h 1977856"/>
              <a:gd name="connsiteX6" fmla="*/ 6253038 w 6469189"/>
              <a:gd name="connsiteY6" fmla="*/ 1242061 h 1977856"/>
              <a:gd name="connsiteX7" fmla="*/ 4865301 w 6469189"/>
              <a:gd name="connsiteY7" fmla="*/ 1683124 h 1977856"/>
              <a:gd name="connsiteX8" fmla="*/ 454666 w 6469189"/>
              <a:gd name="connsiteY8" fmla="*/ 1618578 h 1977856"/>
              <a:gd name="connsiteX9" fmla="*/ 433151 w 6469189"/>
              <a:gd name="connsiteY9" fmla="*/ 1952065 h 1977856"/>
              <a:gd name="connsiteX10" fmla="*/ 2143617 w 6469189"/>
              <a:gd name="connsiteY10" fmla="*/ 1930550 h 1977856"/>
              <a:gd name="connsiteX0" fmla="*/ 3036501 w 6469189"/>
              <a:gd name="connsiteY0" fmla="*/ 26603 h 1977856"/>
              <a:gd name="connsiteX1" fmla="*/ 4166054 w 6469189"/>
              <a:gd name="connsiteY1" fmla="*/ 69679 h 1977856"/>
              <a:gd name="connsiteX2" fmla="*/ 1498159 w 6469189"/>
              <a:gd name="connsiteY2" fmla="*/ 596579 h 1977856"/>
              <a:gd name="connsiteX3" fmla="*/ 5510759 w 6469189"/>
              <a:gd name="connsiteY3" fmla="*/ 811957 h 1977856"/>
              <a:gd name="connsiteX4" fmla="*/ 605273 w 6469189"/>
              <a:gd name="connsiteY4" fmla="*/ 951604 h 1977856"/>
              <a:gd name="connsiteX5" fmla="*/ 702092 w 6469189"/>
              <a:gd name="connsiteY5" fmla="*/ 1252818 h 1977856"/>
              <a:gd name="connsiteX6" fmla="*/ 6253038 w 6469189"/>
              <a:gd name="connsiteY6" fmla="*/ 1242061 h 1977856"/>
              <a:gd name="connsiteX7" fmla="*/ 4865301 w 6469189"/>
              <a:gd name="connsiteY7" fmla="*/ 1683124 h 1977856"/>
              <a:gd name="connsiteX8" fmla="*/ 454666 w 6469189"/>
              <a:gd name="connsiteY8" fmla="*/ 1618578 h 1977856"/>
              <a:gd name="connsiteX9" fmla="*/ 433151 w 6469189"/>
              <a:gd name="connsiteY9" fmla="*/ 1952065 h 1977856"/>
              <a:gd name="connsiteX10" fmla="*/ 2143617 w 6469189"/>
              <a:gd name="connsiteY10" fmla="*/ 1930550 h 1977856"/>
              <a:gd name="connsiteX0" fmla="*/ 3036501 w 6469189"/>
              <a:gd name="connsiteY0" fmla="*/ 26603 h 1977856"/>
              <a:gd name="connsiteX1" fmla="*/ 4166054 w 6469189"/>
              <a:gd name="connsiteY1" fmla="*/ 69679 h 1977856"/>
              <a:gd name="connsiteX2" fmla="*/ 1498159 w 6469189"/>
              <a:gd name="connsiteY2" fmla="*/ 596579 h 1977856"/>
              <a:gd name="connsiteX3" fmla="*/ 5510759 w 6469189"/>
              <a:gd name="connsiteY3" fmla="*/ 811957 h 1977856"/>
              <a:gd name="connsiteX4" fmla="*/ 605273 w 6469189"/>
              <a:gd name="connsiteY4" fmla="*/ 951604 h 1977856"/>
              <a:gd name="connsiteX5" fmla="*/ 702092 w 6469189"/>
              <a:gd name="connsiteY5" fmla="*/ 1252818 h 1977856"/>
              <a:gd name="connsiteX6" fmla="*/ 6253038 w 6469189"/>
              <a:gd name="connsiteY6" fmla="*/ 1242061 h 1977856"/>
              <a:gd name="connsiteX7" fmla="*/ 4865301 w 6469189"/>
              <a:gd name="connsiteY7" fmla="*/ 1683124 h 1977856"/>
              <a:gd name="connsiteX8" fmla="*/ 454666 w 6469189"/>
              <a:gd name="connsiteY8" fmla="*/ 1618578 h 1977856"/>
              <a:gd name="connsiteX9" fmla="*/ 433151 w 6469189"/>
              <a:gd name="connsiteY9" fmla="*/ 1952065 h 1977856"/>
              <a:gd name="connsiteX10" fmla="*/ 2143617 w 6469189"/>
              <a:gd name="connsiteY10" fmla="*/ 1930550 h 1977856"/>
              <a:gd name="connsiteX0" fmla="*/ 3036501 w 6469189"/>
              <a:gd name="connsiteY0" fmla="*/ 22565 h 1973818"/>
              <a:gd name="connsiteX1" fmla="*/ 4166054 w 6469189"/>
              <a:gd name="connsiteY1" fmla="*/ 65641 h 1973818"/>
              <a:gd name="connsiteX2" fmla="*/ 1605735 w 6469189"/>
              <a:gd name="connsiteY2" fmla="*/ 517080 h 1973818"/>
              <a:gd name="connsiteX3" fmla="*/ 5510759 w 6469189"/>
              <a:gd name="connsiteY3" fmla="*/ 807919 h 1973818"/>
              <a:gd name="connsiteX4" fmla="*/ 605273 w 6469189"/>
              <a:gd name="connsiteY4" fmla="*/ 947566 h 1973818"/>
              <a:gd name="connsiteX5" fmla="*/ 702092 w 6469189"/>
              <a:gd name="connsiteY5" fmla="*/ 1248780 h 1973818"/>
              <a:gd name="connsiteX6" fmla="*/ 6253038 w 6469189"/>
              <a:gd name="connsiteY6" fmla="*/ 1238023 h 1973818"/>
              <a:gd name="connsiteX7" fmla="*/ 4865301 w 6469189"/>
              <a:gd name="connsiteY7" fmla="*/ 1679086 h 1973818"/>
              <a:gd name="connsiteX8" fmla="*/ 454666 w 6469189"/>
              <a:gd name="connsiteY8" fmla="*/ 1614540 h 1973818"/>
              <a:gd name="connsiteX9" fmla="*/ 433151 w 6469189"/>
              <a:gd name="connsiteY9" fmla="*/ 1948027 h 1973818"/>
              <a:gd name="connsiteX10" fmla="*/ 2143617 w 6469189"/>
              <a:gd name="connsiteY10" fmla="*/ 1926512 h 1973818"/>
              <a:gd name="connsiteX0" fmla="*/ 3036501 w 6469189"/>
              <a:gd name="connsiteY0" fmla="*/ 77606 h 2028859"/>
              <a:gd name="connsiteX1" fmla="*/ 4166054 w 6469189"/>
              <a:gd name="connsiteY1" fmla="*/ 120682 h 2028859"/>
              <a:gd name="connsiteX2" fmla="*/ 1605735 w 6469189"/>
              <a:gd name="connsiteY2" fmla="*/ 572121 h 2028859"/>
              <a:gd name="connsiteX3" fmla="*/ 5510759 w 6469189"/>
              <a:gd name="connsiteY3" fmla="*/ 862960 h 2028859"/>
              <a:gd name="connsiteX4" fmla="*/ 605273 w 6469189"/>
              <a:gd name="connsiteY4" fmla="*/ 1002607 h 2028859"/>
              <a:gd name="connsiteX5" fmla="*/ 702092 w 6469189"/>
              <a:gd name="connsiteY5" fmla="*/ 1303821 h 2028859"/>
              <a:gd name="connsiteX6" fmla="*/ 6253038 w 6469189"/>
              <a:gd name="connsiteY6" fmla="*/ 1293064 h 2028859"/>
              <a:gd name="connsiteX7" fmla="*/ 4865301 w 6469189"/>
              <a:gd name="connsiteY7" fmla="*/ 1734127 h 2028859"/>
              <a:gd name="connsiteX8" fmla="*/ 454666 w 6469189"/>
              <a:gd name="connsiteY8" fmla="*/ 1669581 h 2028859"/>
              <a:gd name="connsiteX9" fmla="*/ 433151 w 6469189"/>
              <a:gd name="connsiteY9" fmla="*/ 2003068 h 2028859"/>
              <a:gd name="connsiteX10" fmla="*/ 2143617 w 6469189"/>
              <a:gd name="connsiteY10" fmla="*/ 1981553 h 2028859"/>
              <a:gd name="connsiteX0" fmla="*/ 3036501 w 6469189"/>
              <a:gd name="connsiteY0" fmla="*/ 77606 h 2028859"/>
              <a:gd name="connsiteX1" fmla="*/ 4166054 w 6469189"/>
              <a:gd name="connsiteY1" fmla="*/ 120682 h 2028859"/>
              <a:gd name="connsiteX2" fmla="*/ 1605735 w 6469189"/>
              <a:gd name="connsiteY2" fmla="*/ 572121 h 2028859"/>
              <a:gd name="connsiteX3" fmla="*/ 5510759 w 6469189"/>
              <a:gd name="connsiteY3" fmla="*/ 862960 h 2028859"/>
              <a:gd name="connsiteX4" fmla="*/ 605273 w 6469189"/>
              <a:gd name="connsiteY4" fmla="*/ 1002607 h 2028859"/>
              <a:gd name="connsiteX5" fmla="*/ 702092 w 6469189"/>
              <a:gd name="connsiteY5" fmla="*/ 1303821 h 2028859"/>
              <a:gd name="connsiteX6" fmla="*/ 6253038 w 6469189"/>
              <a:gd name="connsiteY6" fmla="*/ 1293064 h 2028859"/>
              <a:gd name="connsiteX7" fmla="*/ 4865301 w 6469189"/>
              <a:gd name="connsiteY7" fmla="*/ 1734127 h 2028859"/>
              <a:gd name="connsiteX8" fmla="*/ 454666 w 6469189"/>
              <a:gd name="connsiteY8" fmla="*/ 1669581 h 2028859"/>
              <a:gd name="connsiteX9" fmla="*/ 433151 w 6469189"/>
              <a:gd name="connsiteY9" fmla="*/ 2003068 h 2028859"/>
              <a:gd name="connsiteX10" fmla="*/ 2143617 w 6469189"/>
              <a:gd name="connsiteY10" fmla="*/ 1981553 h 2028859"/>
              <a:gd name="connsiteX0" fmla="*/ 3036501 w 6469189"/>
              <a:gd name="connsiteY0" fmla="*/ 77606 h 2028859"/>
              <a:gd name="connsiteX1" fmla="*/ 4166054 w 6469189"/>
              <a:gd name="connsiteY1" fmla="*/ 120682 h 2028859"/>
              <a:gd name="connsiteX2" fmla="*/ 1605735 w 6469189"/>
              <a:gd name="connsiteY2" fmla="*/ 572121 h 2028859"/>
              <a:gd name="connsiteX3" fmla="*/ 5510759 w 6469189"/>
              <a:gd name="connsiteY3" fmla="*/ 862960 h 2028859"/>
              <a:gd name="connsiteX4" fmla="*/ 605273 w 6469189"/>
              <a:gd name="connsiteY4" fmla="*/ 1002607 h 2028859"/>
              <a:gd name="connsiteX5" fmla="*/ 702092 w 6469189"/>
              <a:gd name="connsiteY5" fmla="*/ 1303821 h 2028859"/>
              <a:gd name="connsiteX6" fmla="*/ 6253038 w 6469189"/>
              <a:gd name="connsiteY6" fmla="*/ 1293064 h 2028859"/>
              <a:gd name="connsiteX7" fmla="*/ 4865301 w 6469189"/>
              <a:gd name="connsiteY7" fmla="*/ 1734127 h 2028859"/>
              <a:gd name="connsiteX8" fmla="*/ 454666 w 6469189"/>
              <a:gd name="connsiteY8" fmla="*/ 1669581 h 2028859"/>
              <a:gd name="connsiteX9" fmla="*/ 433151 w 6469189"/>
              <a:gd name="connsiteY9" fmla="*/ 2003068 h 2028859"/>
              <a:gd name="connsiteX10" fmla="*/ 2143617 w 6469189"/>
              <a:gd name="connsiteY10" fmla="*/ 1981553 h 2028859"/>
              <a:gd name="connsiteX0" fmla="*/ 3035819 w 6468507"/>
              <a:gd name="connsiteY0" fmla="*/ 77606 h 2028859"/>
              <a:gd name="connsiteX1" fmla="*/ 4165372 w 6468507"/>
              <a:gd name="connsiteY1" fmla="*/ 120682 h 2028859"/>
              <a:gd name="connsiteX2" fmla="*/ 1605053 w 6468507"/>
              <a:gd name="connsiteY2" fmla="*/ 572121 h 2028859"/>
              <a:gd name="connsiteX3" fmla="*/ 5499320 w 6468507"/>
              <a:gd name="connsiteY3" fmla="*/ 765941 h 2028859"/>
              <a:gd name="connsiteX4" fmla="*/ 604591 w 6468507"/>
              <a:gd name="connsiteY4" fmla="*/ 1002607 h 2028859"/>
              <a:gd name="connsiteX5" fmla="*/ 701410 w 6468507"/>
              <a:gd name="connsiteY5" fmla="*/ 1303821 h 2028859"/>
              <a:gd name="connsiteX6" fmla="*/ 6252356 w 6468507"/>
              <a:gd name="connsiteY6" fmla="*/ 1293064 h 2028859"/>
              <a:gd name="connsiteX7" fmla="*/ 4864619 w 6468507"/>
              <a:gd name="connsiteY7" fmla="*/ 1734127 h 2028859"/>
              <a:gd name="connsiteX8" fmla="*/ 453984 w 6468507"/>
              <a:gd name="connsiteY8" fmla="*/ 1669581 h 2028859"/>
              <a:gd name="connsiteX9" fmla="*/ 432469 w 6468507"/>
              <a:gd name="connsiteY9" fmla="*/ 2003068 h 2028859"/>
              <a:gd name="connsiteX10" fmla="*/ 2142935 w 6468507"/>
              <a:gd name="connsiteY10" fmla="*/ 1981553 h 2028859"/>
              <a:gd name="connsiteX0" fmla="*/ 3035819 w 6252628"/>
              <a:gd name="connsiteY0" fmla="*/ 77606 h 2028859"/>
              <a:gd name="connsiteX1" fmla="*/ 4165372 w 6252628"/>
              <a:gd name="connsiteY1" fmla="*/ 120682 h 2028859"/>
              <a:gd name="connsiteX2" fmla="*/ 1605053 w 6252628"/>
              <a:gd name="connsiteY2" fmla="*/ 572121 h 2028859"/>
              <a:gd name="connsiteX3" fmla="*/ 5499320 w 6252628"/>
              <a:gd name="connsiteY3" fmla="*/ 765941 h 2028859"/>
              <a:gd name="connsiteX4" fmla="*/ 604591 w 6252628"/>
              <a:gd name="connsiteY4" fmla="*/ 1002607 h 2028859"/>
              <a:gd name="connsiteX5" fmla="*/ 701410 w 6252628"/>
              <a:gd name="connsiteY5" fmla="*/ 1303821 h 2028859"/>
              <a:gd name="connsiteX6" fmla="*/ 6252356 w 6252628"/>
              <a:gd name="connsiteY6" fmla="*/ 1293064 h 2028859"/>
              <a:gd name="connsiteX7" fmla="*/ 453984 w 6252628"/>
              <a:gd name="connsiteY7" fmla="*/ 1669581 h 2028859"/>
              <a:gd name="connsiteX8" fmla="*/ 432469 w 6252628"/>
              <a:gd name="connsiteY8" fmla="*/ 2003068 h 2028859"/>
              <a:gd name="connsiteX9" fmla="*/ 2142935 w 6252628"/>
              <a:gd name="connsiteY9" fmla="*/ 1981553 h 2028859"/>
              <a:gd name="connsiteX0" fmla="*/ 3035819 w 6252369"/>
              <a:gd name="connsiteY0" fmla="*/ 77606 h 2028859"/>
              <a:gd name="connsiteX1" fmla="*/ 4165372 w 6252369"/>
              <a:gd name="connsiteY1" fmla="*/ 120682 h 2028859"/>
              <a:gd name="connsiteX2" fmla="*/ 1605053 w 6252369"/>
              <a:gd name="connsiteY2" fmla="*/ 572121 h 2028859"/>
              <a:gd name="connsiteX3" fmla="*/ 5499320 w 6252369"/>
              <a:gd name="connsiteY3" fmla="*/ 765941 h 2028859"/>
              <a:gd name="connsiteX4" fmla="*/ 604591 w 6252369"/>
              <a:gd name="connsiteY4" fmla="*/ 1002607 h 2028859"/>
              <a:gd name="connsiteX5" fmla="*/ 701410 w 6252369"/>
              <a:gd name="connsiteY5" fmla="*/ 1303821 h 2028859"/>
              <a:gd name="connsiteX6" fmla="*/ 6252356 w 6252369"/>
              <a:gd name="connsiteY6" fmla="*/ 1293064 h 2028859"/>
              <a:gd name="connsiteX7" fmla="*/ 453984 w 6252369"/>
              <a:gd name="connsiteY7" fmla="*/ 1669581 h 2028859"/>
              <a:gd name="connsiteX8" fmla="*/ 432469 w 6252369"/>
              <a:gd name="connsiteY8" fmla="*/ 2003068 h 2028859"/>
              <a:gd name="connsiteX9" fmla="*/ 2142935 w 6252369"/>
              <a:gd name="connsiteY9" fmla="*/ 1981553 h 2028859"/>
              <a:gd name="connsiteX0" fmla="*/ 3089739 w 6306289"/>
              <a:gd name="connsiteY0" fmla="*/ 77606 h 2028859"/>
              <a:gd name="connsiteX1" fmla="*/ 4219292 w 6306289"/>
              <a:gd name="connsiteY1" fmla="*/ 120682 h 2028859"/>
              <a:gd name="connsiteX2" fmla="*/ 1658973 w 6306289"/>
              <a:gd name="connsiteY2" fmla="*/ 572121 h 2028859"/>
              <a:gd name="connsiteX3" fmla="*/ 5553240 w 6306289"/>
              <a:gd name="connsiteY3" fmla="*/ 765941 h 2028859"/>
              <a:gd name="connsiteX4" fmla="*/ 658511 w 6306289"/>
              <a:gd name="connsiteY4" fmla="*/ 1002607 h 2028859"/>
              <a:gd name="connsiteX5" fmla="*/ 755330 w 6306289"/>
              <a:gd name="connsiteY5" fmla="*/ 1303821 h 2028859"/>
              <a:gd name="connsiteX6" fmla="*/ 6306276 w 6306289"/>
              <a:gd name="connsiteY6" fmla="*/ 1497885 h 2028859"/>
              <a:gd name="connsiteX7" fmla="*/ 507904 w 6306289"/>
              <a:gd name="connsiteY7" fmla="*/ 1669581 h 2028859"/>
              <a:gd name="connsiteX8" fmla="*/ 486389 w 6306289"/>
              <a:gd name="connsiteY8" fmla="*/ 2003068 h 2028859"/>
              <a:gd name="connsiteX9" fmla="*/ 2196855 w 6306289"/>
              <a:gd name="connsiteY9" fmla="*/ 1981553 h 2028859"/>
              <a:gd name="connsiteX0" fmla="*/ 3083500 w 6213989"/>
              <a:gd name="connsiteY0" fmla="*/ 77606 h 2028859"/>
              <a:gd name="connsiteX1" fmla="*/ 4213053 w 6213989"/>
              <a:gd name="connsiteY1" fmla="*/ 120682 h 2028859"/>
              <a:gd name="connsiteX2" fmla="*/ 1652734 w 6213989"/>
              <a:gd name="connsiteY2" fmla="*/ 572121 h 2028859"/>
              <a:gd name="connsiteX3" fmla="*/ 5547001 w 6213989"/>
              <a:gd name="connsiteY3" fmla="*/ 765941 h 2028859"/>
              <a:gd name="connsiteX4" fmla="*/ 652272 w 6213989"/>
              <a:gd name="connsiteY4" fmla="*/ 1002607 h 2028859"/>
              <a:gd name="connsiteX5" fmla="*/ 749091 w 6213989"/>
              <a:gd name="connsiteY5" fmla="*/ 1303821 h 2028859"/>
              <a:gd name="connsiteX6" fmla="*/ 6213976 w 6213989"/>
              <a:gd name="connsiteY6" fmla="*/ 1573345 h 2028859"/>
              <a:gd name="connsiteX7" fmla="*/ 501665 w 6213989"/>
              <a:gd name="connsiteY7" fmla="*/ 1669581 h 2028859"/>
              <a:gd name="connsiteX8" fmla="*/ 480150 w 6213989"/>
              <a:gd name="connsiteY8" fmla="*/ 2003068 h 2028859"/>
              <a:gd name="connsiteX9" fmla="*/ 2190616 w 6213989"/>
              <a:gd name="connsiteY9" fmla="*/ 1981553 h 2028859"/>
              <a:gd name="connsiteX0" fmla="*/ 3083500 w 6213989"/>
              <a:gd name="connsiteY0" fmla="*/ 77606 h 2028859"/>
              <a:gd name="connsiteX1" fmla="*/ 4213053 w 6213989"/>
              <a:gd name="connsiteY1" fmla="*/ 120682 h 2028859"/>
              <a:gd name="connsiteX2" fmla="*/ 1652734 w 6213989"/>
              <a:gd name="connsiteY2" fmla="*/ 572121 h 2028859"/>
              <a:gd name="connsiteX3" fmla="*/ 5525486 w 6213989"/>
              <a:gd name="connsiteY3" fmla="*/ 852181 h 2028859"/>
              <a:gd name="connsiteX4" fmla="*/ 652272 w 6213989"/>
              <a:gd name="connsiteY4" fmla="*/ 1002607 h 2028859"/>
              <a:gd name="connsiteX5" fmla="*/ 749091 w 6213989"/>
              <a:gd name="connsiteY5" fmla="*/ 1303821 h 2028859"/>
              <a:gd name="connsiteX6" fmla="*/ 6213976 w 6213989"/>
              <a:gd name="connsiteY6" fmla="*/ 1573345 h 2028859"/>
              <a:gd name="connsiteX7" fmla="*/ 501665 w 6213989"/>
              <a:gd name="connsiteY7" fmla="*/ 1669581 h 2028859"/>
              <a:gd name="connsiteX8" fmla="*/ 480150 w 6213989"/>
              <a:gd name="connsiteY8" fmla="*/ 2003068 h 2028859"/>
              <a:gd name="connsiteX9" fmla="*/ 2190616 w 6213989"/>
              <a:gd name="connsiteY9" fmla="*/ 1981553 h 2028859"/>
              <a:gd name="connsiteX0" fmla="*/ 3083500 w 6213989"/>
              <a:gd name="connsiteY0" fmla="*/ 77606 h 2028859"/>
              <a:gd name="connsiteX1" fmla="*/ 4213053 w 6213989"/>
              <a:gd name="connsiteY1" fmla="*/ 120682 h 2028859"/>
              <a:gd name="connsiteX2" fmla="*/ 1652734 w 6213989"/>
              <a:gd name="connsiteY2" fmla="*/ 572121 h 2028859"/>
              <a:gd name="connsiteX3" fmla="*/ 5525486 w 6213989"/>
              <a:gd name="connsiteY3" fmla="*/ 852181 h 2028859"/>
              <a:gd name="connsiteX4" fmla="*/ 652272 w 6213989"/>
              <a:gd name="connsiteY4" fmla="*/ 1002607 h 2028859"/>
              <a:gd name="connsiteX5" fmla="*/ 749091 w 6213989"/>
              <a:gd name="connsiteY5" fmla="*/ 1303821 h 2028859"/>
              <a:gd name="connsiteX6" fmla="*/ 6213976 w 6213989"/>
              <a:gd name="connsiteY6" fmla="*/ 1573345 h 2028859"/>
              <a:gd name="connsiteX7" fmla="*/ 501665 w 6213989"/>
              <a:gd name="connsiteY7" fmla="*/ 1669581 h 2028859"/>
              <a:gd name="connsiteX8" fmla="*/ 480150 w 6213989"/>
              <a:gd name="connsiteY8" fmla="*/ 2003068 h 2028859"/>
              <a:gd name="connsiteX9" fmla="*/ 2190616 w 6213989"/>
              <a:gd name="connsiteY9" fmla="*/ 1981553 h 2028859"/>
              <a:gd name="connsiteX0" fmla="*/ 3083500 w 6213989"/>
              <a:gd name="connsiteY0" fmla="*/ 77606 h 2028859"/>
              <a:gd name="connsiteX1" fmla="*/ 4213053 w 6213989"/>
              <a:gd name="connsiteY1" fmla="*/ 120682 h 2028859"/>
              <a:gd name="connsiteX2" fmla="*/ 1652734 w 6213989"/>
              <a:gd name="connsiteY2" fmla="*/ 572121 h 2028859"/>
              <a:gd name="connsiteX3" fmla="*/ 5525486 w 6213989"/>
              <a:gd name="connsiteY3" fmla="*/ 852181 h 2028859"/>
              <a:gd name="connsiteX4" fmla="*/ 652272 w 6213989"/>
              <a:gd name="connsiteY4" fmla="*/ 1002607 h 2028859"/>
              <a:gd name="connsiteX5" fmla="*/ 749091 w 6213989"/>
              <a:gd name="connsiteY5" fmla="*/ 1303821 h 2028859"/>
              <a:gd name="connsiteX6" fmla="*/ 6213976 w 6213989"/>
              <a:gd name="connsiteY6" fmla="*/ 1573345 h 2028859"/>
              <a:gd name="connsiteX7" fmla="*/ 501665 w 6213989"/>
              <a:gd name="connsiteY7" fmla="*/ 1669581 h 2028859"/>
              <a:gd name="connsiteX8" fmla="*/ 480150 w 6213989"/>
              <a:gd name="connsiteY8" fmla="*/ 2003068 h 2028859"/>
              <a:gd name="connsiteX9" fmla="*/ 2190616 w 6213989"/>
              <a:gd name="connsiteY9" fmla="*/ 1981553 h 2028859"/>
              <a:gd name="connsiteX0" fmla="*/ 3083500 w 6213989"/>
              <a:gd name="connsiteY0" fmla="*/ 77606 h 2028859"/>
              <a:gd name="connsiteX1" fmla="*/ 4213053 w 6213989"/>
              <a:gd name="connsiteY1" fmla="*/ 120682 h 2028859"/>
              <a:gd name="connsiteX2" fmla="*/ 3319343 w 6213989"/>
              <a:gd name="connsiteY2" fmla="*/ 295170 h 2028859"/>
              <a:gd name="connsiteX3" fmla="*/ 1652734 w 6213989"/>
              <a:gd name="connsiteY3" fmla="*/ 572121 h 2028859"/>
              <a:gd name="connsiteX4" fmla="*/ 5525486 w 6213989"/>
              <a:gd name="connsiteY4" fmla="*/ 852181 h 2028859"/>
              <a:gd name="connsiteX5" fmla="*/ 652272 w 6213989"/>
              <a:gd name="connsiteY5" fmla="*/ 1002607 h 2028859"/>
              <a:gd name="connsiteX6" fmla="*/ 749091 w 6213989"/>
              <a:gd name="connsiteY6" fmla="*/ 1303821 h 2028859"/>
              <a:gd name="connsiteX7" fmla="*/ 6213976 w 6213989"/>
              <a:gd name="connsiteY7" fmla="*/ 1573345 h 2028859"/>
              <a:gd name="connsiteX8" fmla="*/ 501665 w 6213989"/>
              <a:gd name="connsiteY8" fmla="*/ 1669581 h 2028859"/>
              <a:gd name="connsiteX9" fmla="*/ 480150 w 6213989"/>
              <a:gd name="connsiteY9" fmla="*/ 2003068 h 2028859"/>
              <a:gd name="connsiteX10" fmla="*/ 2190616 w 6213989"/>
              <a:gd name="connsiteY10" fmla="*/ 1981553 h 2028859"/>
              <a:gd name="connsiteX0" fmla="*/ 3083500 w 6213989"/>
              <a:gd name="connsiteY0" fmla="*/ 14986 h 1966239"/>
              <a:gd name="connsiteX1" fmla="*/ 4213053 w 6213989"/>
              <a:gd name="connsiteY1" fmla="*/ 58062 h 1966239"/>
              <a:gd name="connsiteX2" fmla="*/ 3319343 w 6213989"/>
              <a:gd name="connsiteY2" fmla="*/ 332887 h 1966239"/>
              <a:gd name="connsiteX3" fmla="*/ 1652734 w 6213989"/>
              <a:gd name="connsiteY3" fmla="*/ 509501 h 1966239"/>
              <a:gd name="connsiteX4" fmla="*/ 5525486 w 6213989"/>
              <a:gd name="connsiteY4" fmla="*/ 789561 h 1966239"/>
              <a:gd name="connsiteX5" fmla="*/ 652272 w 6213989"/>
              <a:gd name="connsiteY5" fmla="*/ 939987 h 1966239"/>
              <a:gd name="connsiteX6" fmla="*/ 749091 w 6213989"/>
              <a:gd name="connsiteY6" fmla="*/ 1241201 h 1966239"/>
              <a:gd name="connsiteX7" fmla="*/ 6213976 w 6213989"/>
              <a:gd name="connsiteY7" fmla="*/ 1510725 h 1966239"/>
              <a:gd name="connsiteX8" fmla="*/ 501665 w 6213989"/>
              <a:gd name="connsiteY8" fmla="*/ 1606961 h 1966239"/>
              <a:gd name="connsiteX9" fmla="*/ 480150 w 6213989"/>
              <a:gd name="connsiteY9" fmla="*/ 1940448 h 1966239"/>
              <a:gd name="connsiteX10" fmla="*/ 2190616 w 6213989"/>
              <a:gd name="connsiteY10" fmla="*/ 1918933 h 1966239"/>
              <a:gd name="connsiteX0" fmla="*/ 3083500 w 6213989"/>
              <a:gd name="connsiteY0" fmla="*/ 14986 h 1966239"/>
              <a:gd name="connsiteX1" fmla="*/ 4213053 w 6213989"/>
              <a:gd name="connsiteY1" fmla="*/ 58062 h 1966239"/>
              <a:gd name="connsiteX2" fmla="*/ 3319343 w 6213989"/>
              <a:gd name="connsiteY2" fmla="*/ 332887 h 1966239"/>
              <a:gd name="connsiteX3" fmla="*/ 1652734 w 6213989"/>
              <a:gd name="connsiteY3" fmla="*/ 509501 h 1966239"/>
              <a:gd name="connsiteX4" fmla="*/ 5525486 w 6213989"/>
              <a:gd name="connsiteY4" fmla="*/ 789561 h 1966239"/>
              <a:gd name="connsiteX5" fmla="*/ 652272 w 6213989"/>
              <a:gd name="connsiteY5" fmla="*/ 939987 h 1966239"/>
              <a:gd name="connsiteX6" fmla="*/ 749091 w 6213989"/>
              <a:gd name="connsiteY6" fmla="*/ 1241201 h 1966239"/>
              <a:gd name="connsiteX7" fmla="*/ 6213976 w 6213989"/>
              <a:gd name="connsiteY7" fmla="*/ 1510725 h 1966239"/>
              <a:gd name="connsiteX8" fmla="*/ 501665 w 6213989"/>
              <a:gd name="connsiteY8" fmla="*/ 1606961 h 1966239"/>
              <a:gd name="connsiteX9" fmla="*/ 480150 w 6213989"/>
              <a:gd name="connsiteY9" fmla="*/ 1940448 h 1966239"/>
              <a:gd name="connsiteX10" fmla="*/ 2190616 w 6213989"/>
              <a:gd name="connsiteY10" fmla="*/ 1918933 h 1966239"/>
              <a:gd name="connsiteX0" fmla="*/ 3083500 w 6213989"/>
              <a:gd name="connsiteY0" fmla="*/ 14986 h 1966239"/>
              <a:gd name="connsiteX1" fmla="*/ 4213053 w 6213989"/>
              <a:gd name="connsiteY1" fmla="*/ 58062 h 1966239"/>
              <a:gd name="connsiteX2" fmla="*/ 3319343 w 6213989"/>
              <a:gd name="connsiteY2" fmla="*/ 332887 h 1966239"/>
              <a:gd name="connsiteX3" fmla="*/ 1652734 w 6213989"/>
              <a:gd name="connsiteY3" fmla="*/ 509501 h 1966239"/>
              <a:gd name="connsiteX4" fmla="*/ 5525486 w 6213989"/>
              <a:gd name="connsiteY4" fmla="*/ 789561 h 1966239"/>
              <a:gd name="connsiteX5" fmla="*/ 652272 w 6213989"/>
              <a:gd name="connsiteY5" fmla="*/ 939987 h 1966239"/>
              <a:gd name="connsiteX6" fmla="*/ 749091 w 6213989"/>
              <a:gd name="connsiteY6" fmla="*/ 1241201 h 1966239"/>
              <a:gd name="connsiteX7" fmla="*/ 6213976 w 6213989"/>
              <a:gd name="connsiteY7" fmla="*/ 1510725 h 1966239"/>
              <a:gd name="connsiteX8" fmla="*/ 501665 w 6213989"/>
              <a:gd name="connsiteY8" fmla="*/ 1606961 h 1966239"/>
              <a:gd name="connsiteX9" fmla="*/ 480150 w 6213989"/>
              <a:gd name="connsiteY9" fmla="*/ 1940448 h 1966239"/>
              <a:gd name="connsiteX10" fmla="*/ 2190616 w 6213989"/>
              <a:gd name="connsiteY10" fmla="*/ 1918933 h 1966239"/>
              <a:gd name="connsiteX0" fmla="*/ 3083500 w 6213989"/>
              <a:gd name="connsiteY0" fmla="*/ 5329 h 1956582"/>
              <a:gd name="connsiteX1" fmla="*/ 3976384 w 6213989"/>
              <a:gd name="connsiteY1" fmla="*/ 148742 h 1956582"/>
              <a:gd name="connsiteX2" fmla="*/ 3319343 w 6213989"/>
              <a:gd name="connsiteY2" fmla="*/ 323230 h 1956582"/>
              <a:gd name="connsiteX3" fmla="*/ 1652734 w 6213989"/>
              <a:gd name="connsiteY3" fmla="*/ 499844 h 1956582"/>
              <a:gd name="connsiteX4" fmla="*/ 5525486 w 6213989"/>
              <a:gd name="connsiteY4" fmla="*/ 779904 h 1956582"/>
              <a:gd name="connsiteX5" fmla="*/ 652272 w 6213989"/>
              <a:gd name="connsiteY5" fmla="*/ 930330 h 1956582"/>
              <a:gd name="connsiteX6" fmla="*/ 749091 w 6213989"/>
              <a:gd name="connsiteY6" fmla="*/ 1231544 h 1956582"/>
              <a:gd name="connsiteX7" fmla="*/ 6213976 w 6213989"/>
              <a:gd name="connsiteY7" fmla="*/ 1501068 h 1956582"/>
              <a:gd name="connsiteX8" fmla="*/ 501665 w 6213989"/>
              <a:gd name="connsiteY8" fmla="*/ 1597304 h 1956582"/>
              <a:gd name="connsiteX9" fmla="*/ 480150 w 6213989"/>
              <a:gd name="connsiteY9" fmla="*/ 1930791 h 1956582"/>
              <a:gd name="connsiteX10" fmla="*/ 2190616 w 6213989"/>
              <a:gd name="connsiteY10" fmla="*/ 1909276 h 1956582"/>
              <a:gd name="connsiteX0" fmla="*/ 3083500 w 6213989"/>
              <a:gd name="connsiteY0" fmla="*/ 21429 h 1972682"/>
              <a:gd name="connsiteX1" fmla="*/ 3976384 w 6213989"/>
              <a:gd name="connsiteY1" fmla="*/ 164842 h 1972682"/>
              <a:gd name="connsiteX2" fmla="*/ 3319343 w 6213989"/>
              <a:gd name="connsiteY2" fmla="*/ 339330 h 1972682"/>
              <a:gd name="connsiteX3" fmla="*/ 1652734 w 6213989"/>
              <a:gd name="connsiteY3" fmla="*/ 515944 h 1972682"/>
              <a:gd name="connsiteX4" fmla="*/ 5525486 w 6213989"/>
              <a:gd name="connsiteY4" fmla="*/ 796004 h 1972682"/>
              <a:gd name="connsiteX5" fmla="*/ 652272 w 6213989"/>
              <a:gd name="connsiteY5" fmla="*/ 946430 h 1972682"/>
              <a:gd name="connsiteX6" fmla="*/ 749091 w 6213989"/>
              <a:gd name="connsiteY6" fmla="*/ 1247644 h 1972682"/>
              <a:gd name="connsiteX7" fmla="*/ 6213976 w 6213989"/>
              <a:gd name="connsiteY7" fmla="*/ 1517168 h 1972682"/>
              <a:gd name="connsiteX8" fmla="*/ 501665 w 6213989"/>
              <a:gd name="connsiteY8" fmla="*/ 1613404 h 1972682"/>
              <a:gd name="connsiteX9" fmla="*/ 480150 w 6213989"/>
              <a:gd name="connsiteY9" fmla="*/ 1946891 h 1972682"/>
              <a:gd name="connsiteX10" fmla="*/ 2190616 w 6213989"/>
              <a:gd name="connsiteY10" fmla="*/ 1925376 h 1972682"/>
              <a:gd name="connsiteX0" fmla="*/ 3029165 w 6159654"/>
              <a:gd name="connsiteY0" fmla="*/ 21429 h 1972682"/>
              <a:gd name="connsiteX1" fmla="*/ 3922049 w 6159654"/>
              <a:gd name="connsiteY1" fmla="*/ 164842 h 1972682"/>
              <a:gd name="connsiteX2" fmla="*/ 3265008 w 6159654"/>
              <a:gd name="connsiteY2" fmla="*/ 339330 h 1972682"/>
              <a:gd name="connsiteX3" fmla="*/ 1598399 w 6159654"/>
              <a:gd name="connsiteY3" fmla="*/ 515944 h 1972682"/>
              <a:gd name="connsiteX4" fmla="*/ 5471151 w 6159654"/>
              <a:gd name="connsiteY4" fmla="*/ 796004 h 1972682"/>
              <a:gd name="connsiteX5" fmla="*/ 597937 w 6159654"/>
              <a:gd name="connsiteY5" fmla="*/ 946430 h 1972682"/>
              <a:gd name="connsiteX6" fmla="*/ 694756 w 6159654"/>
              <a:gd name="connsiteY6" fmla="*/ 1247644 h 1972682"/>
              <a:gd name="connsiteX7" fmla="*/ 6159641 w 6159654"/>
              <a:gd name="connsiteY7" fmla="*/ 1517168 h 1972682"/>
              <a:gd name="connsiteX8" fmla="*/ 447330 w 6159654"/>
              <a:gd name="connsiteY8" fmla="*/ 1613404 h 1972682"/>
              <a:gd name="connsiteX9" fmla="*/ 425815 w 6159654"/>
              <a:gd name="connsiteY9" fmla="*/ 1946891 h 1972682"/>
              <a:gd name="connsiteX10" fmla="*/ 2136281 w 6159654"/>
              <a:gd name="connsiteY10" fmla="*/ 1925376 h 1972682"/>
              <a:gd name="connsiteX0" fmla="*/ 2857675 w 5988164"/>
              <a:gd name="connsiteY0" fmla="*/ 21429 h 1972682"/>
              <a:gd name="connsiteX1" fmla="*/ 3750559 w 5988164"/>
              <a:gd name="connsiteY1" fmla="*/ 164842 h 1972682"/>
              <a:gd name="connsiteX2" fmla="*/ 3093518 w 5988164"/>
              <a:gd name="connsiteY2" fmla="*/ 339330 h 1972682"/>
              <a:gd name="connsiteX3" fmla="*/ 1426909 w 5988164"/>
              <a:gd name="connsiteY3" fmla="*/ 515944 h 1972682"/>
              <a:gd name="connsiteX4" fmla="*/ 5299661 w 5988164"/>
              <a:gd name="connsiteY4" fmla="*/ 796004 h 1972682"/>
              <a:gd name="connsiteX5" fmla="*/ 426447 w 5988164"/>
              <a:gd name="connsiteY5" fmla="*/ 946430 h 1972682"/>
              <a:gd name="connsiteX6" fmla="*/ 523266 w 5988164"/>
              <a:gd name="connsiteY6" fmla="*/ 1247644 h 1972682"/>
              <a:gd name="connsiteX7" fmla="*/ 5988151 w 5988164"/>
              <a:gd name="connsiteY7" fmla="*/ 1517168 h 1972682"/>
              <a:gd name="connsiteX8" fmla="*/ 275840 w 5988164"/>
              <a:gd name="connsiteY8" fmla="*/ 1613404 h 1972682"/>
              <a:gd name="connsiteX9" fmla="*/ 254325 w 5988164"/>
              <a:gd name="connsiteY9" fmla="*/ 1946891 h 1972682"/>
              <a:gd name="connsiteX10" fmla="*/ 1964791 w 5988164"/>
              <a:gd name="connsiteY10" fmla="*/ 1925376 h 1972682"/>
              <a:gd name="connsiteX0" fmla="*/ 2759304 w 5889791"/>
              <a:gd name="connsiteY0" fmla="*/ 21429 h 1972682"/>
              <a:gd name="connsiteX1" fmla="*/ 3652188 w 5889791"/>
              <a:gd name="connsiteY1" fmla="*/ 164842 h 1972682"/>
              <a:gd name="connsiteX2" fmla="*/ 2995147 w 5889791"/>
              <a:gd name="connsiteY2" fmla="*/ 339330 h 1972682"/>
              <a:gd name="connsiteX3" fmla="*/ 1328538 w 5889791"/>
              <a:gd name="connsiteY3" fmla="*/ 515944 h 1972682"/>
              <a:gd name="connsiteX4" fmla="*/ 5201290 w 5889791"/>
              <a:gd name="connsiteY4" fmla="*/ 796004 h 1972682"/>
              <a:gd name="connsiteX5" fmla="*/ 328076 w 5889791"/>
              <a:gd name="connsiteY5" fmla="*/ 946430 h 1972682"/>
              <a:gd name="connsiteX6" fmla="*/ 424895 w 5889791"/>
              <a:gd name="connsiteY6" fmla="*/ 1247644 h 1972682"/>
              <a:gd name="connsiteX7" fmla="*/ 5889780 w 5889791"/>
              <a:gd name="connsiteY7" fmla="*/ 1517168 h 1972682"/>
              <a:gd name="connsiteX8" fmla="*/ 177469 w 5889791"/>
              <a:gd name="connsiteY8" fmla="*/ 1613404 h 1972682"/>
              <a:gd name="connsiteX9" fmla="*/ 155954 w 5889791"/>
              <a:gd name="connsiteY9" fmla="*/ 1946891 h 1972682"/>
              <a:gd name="connsiteX10" fmla="*/ 1866420 w 5889791"/>
              <a:gd name="connsiteY10" fmla="*/ 1925376 h 1972682"/>
              <a:gd name="connsiteX0" fmla="*/ 2759304 w 5890056"/>
              <a:gd name="connsiteY0" fmla="*/ 21429 h 1972682"/>
              <a:gd name="connsiteX1" fmla="*/ 3652188 w 5890056"/>
              <a:gd name="connsiteY1" fmla="*/ 164842 h 1972682"/>
              <a:gd name="connsiteX2" fmla="*/ 2995147 w 5890056"/>
              <a:gd name="connsiteY2" fmla="*/ 339330 h 1972682"/>
              <a:gd name="connsiteX3" fmla="*/ 1328538 w 5890056"/>
              <a:gd name="connsiteY3" fmla="*/ 515944 h 1972682"/>
              <a:gd name="connsiteX4" fmla="*/ 5201290 w 5890056"/>
              <a:gd name="connsiteY4" fmla="*/ 796004 h 1972682"/>
              <a:gd name="connsiteX5" fmla="*/ 328076 w 5890056"/>
              <a:gd name="connsiteY5" fmla="*/ 946430 h 1972682"/>
              <a:gd name="connsiteX6" fmla="*/ 424895 w 5890056"/>
              <a:gd name="connsiteY6" fmla="*/ 1247644 h 1972682"/>
              <a:gd name="connsiteX7" fmla="*/ 5889780 w 5890056"/>
              <a:gd name="connsiteY7" fmla="*/ 1517168 h 1972682"/>
              <a:gd name="connsiteX8" fmla="*/ 177469 w 5890056"/>
              <a:gd name="connsiteY8" fmla="*/ 1613404 h 1972682"/>
              <a:gd name="connsiteX9" fmla="*/ 155954 w 5890056"/>
              <a:gd name="connsiteY9" fmla="*/ 1946891 h 1972682"/>
              <a:gd name="connsiteX10" fmla="*/ 1866420 w 5890056"/>
              <a:gd name="connsiteY10" fmla="*/ 1925376 h 1972682"/>
              <a:gd name="connsiteX0" fmla="*/ 3066359 w 5960504"/>
              <a:gd name="connsiteY0" fmla="*/ 21429 h 1972682"/>
              <a:gd name="connsiteX1" fmla="*/ 3959243 w 5960504"/>
              <a:gd name="connsiteY1" fmla="*/ 164842 h 1972682"/>
              <a:gd name="connsiteX2" fmla="*/ 3302202 w 5960504"/>
              <a:gd name="connsiteY2" fmla="*/ 339330 h 1972682"/>
              <a:gd name="connsiteX3" fmla="*/ 1635593 w 5960504"/>
              <a:gd name="connsiteY3" fmla="*/ 515944 h 1972682"/>
              <a:gd name="connsiteX4" fmla="*/ 5508345 w 5960504"/>
              <a:gd name="connsiteY4" fmla="*/ 796004 h 1972682"/>
              <a:gd name="connsiteX5" fmla="*/ 635131 w 5960504"/>
              <a:gd name="connsiteY5" fmla="*/ 946430 h 1972682"/>
              <a:gd name="connsiteX6" fmla="*/ 731950 w 5960504"/>
              <a:gd name="connsiteY6" fmla="*/ 1247644 h 1972682"/>
              <a:gd name="connsiteX7" fmla="*/ 5960167 w 5960504"/>
              <a:gd name="connsiteY7" fmla="*/ 1498925 h 1972682"/>
              <a:gd name="connsiteX8" fmla="*/ 484524 w 5960504"/>
              <a:gd name="connsiteY8" fmla="*/ 1613404 h 1972682"/>
              <a:gd name="connsiteX9" fmla="*/ 463009 w 5960504"/>
              <a:gd name="connsiteY9" fmla="*/ 1946891 h 1972682"/>
              <a:gd name="connsiteX10" fmla="*/ 2173475 w 5960504"/>
              <a:gd name="connsiteY10" fmla="*/ 1925376 h 1972682"/>
              <a:gd name="connsiteX0" fmla="*/ 3066359 w 5960504"/>
              <a:gd name="connsiteY0" fmla="*/ 21429 h 1972682"/>
              <a:gd name="connsiteX1" fmla="*/ 3959243 w 5960504"/>
              <a:gd name="connsiteY1" fmla="*/ 164842 h 1972682"/>
              <a:gd name="connsiteX2" fmla="*/ 3302202 w 5960504"/>
              <a:gd name="connsiteY2" fmla="*/ 339330 h 1972682"/>
              <a:gd name="connsiteX3" fmla="*/ 1635593 w 5960504"/>
              <a:gd name="connsiteY3" fmla="*/ 515944 h 1972682"/>
              <a:gd name="connsiteX4" fmla="*/ 5508345 w 5960504"/>
              <a:gd name="connsiteY4" fmla="*/ 796004 h 1972682"/>
              <a:gd name="connsiteX5" fmla="*/ 635131 w 5960504"/>
              <a:gd name="connsiteY5" fmla="*/ 946430 h 1972682"/>
              <a:gd name="connsiteX6" fmla="*/ 731950 w 5960504"/>
              <a:gd name="connsiteY6" fmla="*/ 1247644 h 1972682"/>
              <a:gd name="connsiteX7" fmla="*/ 5960167 w 5960504"/>
              <a:gd name="connsiteY7" fmla="*/ 1416831 h 1972682"/>
              <a:gd name="connsiteX8" fmla="*/ 484524 w 5960504"/>
              <a:gd name="connsiteY8" fmla="*/ 1613404 h 1972682"/>
              <a:gd name="connsiteX9" fmla="*/ 463009 w 5960504"/>
              <a:gd name="connsiteY9" fmla="*/ 1946891 h 1972682"/>
              <a:gd name="connsiteX10" fmla="*/ 2173475 w 5960504"/>
              <a:gd name="connsiteY10" fmla="*/ 1925376 h 1972682"/>
              <a:gd name="connsiteX0" fmla="*/ 3066359 w 5960504"/>
              <a:gd name="connsiteY0" fmla="*/ 21429 h 1972682"/>
              <a:gd name="connsiteX1" fmla="*/ 3959243 w 5960504"/>
              <a:gd name="connsiteY1" fmla="*/ 164842 h 1972682"/>
              <a:gd name="connsiteX2" fmla="*/ 3302202 w 5960504"/>
              <a:gd name="connsiteY2" fmla="*/ 339330 h 1972682"/>
              <a:gd name="connsiteX3" fmla="*/ 1635593 w 5960504"/>
              <a:gd name="connsiteY3" fmla="*/ 515944 h 1972682"/>
              <a:gd name="connsiteX4" fmla="*/ 5508345 w 5960504"/>
              <a:gd name="connsiteY4" fmla="*/ 796004 h 1972682"/>
              <a:gd name="connsiteX5" fmla="*/ 635131 w 5960504"/>
              <a:gd name="connsiteY5" fmla="*/ 946430 h 1972682"/>
              <a:gd name="connsiteX6" fmla="*/ 731950 w 5960504"/>
              <a:gd name="connsiteY6" fmla="*/ 1247644 h 1972682"/>
              <a:gd name="connsiteX7" fmla="*/ 5960167 w 5960504"/>
              <a:gd name="connsiteY7" fmla="*/ 1508047 h 1972682"/>
              <a:gd name="connsiteX8" fmla="*/ 484524 w 5960504"/>
              <a:gd name="connsiteY8" fmla="*/ 1613404 h 1972682"/>
              <a:gd name="connsiteX9" fmla="*/ 463009 w 5960504"/>
              <a:gd name="connsiteY9" fmla="*/ 1946891 h 1972682"/>
              <a:gd name="connsiteX10" fmla="*/ 2173475 w 5960504"/>
              <a:gd name="connsiteY10"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99790 w 6555679"/>
              <a:gd name="connsiteY4" fmla="*/ 796004 h 1972682"/>
              <a:gd name="connsiteX5" fmla="*/ 626576 w 6555679"/>
              <a:gd name="connsiteY5" fmla="*/ 946430 h 1972682"/>
              <a:gd name="connsiteX6" fmla="*/ 723395 w 6555679"/>
              <a:gd name="connsiteY6" fmla="*/ 1247644 h 1972682"/>
              <a:gd name="connsiteX7" fmla="*/ 5951612 w 6555679"/>
              <a:gd name="connsiteY7" fmla="*/ 1508047 h 1972682"/>
              <a:gd name="connsiteX8" fmla="*/ 5833278 w 6555679"/>
              <a:gd name="connsiteY8" fmla="*/ 1625468 h 1972682"/>
              <a:gd name="connsiteX9" fmla="*/ 475969 w 6555679"/>
              <a:gd name="connsiteY9" fmla="*/ 1613404 h 1972682"/>
              <a:gd name="connsiteX10" fmla="*/ 454454 w 6555679"/>
              <a:gd name="connsiteY10" fmla="*/ 1946891 h 1972682"/>
              <a:gd name="connsiteX11" fmla="*/ 2164920 w 6555679"/>
              <a:gd name="connsiteY11"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99790 w 6555679"/>
              <a:gd name="connsiteY4" fmla="*/ 796004 h 1972682"/>
              <a:gd name="connsiteX5" fmla="*/ 5259814 w 6555679"/>
              <a:gd name="connsiteY5" fmla="*/ 877501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99790 w 6555679"/>
              <a:gd name="connsiteY4" fmla="*/ 796004 h 1972682"/>
              <a:gd name="connsiteX5" fmla="*/ 5259814 w 6555679"/>
              <a:gd name="connsiteY5" fmla="*/ 877501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259814 w 6555679"/>
              <a:gd name="connsiteY5" fmla="*/ 877501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259814 w 6555679"/>
              <a:gd name="connsiteY5" fmla="*/ 877501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141480 w 6555679"/>
              <a:gd name="connsiteY5" fmla="*/ 1014323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141480 w 6555679"/>
              <a:gd name="connsiteY5" fmla="*/ 1014323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141480 w 6555679"/>
              <a:gd name="connsiteY5" fmla="*/ 1014323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141480 w 6555679"/>
              <a:gd name="connsiteY5" fmla="*/ 1014323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168788 w 6555679"/>
              <a:gd name="connsiteY5" fmla="*/ 904865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378149 w 6555679"/>
              <a:gd name="connsiteY5" fmla="*/ 913986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378149 w 6555679"/>
              <a:gd name="connsiteY5" fmla="*/ 913986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378149 w 6555679"/>
              <a:gd name="connsiteY5" fmla="*/ 913986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254020 w 6555679"/>
              <a:gd name="connsiteY4" fmla="*/ 677424 h 1972682"/>
              <a:gd name="connsiteX5" fmla="*/ 5378149 w 6555679"/>
              <a:gd name="connsiteY5" fmla="*/ 913986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254020 w 6555679"/>
              <a:gd name="connsiteY4" fmla="*/ 677424 h 1972682"/>
              <a:gd name="connsiteX5" fmla="*/ 5378149 w 6555679"/>
              <a:gd name="connsiteY5" fmla="*/ 913986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254020 w 6555679"/>
              <a:gd name="connsiteY4" fmla="*/ 677424 h 1972682"/>
              <a:gd name="connsiteX5" fmla="*/ 5378149 w 6555679"/>
              <a:gd name="connsiteY5" fmla="*/ 913986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590627 w 6555679"/>
              <a:gd name="connsiteY3" fmla="*/ 525066 h 1972682"/>
              <a:gd name="connsiteX4" fmla="*/ 5254020 w 6555679"/>
              <a:gd name="connsiteY4" fmla="*/ 677424 h 1972682"/>
              <a:gd name="connsiteX5" fmla="*/ 5378149 w 6555679"/>
              <a:gd name="connsiteY5" fmla="*/ 913986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344984"/>
              <a:gd name="connsiteY0" fmla="*/ 21429 h 1972682"/>
              <a:gd name="connsiteX1" fmla="*/ 3950688 w 6344984"/>
              <a:gd name="connsiteY1" fmla="*/ 164842 h 1972682"/>
              <a:gd name="connsiteX2" fmla="*/ 3293647 w 6344984"/>
              <a:gd name="connsiteY2" fmla="*/ 339330 h 1972682"/>
              <a:gd name="connsiteX3" fmla="*/ 1590627 w 6344984"/>
              <a:gd name="connsiteY3" fmla="*/ 525066 h 1972682"/>
              <a:gd name="connsiteX4" fmla="*/ 5254020 w 6344984"/>
              <a:gd name="connsiteY4" fmla="*/ 677424 h 1972682"/>
              <a:gd name="connsiteX5" fmla="*/ 5378149 w 6344984"/>
              <a:gd name="connsiteY5" fmla="*/ 913986 h 1972682"/>
              <a:gd name="connsiteX6" fmla="*/ 626576 w 6344984"/>
              <a:gd name="connsiteY6" fmla="*/ 946430 h 1972682"/>
              <a:gd name="connsiteX7" fmla="*/ 723395 w 6344984"/>
              <a:gd name="connsiteY7" fmla="*/ 1247644 h 1972682"/>
              <a:gd name="connsiteX8" fmla="*/ 5951612 w 6344984"/>
              <a:gd name="connsiteY8" fmla="*/ 1508047 h 1972682"/>
              <a:gd name="connsiteX9" fmla="*/ 5833278 w 6344984"/>
              <a:gd name="connsiteY9" fmla="*/ 1625468 h 1972682"/>
              <a:gd name="connsiteX10" fmla="*/ 475969 w 6344984"/>
              <a:gd name="connsiteY10" fmla="*/ 1613404 h 1972682"/>
              <a:gd name="connsiteX11" fmla="*/ 454454 w 6344984"/>
              <a:gd name="connsiteY11" fmla="*/ 1946891 h 1972682"/>
              <a:gd name="connsiteX12" fmla="*/ 2164920 w 6344984"/>
              <a:gd name="connsiteY12" fmla="*/ 1925376 h 1972682"/>
              <a:gd name="connsiteX0" fmla="*/ 3057804 w 6328103"/>
              <a:gd name="connsiteY0" fmla="*/ 21429 h 1972682"/>
              <a:gd name="connsiteX1" fmla="*/ 3950688 w 6328103"/>
              <a:gd name="connsiteY1" fmla="*/ 164842 h 1972682"/>
              <a:gd name="connsiteX2" fmla="*/ 3293647 w 6328103"/>
              <a:gd name="connsiteY2" fmla="*/ 339330 h 1972682"/>
              <a:gd name="connsiteX3" fmla="*/ 1590627 w 6328103"/>
              <a:gd name="connsiteY3" fmla="*/ 525066 h 1972682"/>
              <a:gd name="connsiteX4" fmla="*/ 5254020 w 6328103"/>
              <a:gd name="connsiteY4" fmla="*/ 677424 h 1972682"/>
              <a:gd name="connsiteX5" fmla="*/ 5378149 w 6328103"/>
              <a:gd name="connsiteY5" fmla="*/ 913986 h 1972682"/>
              <a:gd name="connsiteX6" fmla="*/ 626576 w 6328103"/>
              <a:gd name="connsiteY6" fmla="*/ 946430 h 1972682"/>
              <a:gd name="connsiteX7" fmla="*/ 723395 w 6328103"/>
              <a:gd name="connsiteY7" fmla="*/ 1247644 h 1972682"/>
              <a:gd name="connsiteX8" fmla="*/ 5906099 w 6328103"/>
              <a:gd name="connsiteY8" fmla="*/ 1362102 h 1972682"/>
              <a:gd name="connsiteX9" fmla="*/ 5833278 w 6328103"/>
              <a:gd name="connsiteY9" fmla="*/ 1625468 h 1972682"/>
              <a:gd name="connsiteX10" fmla="*/ 475969 w 6328103"/>
              <a:gd name="connsiteY10" fmla="*/ 1613404 h 1972682"/>
              <a:gd name="connsiteX11" fmla="*/ 454454 w 6328103"/>
              <a:gd name="connsiteY11" fmla="*/ 1946891 h 1972682"/>
              <a:gd name="connsiteX12" fmla="*/ 2164920 w 6328103"/>
              <a:gd name="connsiteY12" fmla="*/ 1925376 h 1972682"/>
              <a:gd name="connsiteX0" fmla="*/ 3057804 w 6036423"/>
              <a:gd name="connsiteY0" fmla="*/ 21429 h 1972682"/>
              <a:gd name="connsiteX1" fmla="*/ 3950688 w 6036423"/>
              <a:gd name="connsiteY1" fmla="*/ 164842 h 1972682"/>
              <a:gd name="connsiteX2" fmla="*/ 3293647 w 6036423"/>
              <a:gd name="connsiteY2" fmla="*/ 339330 h 1972682"/>
              <a:gd name="connsiteX3" fmla="*/ 1590627 w 6036423"/>
              <a:gd name="connsiteY3" fmla="*/ 525066 h 1972682"/>
              <a:gd name="connsiteX4" fmla="*/ 5254020 w 6036423"/>
              <a:gd name="connsiteY4" fmla="*/ 677424 h 1972682"/>
              <a:gd name="connsiteX5" fmla="*/ 5378149 w 6036423"/>
              <a:gd name="connsiteY5" fmla="*/ 913986 h 1972682"/>
              <a:gd name="connsiteX6" fmla="*/ 626576 w 6036423"/>
              <a:gd name="connsiteY6" fmla="*/ 946430 h 1972682"/>
              <a:gd name="connsiteX7" fmla="*/ 723395 w 6036423"/>
              <a:gd name="connsiteY7" fmla="*/ 1247644 h 1972682"/>
              <a:gd name="connsiteX8" fmla="*/ 5906099 w 6036423"/>
              <a:gd name="connsiteY8" fmla="*/ 1362102 h 1972682"/>
              <a:gd name="connsiteX9" fmla="*/ 5833278 w 6036423"/>
              <a:gd name="connsiteY9" fmla="*/ 1625468 h 1972682"/>
              <a:gd name="connsiteX10" fmla="*/ 475969 w 6036423"/>
              <a:gd name="connsiteY10" fmla="*/ 1613404 h 1972682"/>
              <a:gd name="connsiteX11" fmla="*/ 454454 w 6036423"/>
              <a:gd name="connsiteY11" fmla="*/ 1946891 h 1972682"/>
              <a:gd name="connsiteX12" fmla="*/ 2164920 w 6036423"/>
              <a:gd name="connsiteY12" fmla="*/ 1925376 h 1972682"/>
              <a:gd name="connsiteX0" fmla="*/ 3057804 w 6328103"/>
              <a:gd name="connsiteY0" fmla="*/ 21429 h 1972682"/>
              <a:gd name="connsiteX1" fmla="*/ 3950688 w 6328103"/>
              <a:gd name="connsiteY1" fmla="*/ 164842 h 1972682"/>
              <a:gd name="connsiteX2" fmla="*/ 3293647 w 6328103"/>
              <a:gd name="connsiteY2" fmla="*/ 339330 h 1972682"/>
              <a:gd name="connsiteX3" fmla="*/ 1590627 w 6328103"/>
              <a:gd name="connsiteY3" fmla="*/ 525066 h 1972682"/>
              <a:gd name="connsiteX4" fmla="*/ 5254020 w 6328103"/>
              <a:gd name="connsiteY4" fmla="*/ 677424 h 1972682"/>
              <a:gd name="connsiteX5" fmla="*/ 5378149 w 6328103"/>
              <a:gd name="connsiteY5" fmla="*/ 913986 h 1972682"/>
              <a:gd name="connsiteX6" fmla="*/ 626576 w 6328103"/>
              <a:gd name="connsiteY6" fmla="*/ 946430 h 1972682"/>
              <a:gd name="connsiteX7" fmla="*/ 723395 w 6328103"/>
              <a:gd name="connsiteY7" fmla="*/ 1247644 h 1972682"/>
              <a:gd name="connsiteX8" fmla="*/ 5906099 w 6328103"/>
              <a:gd name="connsiteY8" fmla="*/ 1362102 h 1972682"/>
              <a:gd name="connsiteX9" fmla="*/ 5833278 w 6328103"/>
              <a:gd name="connsiteY9" fmla="*/ 1625468 h 1972682"/>
              <a:gd name="connsiteX10" fmla="*/ 475969 w 6328103"/>
              <a:gd name="connsiteY10" fmla="*/ 1613404 h 1972682"/>
              <a:gd name="connsiteX11" fmla="*/ 454454 w 6328103"/>
              <a:gd name="connsiteY11" fmla="*/ 1946891 h 1972682"/>
              <a:gd name="connsiteX12" fmla="*/ 2164920 w 6328103"/>
              <a:gd name="connsiteY12" fmla="*/ 1925376 h 1972682"/>
              <a:gd name="connsiteX0" fmla="*/ 3057804 w 6056425"/>
              <a:gd name="connsiteY0" fmla="*/ 21429 h 1972682"/>
              <a:gd name="connsiteX1" fmla="*/ 3950688 w 6056425"/>
              <a:gd name="connsiteY1" fmla="*/ 164842 h 1972682"/>
              <a:gd name="connsiteX2" fmla="*/ 3293647 w 6056425"/>
              <a:gd name="connsiteY2" fmla="*/ 339330 h 1972682"/>
              <a:gd name="connsiteX3" fmla="*/ 1590627 w 6056425"/>
              <a:gd name="connsiteY3" fmla="*/ 525066 h 1972682"/>
              <a:gd name="connsiteX4" fmla="*/ 5254020 w 6056425"/>
              <a:gd name="connsiteY4" fmla="*/ 677424 h 1972682"/>
              <a:gd name="connsiteX5" fmla="*/ 5378149 w 6056425"/>
              <a:gd name="connsiteY5" fmla="*/ 913986 h 1972682"/>
              <a:gd name="connsiteX6" fmla="*/ 626576 w 6056425"/>
              <a:gd name="connsiteY6" fmla="*/ 946430 h 1972682"/>
              <a:gd name="connsiteX7" fmla="*/ 723395 w 6056425"/>
              <a:gd name="connsiteY7" fmla="*/ 1247644 h 1972682"/>
              <a:gd name="connsiteX8" fmla="*/ 5906099 w 6056425"/>
              <a:gd name="connsiteY8" fmla="*/ 1362102 h 1972682"/>
              <a:gd name="connsiteX9" fmla="*/ 5833278 w 6056425"/>
              <a:gd name="connsiteY9" fmla="*/ 1625468 h 1972682"/>
              <a:gd name="connsiteX10" fmla="*/ 475969 w 6056425"/>
              <a:gd name="connsiteY10" fmla="*/ 1613404 h 1972682"/>
              <a:gd name="connsiteX11" fmla="*/ 454454 w 6056425"/>
              <a:gd name="connsiteY11" fmla="*/ 1946891 h 1972682"/>
              <a:gd name="connsiteX12" fmla="*/ 2164920 w 6056425"/>
              <a:gd name="connsiteY12" fmla="*/ 1925376 h 1972682"/>
              <a:gd name="connsiteX0" fmla="*/ 3046629 w 6252663"/>
              <a:gd name="connsiteY0" fmla="*/ 21429 h 1972682"/>
              <a:gd name="connsiteX1" fmla="*/ 3939513 w 6252663"/>
              <a:gd name="connsiteY1" fmla="*/ 164842 h 1972682"/>
              <a:gd name="connsiteX2" fmla="*/ 3282472 w 6252663"/>
              <a:gd name="connsiteY2" fmla="*/ 339330 h 1972682"/>
              <a:gd name="connsiteX3" fmla="*/ 1579452 w 6252663"/>
              <a:gd name="connsiteY3" fmla="*/ 525066 h 1972682"/>
              <a:gd name="connsiteX4" fmla="*/ 5242845 w 6252663"/>
              <a:gd name="connsiteY4" fmla="*/ 677424 h 1972682"/>
              <a:gd name="connsiteX5" fmla="*/ 5366974 w 6252663"/>
              <a:gd name="connsiteY5" fmla="*/ 913986 h 1972682"/>
              <a:gd name="connsiteX6" fmla="*/ 615401 w 6252663"/>
              <a:gd name="connsiteY6" fmla="*/ 946430 h 1972682"/>
              <a:gd name="connsiteX7" fmla="*/ 712220 w 6252663"/>
              <a:gd name="connsiteY7" fmla="*/ 1247644 h 1972682"/>
              <a:gd name="connsiteX8" fmla="*/ 5894924 w 6252663"/>
              <a:gd name="connsiteY8" fmla="*/ 1362102 h 1972682"/>
              <a:gd name="connsiteX9" fmla="*/ 5667358 w 6252663"/>
              <a:gd name="connsiteY9" fmla="*/ 1634590 h 1972682"/>
              <a:gd name="connsiteX10" fmla="*/ 464794 w 6252663"/>
              <a:gd name="connsiteY10" fmla="*/ 1613404 h 1972682"/>
              <a:gd name="connsiteX11" fmla="*/ 443279 w 6252663"/>
              <a:gd name="connsiteY11" fmla="*/ 1946891 h 1972682"/>
              <a:gd name="connsiteX12" fmla="*/ 2153745 w 6252663"/>
              <a:gd name="connsiteY12" fmla="*/ 1925376 h 1972682"/>
              <a:gd name="connsiteX0" fmla="*/ 3046629 w 6338371"/>
              <a:gd name="connsiteY0" fmla="*/ 21429 h 1972682"/>
              <a:gd name="connsiteX1" fmla="*/ 3939513 w 6338371"/>
              <a:gd name="connsiteY1" fmla="*/ 164842 h 1972682"/>
              <a:gd name="connsiteX2" fmla="*/ 3282472 w 6338371"/>
              <a:gd name="connsiteY2" fmla="*/ 339330 h 1972682"/>
              <a:gd name="connsiteX3" fmla="*/ 1579452 w 6338371"/>
              <a:gd name="connsiteY3" fmla="*/ 525066 h 1972682"/>
              <a:gd name="connsiteX4" fmla="*/ 5242845 w 6338371"/>
              <a:gd name="connsiteY4" fmla="*/ 677424 h 1972682"/>
              <a:gd name="connsiteX5" fmla="*/ 5366974 w 6338371"/>
              <a:gd name="connsiteY5" fmla="*/ 913986 h 1972682"/>
              <a:gd name="connsiteX6" fmla="*/ 615401 w 6338371"/>
              <a:gd name="connsiteY6" fmla="*/ 946430 h 1972682"/>
              <a:gd name="connsiteX7" fmla="*/ 712220 w 6338371"/>
              <a:gd name="connsiteY7" fmla="*/ 1247644 h 1972682"/>
              <a:gd name="connsiteX8" fmla="*/ 5731078 w 6338371"/>
              <a:gd name="connsiteY8" fmla="*/ 1407709 h 1972682"/>
              <a:gd name="connsiteX9" fmla="*/ 5667358 w 6338371"/>
              <a:gd name="connsiteY9" fmla="*/ 1634590 h 1972682"/>
              <a:gd name="connsiteX10" fmla="*/ 464794 w 6338371"/>
              <a:gd name="connsiteY10" fmla="*/ 1613404 h 1972682"/>
              <a:gd name="connsiteX11" fmla="*/ 443279 w 6338371"/>
              <a:gd name="connsiteY11" fmla="*/ 1946891 h 1972682"/>
              <a:gd name="connsiteX12" fmla="*/ 2153745 w 6338371"/>
              <a:gd name="connsiteY12" fmla="*/ 1925376 h 1972682"/>
              <a:gd name="connsiteX0" fmla="*/ 3046629 w 6225609"/>
              <a:gd name="connsiteY0" fmla="*/ 21429 h 1972682"/>
              <a:gd name="connsiteX1" fmla="*/ 3939513 w 6225609"/>
              <a:gd name="connsiteY1" fmla="*/ 164842 h 1972682"/>
              <a:gd name="connsiteX2" fmla="*/ 3282472 w 6225609"/>
              <a:gd name="connsiteY2" fmla="*/ 339330 h 1972682"/>
              <a:gd name="connsiteX3" fmla="*/ 1579452 w 6225609"/>
              <a:gd name="connsiteY3" fmla="*/ 525066 h 1972682"/>
              <a:gd name="connsiteX4" fmla="*/ 5242845 w 6225609"/>
              <a:gd name="connsiteY4" fmla="*/ 677424 h 1972682"/>
              <a:gd name="connsiteX5" fmla="*/ 5366974 w 6225609"/>
              <a:gd name="connsiteY5" fmla="*/ 913986 h 1972682"/>
              <a:gd name="connsiteX6" fmla="*/ 615401 w 6225609"/>
              <a:gd name="connsiteY6" fmla="*/ 946430 h 1972682"/>
              <a:gd name="connsiteX7" fmla="*/ 712220 w 6225609"/>
              <a:gd name="connsiteY7" fmla="*/ 1247644 h 1972682"/>
              <a:gd name="connsiteX8" fmla="*/ 5731078 w 6225609"/>
              <a:gd name="connsiteY8" fmla="*/ 1407709 h 1972682"/>
              <a:gd name="connsiteX9" fmla="*/ 5667358 w 6225609"/>
              <a:gd name="connsiteY9" fmla="*/ 1634590 h 1972682"/>
              <a:gd name="connsiteX10" fmla="*/ 464794 w 6225609"/>
              <a:gd name="connsiteY10" fmla="*/ 1613404 h 1972682"/>
              <a:gd name="connsiteX11" fmla="*/ 443279 w 6225609"/>
              <a:gd name="connsiteY11" fmla="*/ 1946891 h 1972682"/>
              <a:gd name="connsiteX12" fmla="*/ 2153745 w 6225609"/>
              <a:gd name="connsiteY12" fmla="*/ 1925376 h 1972682"/>
              <a:gd name="connsiteX0" fmla="*/ 3046629 w 6283516"/>
              <a:gd name="connsiteY0" fmla="*/ 21429 h 1972682"/>
              <a:gd name="connsiteX1" fmla="*/ 3939513 w 6283516"/>
              <a:gd name="connsiteY1" fmla="*/ 164842 h 1972682"/>
              <a:gd name="connsiteX2" fmla="*/ 3282472 w 6283516"/>
              <a:gd name="connsiteY2" fmla="*/ 339330 h 1972682"/>
              <a:gd name="connsiteX3" fmla="*/ 1579452 w 6283516"/>
              <a:gd name="connsiteY3" fmla="*/ 525066 h 1972682"/>
              <a:gd name="connsiteX4" fmla="*/ 5242845 w 6283516"/>
              <a:gd name="connsiteY4" fmla="*/ 677424 h 1972682"/>
              <a:gd name="connsiteX5" fmla="*/ 5366974 w 6283516"/>
              <a:gd name="connsiteY5" fmla="*/ 913986 h 1972682"/>
              <a:gd name="connsiteX6" fmla="*/ 615401 w 6283516"/>
              <a:gd name="connsiteY6" fmla="*/ 946430 h 1972682"/>
              <a:gd name="connsiteX7" fmla="*/ 712220 w 6283516"/>
              <a:gd name="connsiteY7" fmla="*/ 1247644 h 1972682"/>
              <a:gd name="connsiteX8" fmla="*/ 5840310 w 6283516"/>
              <a:gd name="connsiteY8" fmla="*/ 1307372 h 1972682"/>
              <a:gd name="connsiteX9" fmla="*/ 5667358 w 6283516"/>
              <a:gd name="connsiteY9" fmla="*/ 1634590 h 1972682"/>
              <a:gd name="connsiteX10" fmla="*/ 464794 w 6283516"/>
              <a:gd name="connsiteY10" fmla="*/ 1613404 h 1972682"/>
              <a:gd name="connsiteX11" fmla="*/ 443279 w 6283516"/>
              <a:gd name="connsiteY11" fmla="*/ 1946891 h 1972682"/>
              <a:gd name="connsiteX12" fmla="*/ 2153745 w 6283516"/>
              <a:gd name="connsiteY12" fmla="*/ 1925376 h 1972682"/>
              <a:gd name="connsiteX0" fmla="*/ 3046629 w 6288581"/>
              <a:gd name="connsiteY0" fmla="*/ 21429 h 1972682"/>
              <a:gd name="connsiteX1" fmla="*/ 3939513 w 6288581"/>
              <a:gd name="connsiteY1" fmla="*/ 164842 h 1972682"/>
              <a:gd name="connsiteX2" fmla="*/ 3282472 w 6288581"/>
              <a:gd name="connsiteY2" fmla="*/ 339330 h 1972682"/>
              <a:gd name="connsiteX3" fmla="*/ 1579452 w 6288581"/>
              <a:gd name="connsiteY3" fmla="*/ 525066 h 1972682"/>
              <a:gd name="connsiteX4" fmla="*/ 5242845 w 6288581"/>
              <a:gd name="connsiteY4" fmla="*/ 677424 h 1972682"/>
              <a:gd name="connsiteX5" fmla="*/ 5366974 w 6288581"/>
              <a:gd name="connsiteY5" fmla="*/ 913986 h 1972682"/>
              <a:gd name="connsiteX6" fmla="*/ 615401 w 6288581"/>
              <a:gd name="connsiteY6" fmla="*/ 946430 h 1972682"/>
              <a:gd name="connsiteX7" fmla="*/ 712220 w 6288581"/>
              <a:gd name="connsiteY7" fmla="*/ 1247644 h 1972682"/>
              <a:gd name="connsiteX8" fmla="*/ 5849413 w 6288581"/>
              <a:gd name="connsiteY8" fmla="*/ 1343858 h 1972682"/>
              <a:gd name="connsiteX9" fmla="*/ 5667358 w 6288581"/>
              <a:gd name="connsiteY9" fmla="*/ 1634590 h 1972682"/>
              <a:gd name="connsiteX10" fmla="*/ 464794 w 6288581"/>
              <a:gd name="connsiteY10" fmla="*/ 1613404 h 1972682"/>
              <a:gd name="connsiteX11" fmla="*/ 443279 w 6288581"/>
              <a:gd name="connsiteY11" fmla="*/ 1946891 h 1972682"/>
              <a:gd name="connsiteX12" fmla="*/ 2153745 w 6288581"/>
              <a:gd name="connsiteY12" fmla="*/ 1925376 h 1972682"/>
              <a:gd name="connsiteX0" fmla="*/ 3046629 w 6158290"/>
              <a:gd name="connsiteY0" fmla="*/ 21429 h 1972682"/>
              <a:gd name="connsiteX1" fmla="*/ 3939513 w 6158290"/>
              <a:gd name="connsiteY1" fmla="*/ 164842 h 1972682"/>
              <a:gd name="connsiteX2" fmla="*/ 3282472 w 6158290"/>
              <a:gd name="connsiteY2" fmla="*/ 339330 h 1972682"/>
              <a:gd name="connsiteX3" fmla="*/ 1579452 w 6158290"/>
              <a:gd name="connsiteY3" fmla="*/ 525066 h 1972682"/>
              <a:gd name="connsiteX4" fmla="*/ 5242845 w 6158290"/>
              <a:gd name="connsiteY4" fmla="*/ 677424 h 1972682"/>
              <a:gd name="connsiteX5" fmla="*/ 5366974 w 6158290"/>
              <a:gd name="connsiteY5" fmla="*/ 913986 h 1972682"/>
              <a:gd name="connsiteX6" fmla="*/ 615401 w 6158290"/>
              <a:gd name="connsiteY6" fmla="*/ 946430 h 1972682"/>
              <a:gd name="connsiteX7" fmla="*/ 712220 w 6158290"/>
              <a:gd name="connsiteY7" fmla="*/ 1247644 h 1972682"/>
              <a:gd name="connsiteX8" fmla="*/ 5849413 w 6158290"/>
              <a:gd name="connsiteY8" fmla="*/ 1343858 h 1972682"/>
              <a:gd name="connsiteX9" fmla="*/ 5667358 w 6158290"/>
              <a:gd name="connsiteY9" fmla="*/ 1634590 h 1972682"/>
              <a:gd name="connsiteX10" fmla="*/ 464794 w 6158290"/>
              <a:gd name="connsiteY10" fmla="*/ 1613404 h 1972682"/>
              <a:gd name="connsiteX11" fmla="*/ 443279 w 6158290"/>
              <a:gd name="connsiteY11" fmla="*/ 1946891 h 1972682"/>
              <a:gd name="connsiteX12" fmla="*/ 2153745 w 6158290"/>
              <a:gd name="connsiteY12" fmla="*/ 1925376 h 1972682"/>
              <a:gd name="connsiteX0" fmla="*/ 3046629 w 5901651"/>
              <a:gd name="connsiteY0" fmla="*/ 21429 h 1972682"/>
              <a:gd name="connsiteX1" fmla="*/ 3939513 w 5901651"/>
              <a:gd name="connsiteY1" fmla="*/ 164842 h 1972682"/>
              <a:gd name="connsiteX2" fmla="*/ 3282472 w 5901651"/>
              <a:gd name="connsiteY2" fmla="*/ 339330 h 1972682"/>
              <a:gd name="connsiteX3" fmla="*/ 1579452 w 5901651"/>
              <a:gd name="connsiteY3" fmla="*/ 525066 h 1972682"/>
              <a:gd name="connsiteX4" fmla="*/ 5242845 w 5901651"/>
              <a:gd name="connsiteY4" fmla="*/ 677424 h 1972682"/>
              <a:gd name="connsiteX5" fmla="*/ 5366974 w 5901651"/>
              <a:gd name="connsiteY5" fmla="*/ 913986 h 1972682"/>
              <a:gd name="connsiteX6" fmla="*/ 615401 w 5901651"/>
              <a:gd name="connsiteY6" fmla="*/ 946430 h 1972682"/>
              <a:gd name="connsiteX7" fmla="*/ 712220 w 5901651"/>
              <a:gd name="connsiteY7" fmla="*/ 1247644 h 1972682"/>
              <a:gd name="connsiteX8" fmla="*/ 5849413 w 5901651"/>
              <a:gd name="connsiteY8" fmla="*/ 1343858 h 1972682"/>
              <a:gd name="connsiteX9" fmla="*/ 5667358 w 5901651"/>
              <a:gd name="connsiteY9" fmla="*/ 1634590 h 1972682"/>
              <a:gd name="connsiteX10" fmla="*/ 464794 w 5901651"/>
              <a:gd name="connsiteY10" fmla="*/ 1613404 h 1972682"/>
              <a:gd name="connsiteX11" fmla="*/ 443279 w 5901651"/>
              <a:gd name="connsiteY11" fmla="*/ 1946891 h 1972682"/>
              <a:gd name="connsiteX12" fmla="*/ 2153745 w 5901651"/>
              <a:gd name="connsiteY12" fmla="*/ 1925376 h 1972682"/>
              <a:gd name="connsiteX0" fmla="*/ 3046629 w 5849707"/>
              <a:gd name="connsiteY0" fmla="*/ 21429 h 1972682"/>
              <a:gd name="connsiteX1" fmla="*/ 3939513 w 5849707"/>
              <a:gd name="connsiteY1" fmla="*/ 164842 h 1972682"/>
              <a:gd name="connsiteX2" fmla="*/ 3282472 w 5849707"/>
              <a:gd name="connsiteY2" fmla="*/ 339330 h 1972682"/>
              <a:gd name="connsiteX3" fmla="*/ 1579452 w 5849707"/>
              <a:gd name="connsiteY3" fmla="*/ 525066 h 1972682"/>
              <a:gd name="connsiteX4" fmla="*/ 5242845 w 5849707"/>
              <a:gd name="connsiteY4" fmla="*/ 677424 h 1972682"/>
              <a:gd name="connsiteX5" fmla="*/ 5366974 w 5849707"/>
              <a:gd name="connsiteY5" fmla="*/ 913986 h 1972682"/>
              <a:gd name="connsiteX6" fmla="*/ 615401 w 5849707"/>
              <a:gd name="connsiteY6" fmla="*/ 946430 h 1972682"/>
              <a:gd name="connsiteX7" fmla="*/ 712220 w 5849707"/>
              <a:gd name="connsiteY7" fmla="*/ 1247644 h 1972682"/>
              <a:gd name="connsiteX8" fmla="*/ 5849413 w 5849707"/>
              <a:gd name="connsiteY8" fmla="*/ 1343858 h 1972682"/>
              <a:gd name="connsiteX9" fmla="*/ 464794 w 5849707"/>
              <a:gd name="connsiteY9" fmla="*/ 1613404 h 1972682"/>
              <a:gd name="connsiteX10" fmla="*/ 443279 w 5849707"/>
              <a:gd name="connsiteY10" fmla="*/ 1946891 h 1972682"/>
              <a:gd name="connsiteX11" fmla="*/ 2153745 w 5849707"/>
              <a:gd name="connsiteY11" fmla="*/ 1925376 h 1972682"/>
              <a:gd name="connsiteX0" fmla="*/ 3046629 w 5849577"/>
              <a:gd name="connsiteY0" fmla="*/ 21429 h 1972682"/>
              <a:gd name="connsiteX1" fmla="*/ 3939513 w 5849577"/>
              <a:gd name="connsiteY1" fmla="*/ 164842 h 1972682"/>
              <a:gd name="connsiteX2" fmla="*/ 3282472 w 5849577"/>
              <a:gd name="connsiteY2" fmla="*/ 339330 h 1972682"/>
              <a:gd name="connsiteX3" fmla="*/ 1579452 w 5849577"/>
              <a:gd name="connsiteY3" fmla="*/ 525066 h 1972682"/>
              <a:gd name="connsiteX4" fmla="*/ 5242845 w 5849577"/>
              <a:gd name="connsiteY4" fmla="*/ 677424 h 1972682"/>
              <a:gd name="connsiteX5" fmla="*/ 5366974 w 5849577"/>
              <a:gd name="connsiteY5" fmla="*/ 913986 h 1972682"/>
              <a:gd name="connsiteX6" fmla="*/ 615401 w 5849577"/>
              <a:gd name="connsiteY6" fmla="*/ 946430 h 1972682"/>
              <a:gd name="connsiteX7" fmla="*/ 712220 w 5849577"/>
              <a:gd name="connsiteY7" fmla="*/ 1247644 h 1972682"/>
              <a:gd name="connsiteX8" fmla="*/ 5849413 w 5849577"/>
              <a:gd name="connsiteY8" fmla="*/ 1343858 h 1972682"/>
              <a:gd name="connsiteX9" fmla="*/ 464794 w 5849577"/>
              <a:gd name="connsiteY9" fmla="*/ 1613404 h 1972682"/>
              <a:gd name="connsiteX10" fmla="*/ 443279 w 5849577"/>
              <a:gd name="connsiteY10" fmla="*/ 1946891 h 1972682"/>
              <a:gd name="connsiteX11" fmla="*/ 2153745 w 5849577"/>
              <a:gd name="connsiteY11" fmla="*/ 1925376 h 1972682"/>
              <a:gd name="connsiteX0" fmla="*/ 3068994 w 5999376"/>
              <a:gd name="connsiteY0" fmla="*/ 21429 h 1972682"/>
              <a:gd name="connsiteX1" fmla="*/ 3961878 w 5999376"/>
              <a:gd name="connsiteY1" fmla="*/ 164842 h 1972682"/>
              <a:gd name="connsiteX2" fmla="*/ 3304837 w 5999376"/>
              <a:gd name="connsiteY2" fmla="*/ 339330 h 1972682"/>
              <a:gd name="connsiteX3" fmla="*/ 1601817 w 5999376"/>
              <a:gd name="connsiteY3" fmla="*/ 525066 h 1972682"/>
              <a:gd name="connsiteX4" fmla="*/ 5265210 w 5999376"/>
              <a:gd name="connsiteY4" fmla="*/ 677424 h 1972682"/>
              <a:gd name="connsiteX5" fmla="*/ 5389339 w 5999376"/>
              <a:gd name="connsiteY5" fmla="*/ 913986 h 1972682"/>
              <a:gd name="connsiteX6" fmla="*/ 637766 w 5999376"/>
              <a:gd name="connsiteY6" fmla="*/ 946430 h 1972682"/>
              <a:gd name="connsiteX7" fmla="*/ 734585 w 5999376"/>
              <a:gd name="connsiteY7" fmla="*/ 1247644 h 1972682"/>
              <a:gd name="connsiteX8" fmla="*/ 5999215 w 5999376"/>
              <a:gd name="connsiteY8" fmla="*/ 1453317 h 1972682"/>
              <a:gd name="connsiteX9" fmla="*/ 487159 w 5999376"/>
              <a:gd name="connsiteY9" fmla="*/ 1613404 h 1972682"/>
              <a:gd name="connsiteX10" fmla="*/ 465644 w 5999376"/>
              <a:gd name="connsiteY10" fmla="*/ 1946891 h 1972682"/>
              <a:gd name="connsiteX11" fmla="*/ 2176110 w 5999376"/>
              <a:gd name="connsiteY11" fmla="*/ 1925376 h 1972682"/>
              <a:gd name="connsiteX0" fmla="*/ 3068994 w 5999376"/>
              <a:gd name="connsiteY0" fmla="*/ 6625 h 1957878"/>
              <a:gd name="connsiteX1" fmla="*/ 3961878 w 5999376"/>
              <a:gd name="connsiteY1" fmla="*/ 150038 h 1957878"/>
              <a:gd name="connsiteX2" fmla="*/ 1601817 w 5999376"/>
              <a:gd name="connsiteY2" fmla="*/ 510262 h 1957878"/>
              <a:gd name="connsiteX3" fmla="*/ 5265210 w 5999376"/>
              <a:gd name="connsiteY3" fmla="*/ 662620 h 1957878"/>
              <a:gd name="connsiteX4" fmla="*/ 5389339 w 5999376"/>
              <a:gd name="connsiteY4" fmla="*/ 899182 h 1957878"/>
              <a:gd name="connsiteX5" fmla="*/ 637766 w 5999376"/>
              <a:gd name="connsiteY5" fmla="*/ 931626 h 1957878"/>
              <a:gd name="connsiteX6" fmla="*/ 734585 w 5999376"/>
              <a:gd name="connsiteY6" fmla="*/ 1232840 h 1957878"/>
              <a:gd name="connsiteX7" fmla="*/ 5999215 w 5999376"/>
              <a:gd name="connsiteY7" fmla="*/ 1438513 h 1957878"/>
              <a:gd name="connsiteX8" fmla="*/ 487159 w 5999376"/>
              <a:gd name="connsiteY8" fmla="*/ 1598600 h 1957878"/>
              <a:gd name="connsiteX9" fmla="*/ 465644 w 5999376"/>
              <a:gd name="connsiteY9" fmla="*/ 1932087 h 1957878"/>
              <a:gd name="connsiteX10" fmla="*/ 2176110 w 5999376"/>
              <a:gd name="connsiteY10" fmla="*/ 1910572 h 1957878"/>
              <a:gd name="connsiteX0" fmla="*/ 3068994 w 5999376"/>
              <a:gd name="connsiteY0" fmla="*/ 7463 h 1958716"/>
              <a:gd name="connsiteX1" fmla="*/ 3961878 w 5999376"/>
              <a:gd name="connsiteY1" fmla="*/ 150876 h 1958716"/>
              <a:gd name="connsiteX2" fmla="*/ 1601817 w 5999376"/>
              <a:gd name="connsiteY2" fmla="*/ 599940 h 1958716"/>
              <a:gd name="connsiteX3" fmla="*/ 5265210 w 5999376"/>
              <a:gd name="connsiteY3" fmla="*/ 663458 h 1958716"/>
              <a:gd name="connsiteX4" fmla="*/ 5389339 w 5999376"/>
              <a:gd name="connsiteY4" fmla="*/ 900020 h 1958716"/>
              <a:gd name="connsiteX5" fmla="*/ 637766 w 5999376"/>
              <a:gd name="connsiteY5" fmla="*/ 932464 h 1958716"/>
              <a:gd name="connsiteX6" fmla="*/ 734585 w 5999376"/>
              <a:gd name="connsiteY6" fmla="*/ 1233678 h 1958716"/>
              <a:gd name="connsiteX7" fmla="*/ 5999215 w 5999376"/>
              <a:gd name="connsiteY7" fmla="*/ 1439351 h 1958716"/>
              <a:gd name="connsiteX8" fmla="*/ 487159 w 5999376"/>
              <a:gd name="connsiteY8" fmla="*/ 1599438 h 1958716"/>
              <a:gd name="connsiteX9" fmla="*/ 465644 w 5999376"/>
              <a:gd name="connsiteY9" fmla="*/ 1932925 h 1958716"/>
              <a:gd name="connsiteX10" fmla="*/ 2176110 w 5999376"/>
              <a:gd name="connsiteY10" fmla="*/ 1911410 h 1958716"/>
              <a:gd name="connsiteX0" fmla="*/ 3068994 w 5999376"/>
              <a:gd name="connsiteY0" fmla="*/ 7463 h 1958716"/>
              <a:gd name="connsiteX1" fmla="*/ 3961878 w 5999376"/>
              <a:gd name="connsiteY1" fmla="*/ 150876 h 1958716"/>
              <a:gd name="connsiteX2" fmla="*/ 1601817 w 5999376"/>
              <a:gd name="connsiteY2" fmla="*/ 599940 h 1958716"/>
              <a:gd name="connsiteX3" fmla="*/ 5265210 w 5999376"/>
              <a:gd name="connsiteY3" fmla="*/ 663458 h 1958716"/>
              <a:gd name="connsiteX4" fmla="*/ 5389339 w 5999376"/>
              <a:gd name="connsiteY4" fmla="*/ 900020 h 1958716"/>
              <a:gd name="connsiteX5" fmla="*/ 637766 w 5999376"/>
              <a:gd name="connsiteY5" fmla="*/ 932464 h 1958716"/>
              <a:gd name="connsiteX6" fmla="*/ 734585 w 5999376"/>
              <a:gd name="connsiteY6" fmla="*/ 1233678 h 1958716"/>
              <a:gd name="connsiteX7" fmla="*/ 5999215 w 5999376"/>
              <a:gd name="connsiteY7" fmla="*/ 1439351 h 1958716"/>
              <a:gd name="connsiteX8" fmla="*/ 487159 w 5999376"/>
              <a:gd name="connsiteY8" fmla="*/ 1599438 h 1958716"/>
              <a:gd name="connsiteX9" fmla="*/ 465644 w 5999376"/>
              <a:gd name="connsiteY9" fmla="*/ 1932925 h 1958716"/>
              <a:gd name="connsiteX10" fmla="*/ 2176110 w 5999376"/>
              <a:gd name="connsiteY10" fmla="*/ 1911410 h 1958716"/>
              <a:gd name="connsiteX0" fmla="*/ 3068994 w 5999376"/>
              <a:gd name="connsiteY0" fmla="*/ 6557 h 1957810"/>
              <a:gd name="connsiteX1" fmla="*/ 3961878 w 5999376"/>
              <a:gd name="connsiteY1" fmla="*/ 149970 h 1957810"/>
              <a:gd name="connsiteX2" fmla="*/ 1601817 w 5999376"/>
              <a:gd name="connsiteY2" fmla="*/ 502117 h 1957810"/>
              <a:gd name="connsiteX3" fmla="*/ 5265210 w 5999376"/>
              <a:gd name="connsiteY3" fmla="*/ 662552 h 1957810"/>
              <a:gd name="connsiteX4" fmla="*/ 5389339 w 5999376"/>
              <a:gd name="connsiteY4" fmla="*/ 899114 h 1957810"/>
              <a:gd name="connsiteX5" fmla="*/ 637766 w 5999376"/>
              <a:gd name="connsiteY5" fmla="*/ 931558 h 1957810"/>
              <a:gd name="connsiteX6" fmla="*/ 734585 w 5999376"/>
              <a:gd name="connsiteY6" fmla="*/ 1232772 h 1957810"/>
              <a:gd name="connsiteX7" fmla="*/ 5999215 w 5999376"/>
              <a:gd name="connsiteY7" fmla="*/ 1438445 h 1957810"/>
              <a:gd name="connsiteX8" fmla="*/ 487159 w 5999376"/>
              <a:gd name="connsiteY8" fmla="*/ 1598532 h 1957810"/>
              <a:gd name="connsiteX9" fmla="*/ 465644 w 5999376"/>
              <a:gd name="connsiteY9" fmla="*/ 1932019 h 1957810"/>
              <a:gd name="connsiteX10" fmla="*/ 2176110 w 5999376"/>
              <a:gd name="connsiteY10" fmla="*/ 1910504 h 1957810"/>
              <a:gd name="connsiteX0" fmla="*/ 3068994 w 5999376"/>
              <a:gd name="connsiteY0" fmla="*/ 26831 h 1978084"/>
              <a:gd name="connsiteX1" fmla="*/ 3961878 w 5999376"/>
              <a:gd name="connsiteY1" fmla="*/ 170244 h 1978084"/>
              <a:gd name="connsiteX2" fmla="*/ 1601817 w 5999376"/>
              <a:gd name="connsiteY2" fmla="*/ 522391 h 1978084"/>
              <a:gd name="connsiteX3" fmla="*/ 5265210 w 5999376"/>
              <a:gd name="connsiteY3" fmla="*/ 682826 h 1978084"/>
              <a:gd name="connsiteX4" fmla="*/ 5389339 w 5999376"/>
              <a:gd name="connsiteY4" fmla="*/ 919388 h 1978084"/>
              <a:gd name="connsiteX5" fmla="*/ 637766 w 5999376"/>
              <a:gd name="connsiteY5" fmla="*/ 951832 h 1978084"/>
              <a:gd name="connsiteX6" fmla="*/ 734585 w 5999376"/>
              <a:gd name="connsiteY6" fmla="*/ 1253046 h 1978084"/>
              <a:gd name="connsiteX7" fmla="*/ 5999215 w 5999376"/>
              <a:gd name="connsiteY7" fmla="*/ 1458719 h 1978084"/>
              <a:gd name="connsiteX8" fmla="*/ 487159 w 5999376"/>
              <a:gd name="connsiteY8" fmla="*/ 1618806 h 1978084"/>
              <a:gd name="connsiteX9" fmla="*/ 465644 w 5999376"/>
              <a:gd name="connsiteY9" fmla="*/ 1952293 h 1978084"/>
              <a:gd name="connsiteX10" fmla="*/ 2176110 w 5999376"/>
              <a:gd name="connsiteY10" fmla="*/ 1930778 h 1978084"/>
              <a:gd name="connsiteX0" fmla="*/ 3068994 w 5999376"/>
              <a:gd name="connsiteY0" fmla="*/ 26831 h 1978084"/>
              <a:gd name="connsiteX1" fmla="*/ 3961878 w 5999376"/>
              <a:gd name="connsiteY1" fmla="*/ 170244 h 1978084"/>
              <a:gd name="connsiteX2" fmla="*/ 1601817 w 5999376"/>
              <a:gd name="connsiteY2" fmla="*/ 522391 h 1978084"/>
              <a:gd name="connsiteX3" fmla="*/ 5265210 w 5999376"/>
              <a:gd name="connsiteY3" fmla="*/ 682826 h 1978084"/>
              <a:gd name="connsiteX4" fmla="*/ 5389339 w 5999376"/>
              <a:gd name="connsiteY4" fmla="*/ 919388 h 1978084"/>
              <a:gd name="connsiteX5" fmla="*/ 637766 w 5999376"/>
              <a:gd name="connsiteY5" fmla="*/ 951832 h 1978084"/>
              <a:gd name="connsiteX6" fmla="*/ 734585 w 5999376"/>
              <a:gd name="connsiteY6" fmla="*/ 1253046 h 1978084"/>
              <a:gd name="connsiteX7" fmla="*/ 5999215 w 5999376"/>
              <a:gd name="connsiteY7" fmla="*/ 1458719 h 1978084"/>
              <a:gd name="connsiteX8" fmla="*/ 487159 w 5999376"/>
              <a:gd name="connsiteY8" fmla="*/ 1618806 h 1978084"/>
              <a:gd name="connsiteX9" fmla="*/ 465644 w 5999376"/>
              <a:gd name="connsiteY9" fmla="*/ 1952293 h 1978084"/>
              <a:gd name="connsiteX10" fmla="*/ 2176110 w 5999376"/>
              <a:gd name="connsiteY10" fmla="*/ 1930778 h 1978084"/>
              <a:gd name="connsiteX0" fmla="*/ 3068994 w 6013619"/>
              <a:gd name="connsiteY0" fmla="*/ 26831 h 1978084"/>
              <a:gd name="connsiteX1" fmla="*/ 3961878 w 6013619"/>
              <a:gd name="connsiteY1" fmla="*/ 170244 h 1978084"/>
              <a:gd name="connsiteX2" fmla="*/ 1601817 w 6013619"/>
              <a:gd name="connsiteY2" fmla="*/ 522391 h 1978084"/>
              <a:gd name="connsiteX3" fmla="*/ 5265210 w 6013619"/>
              <a:gd name="connsiteY3" fmla="*/ 682826 h 1978084"/>
              <a:gd name="connsiteX4" fmla="*/ 5389339 w 6013619"/>
              <a:gd name="connsiteY4" fmla="*/ 919388 h 1978084"/>
              <a:gd name="connsiteX5" fmla="*/ 637766 w 6013619"/>
              <a:gd name="connsiteY5" fmla="*/ 951832 h 1978084"/>
              <a:gd name="connsiteX6" fmla="*/ 734585 w 6013619"/>
              <a:gd name="connsiteY6" fmla="*/ 1253046 h 1978084"/>
              <a:gd name="connsiteX7" fmla="*/ 5999215 w 6013619"/>
              <a:gd name="connsiteY7" fmla="*/ 1458719 h 1978084"/>
              <a:gd name="connsiteX8" fmla="*/ 487159 w 6013619"/>
              <a:gd name="connsiteY8" fmla="*/ 1618806 h 1978084"/>
              <a:gd name="connsiteX9" fmla="*/ 465644 w 6013619"/>
              <a:gd name="connsiteY9" fmla="*/ 1952293 h 1978084"/>
              <a:gd name="connsiteX10" fmla="*/ 2176110 w 6013619"/>
              <a:gd name="connsiteY10" fmla="*/ 1930778 h 1978084"/>
              <a:gd name="connsiteX0" fmla="*/ 2896095 w 5556688"/>
              <a:gd name="connsiteY0" fmla="*/ 26831 h 1978084"/>
              <a:gd name="connsiteX1" fmla="*/ 3788979 w 5556688"/>
              <a:gd name="connsiteY1" fmla="*/ 170244 h 1978084"/>
              <a:gd name="connsiteX2" fmla="*/ 1428918 w 5556688"/>
              <a:gd name="connsiteY2" fmla="*/ 522391 h 1978084"/>
              <a:gd name="connsiteX3" fmla="*/ 5092311 w 5556688"/>
              <a:gd name="connsiteY3" fmla="*/ 682826 h 1978084"/>
              <a:gd name="connsiteX4" fmla="*/ 5216440 w 5556688"/>
              <a:gd name="connsiteY4" fmla="*/ 919388 h 1978084"/>
              <a:gd name="connsiteX5" fmla="*/ 464867 w 5556688"/>
              <a:gd name="connsiteY5" fmla="*/ 951832 h 1978084"/>
              <a:gd name="connsiteX6" fmla="*/ 561686 w 5556688"/>
              <a:gd name="connsiteY6" fmla="*/ 1253046 h 1978084"/>
              <a:gd name="connsiteX7" fmla="*/ 3392616 w 5556688"/>
              <a:gd name="connsiteY7" fmla="*/ 1445797 h 1978084"/>
              <a:gd name="connsiteX8" fmla="*/ 314260 w 5556688"/>
              <a:gd name="connsiteY8" fmla="*/ 1618806 h 1978084"/>
              <a:gd name="connsiteX9" fmla="*/ 292745 w 5556688"/>
              <a:gd name="connsiteY9" fmla="*/ 1952293 h 1978084"/>
              <a:gd name="connsiteX10" fmla="*/ 2003211 w 5556688"/>
              <a:gd name="connsiteY10" fmla="*/ 1930778 h 1978084"/>
              <a:gd name="connsiteX0" fmla="*/ 2896095 w 5556688"/>
              <a:gd name="connsiteY0" fmla="*/ 26831 h 1978084"/>
              <a:gd name="connsiteX1" fmla="*/ 3788979 w 5556688"/>
              <a:gd name="connsiteY1" fmla="*/ 170244 h 1978084"/>
              <a:gd name="connsiteX2" fmla="*/ 1428918 w 5556688"/>
              <a:gd name="connsiteY2" fmla="*/ 522391 h 1978084"/>
              <a:gd name="connsiteX3" fmla="*/ 5092311 w 5556688"/>
              <a:gd name="connsiteY3" fmla="*/ 682826 h 1978084"/>
              <a:gd name="connsiteX4" fmla="*/ 5216440 w 5556688"/>
              <a:gd name="connsiteY4" fmla="*/ 919388 h 1978084"/>
              <a:gd name="connsiteX5" fmla="*/ 464867 w 5556688"/>
              <a:gd name="connsiteY5" fmla="*/ 951832 h 1978084"/>
              <a:gd name="connsiteX6" fmla="*/ 561686 w 5556688"/>
              <a:gd name="connsiteY6" fmla="*/ 1253046 h 1978084"/>
              <a:gd name="connsiteX7" fmla="*/ 3392616 w 5556688"/>
              <a:gd name="connsiteY7" fmla="*/ 1445797 h 1978084"/>
              <a:gd name="connsiteX8" fmla="*/ 314260 w 5556688"/>
              <a:gd name="connsiteY8" fmla="*/ 1618806 h 1978084"/>
              <a:gd name="connsiteX9" fmla="*/ 292745 w 5556688"/>
              <a:gd name="connsiteY9" fmla="*/ 1952293 h 1978084"/>
              <a:gd name="connsiteX10" fmla="*/ 2003211 w 5556688"/>
              <a:gd name="connsiteY10" fmla="*/ 1930778 h 1978084"/>
              <a:gd name="connsiteX0" fmla="*/ 2896095 w 5568883"/>
              <a:gd name="connsiteY0" fmla="*/ 7076 h 1958329"/>
              <a:gd name="connsiteX1" fmla="*/ 3788979 w 5568883"/>
              <a:gd name="connsiteY1" fmla="*/ 150489 h 1958329"/>
              <a:gd name="connsiteX2" fmla="*/ 1229936 w 5568883"/>
              <a:gd name="connsiteY2" fmla="*/ 560785 h 1958329"/>
              <a:gd name="connsiteX3" fmla="*/ 5092311 w 5568883"/>
              <a:gd name="connsiteY3" fmla="*/ 663071 h 1958329"/>
              <a:gd name="connsiteX4" fmla="*/ 5216440 w 5568883"/>
              <a:gd name="connsiteY4" fmla="*/ 899633 h 1958329"/>
              <a:gd name="connsiteX5" fmla="*/ 464867 w 5568883"/>
              <a:gd name="connsiteY5" fmla="*/ 932077 h 1958329"/>
              <a:gd name="connsiteX6" fmla="*/ 561686 w 5568883"/>
              <a:gd name="connsiteY6" fmla="*/ 1233291 h 1958329"/>
              <a:gd name="connsiteX7" fmla="*/ 3392616 w 5568883"/>
              <a:gd name="connsiteY7" fmla="*/ 1426042 h 1958329"/>
              <a:gd name="connsiteX8" fmla="*/ 314260 w 5568883"/>
              <a:gd name="connsiteY8" fmla="*/ 1599051 h 1958329"/>
              <a:gd name="connsiteX9" fmla="*/ 292745 w 5568883"/>
              <a:gd name="connsiteY9" fmla="*/ 1932538 h 1958329"/>
              <a:gd name="connsiteX10" fmla="*/ 2003211 w 5568883"/>
              <a:gd name="connsiteY10" fmla="*/ 1911023 h 1958329"/>
              <a:gd name="connsiteX0" fmla="*/ 2896095 w 5568883"/>
              <a:gd name="connsiteY0" fmla="*/ 15388 h 1966641"/>
              <a:gd name="connsiteX1" fmla="*/ 3788979 w 5568883"/>
              <a:gd name="connsiteY1" fmla="*/ 158801 h 1966641"/>
              <a:gd name="connsiteX2" fmla="*/ 1229936 w 5568883"/>
              <a:gd name="connsiteY2" fmla="*/ 569097 h 1966641"/>
              <a:gd name="connsiteX3" fmla="*/ 5092311 w 5568883"/>
              <a:gd name="connsiteY3" fmla="*/ 671383 h 1966641"/>
              <a:gd name="connsiteX4" fmla="*/ 5216440 w 5568883"/>
              <a:gd name="connsiteY4" fmla="*/ 907945 h 1966641"/>
              <a:gd name="connsiteX5" fmla="*/ 464867 w 5568883"/>
              <a:gd name="connsiteY5" fmla="*/ 940389 h 1966641"/>
              <a:gd name="connsiteX6" fmla="*/ 561686 w 5568883"/>
              <a:gd name="connsiteY6" fmla="*/ 1241603 h 1966641"/>
              <a:gd name="connsiteX7" fmla="*/ 3392616 w 5568883"/>
              <a:gd name="connsiteY7" fmla="*/ 1434354 h 1966641"/>
              <a:gd name="connsiteX8" fmla="*/ 314260 w 5568883"/>
              <a:gd name="connsiteY8" fmla="*/ 1607363 h 1966641"/>
              <a:gd name="connsiteX9" fmla="*/ 292745 w 5568883"/>
              <a:gd name="connsiteY9" fmla="*/ 1940850 h 1966641"/>
              <a:gd name="connsiteX10" fmla="*/ 2003211 w 5568883"/>
              <a:gd name="connsiteY10" fmla="*/ 1919335 h 1966641"/>
              <a:gd name="connsiteX0" fmla="*/ 2896095 w 5568883"/>
              <a:gd name="connsiteY0" fmla="*/ 15388 h 2045018"/>
              <a:gd name="connsiteX1" fmla="*/ 3788979 w 5568883"/>
              <a:gd name="connsiteY1" fmla="*/ 158801 h 2045018"/>
              <a:gd name="connsiteX2" fmla="*/ 1229936 w 5568883"/>
              <a:gd name="connsiteY2" fmla="*/ 569097 h 2045018"/>
              <a:gd name="connsiteX3" fmla="*/ 5092311 w 5568883"/>
              <a:gd name="connsiteY3" fmla="*/ 671383 h 2045018"/>
              <a:gd name="connsiteX4" fmla="*/ 5216440 w 5568883"/>
              <a:gd name="connsiteY4" fmla="*/ 907945 h 2045018"/>
              <a:gd name="connsiteX5" fmla="*/ 464867 w 5568883"/>
              <a:gd name="connsiteY5" fmla="*/ 940389 h 2045018"/>
              <a:gd name="connsiteX6" fmla="*/ 561686 w 5568883"/>
              <a:gd name="connsiteY6" fmla="*/ 1241603 h 2045018"/>
              <a:gd name="connsiteX7" fmla="*/ 3392616 w 5568883"/>
              <a:gd name="connsiteY7" fmla="*/ 1434354 h 2045018"/>
              <a:gd name="connsiteX8" fmla="*/ 314260 w 5568883"/>
              <a:gd name="connsiteY8" fmla="*/ 1607363 h 2045018"/>
              <a:gd name="connsiteX9" fmla="*/ 292745 w 5568883"/>
              <a:gd name="connsiteY9" fmla="*/ 1940850 h 2045018"/>
              <a:gd name="connsiteX10" fmla="*/ 2003211 w 5568883"/>
              <a:gd name="connsiteY10" fmla="*/ 2035635 h 2045018"/>
              <a:gd name="connsiteX0" fmla="*/ 2896095 w 5568883"/>
              <a:gd name="connsiteY0" fmla="*/ 15388 h 2035635"/>
              <a:gd name="connsiteX1" fmla="*/ 3788979 w 5568883"/>
              <a:gd name="connsiteY1" fmla="*/ 158801 h 2035635"/>
              <a:gd name="connsiteX2" fmla="*/ 1229936 w 5568883"/>
              <a:gd name="connsiteY2" fmla="*/ 569097 h 2035635"/>
              <a:gd name="connsiteX3" fmla="*/ 5092311 w 5568883"/>
              <a:gd name="connsiteY3" fmla="*/ 671383 h 2035635"/>
              <a:gd name="connsiteX4" fmla="*/ 5216440 w 5568883"/>
              <a:gd name="connsiteY4" fmla="*/ 907945 h 2035635"/>
              <a:gd name="connsiteX5" fmla="*/ 464867 w 5568883"/>
              <a:gd name="connsiteY5" fmla="*/ 940389 h 2035635"/>
              <a:gd name="connsiteX6" fmla="*/ 561686 w 5568883"/>
              <a:gd name="connsiteY6" fmla="*/ 1241603 h 2035635"/>
              <a:gd name="connsiteX7" fmla="*/ 3392616 w 5568883"/>
              <a:gd name="connsiteY7" fmla="*/ 1434354 h 2035635"/>
              <a:gd name="connsiteX8" fmla="*/ 314260 w 5568883"/>
              <a:gd name="connsiteY8" fmla="*/ 1607363 h 2035635"/>
              <a:gd name="connsiteX9" fmla="*/ 292745 w 5568883"/>
              <a:gd name="connsiteY9" fmla="*/ 1940850 h 2035635"/>
              <a:gd name="connsiteX10" fmla="*/ 2003211 w 5568883"/>
              <a:gd name="connsiteY10" fmla="*/ 2035635 h 203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8883" h="2035635">
                <a:moveTo>
                  <a:pt x="2896095" y="15388"/>
                </a:moveTo>
                <a:cubicBezTo>
                  <a:pt x="3546932" y="-16885"/>
                  <a:pt x="4036059" y="-11017"/>
                  <a:pt x="3788979" y="158801"/>
                </a:cubicBezTo>
                <a:cubicBezTo>
                  <a:pt x="3541899" y="328619"/>
                  <a:pt x="1198085" y="289834"/>
                  <a:pt x="1229936" y="569097"/>
                </a:cubicBezTo>
                <a:cubicBezTo>
                  <a:pt x="1261787" y="848360"/>
                  <a:pt x="4427894" y="614908"/>
                  <a:pt x="5092311" y="671383"/>
                </a:cubicBezTo>
                <a:cubicBezTo>
                  <a:pt x="5756728" y="727858"/>
                  <a:pt x="5657237" y="798500"/>
                  <a:pt x="5216440" y="907945"/>
                </a:cubicBezTo>
                <a:cubicBezTo>
                  <a:pt x="4775643" y="1017390"/>
                  <a:pt x="1240659" y="884779"/>
                  <a:pt x="464867" y="940389"/>
                </a:cubicBezTo>
                <a:cubicBezTo>
                  <a:pt x="-310925" y="995999"/>
                  <a:pt x="73728" y="1159276"/>
                  <a:pt x="561686" y="1241603"/>
                </a:cubicBezTo>
                <a:cubicBezTo>
                  <a:pt x="1049644" y="1323930"/>
                  <a:pt x="3415686" y="1091481"/>
                  <a:pt x="3392616" y="1434354"/>
                </a:cubicBezTo>
                <a:cubicBezTo>
                  <a:pt x="3369546" y="1777227"/>
                  <a:pt x="830905" y="1522947"/>
                  <a:pt x="314260" y="1607363"/>
                </a:cubicBezTo>
                <a:cubicBezTo>
                  <a:pt x="-202385" y="1691779"/>
                  <a:pt x="11253" y="1888855"/>
                  <a:pt x="292745" y="1940850"/>
                </a:cubicBezTo>
                <a:cubicBezTo>
                  <a:pt x="574237" y="1992845"/>
                  <a:pt x="1288725" y="2020702"/>
                  <a:pt x="2003211" y="2035635"/>
                </a:cubicBezTo>
              </a:path>
            </a:pathLst>
          </a:custGeom>
          <a:noFill/>
          <a:ln w="57150">
            <a:solidFill>
              <a:schemeClr val="bg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7AD27967-C0DE-B9F2-DF62-FC17569C9454}"/>
              </a:ext>
            </a:extLst>
          </p:cNvPr>
          <p:cNvSpPr/>
          <p:nvPr/>
        </p:nvSpPr>
        <p:spPr>
          <a:xfrm flipV="1">
            <a:off x="372108" y="2237099"/>
            <a:ext cx="3568115" cy="353988"/>
          </a:xfrm>
          <a:prstGeom prst="rect">
            <a:avLst/>
          </a:prstGeom>
          <a:gradFill flip="none" rotWithShape="1">
            <a:gsLst>
              <a:gs pos="50000">
                <a:schemeClr val="bg1"/>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FA9663D4-0A97-AD98-6F9F-4597B6139735}"/>
              </a:ext>
            </a:extLst>
          </p:cNvPr>
          <p:cNvSpPr/>
          <p:nvPr/>
        </p:nvSpPr>
        <p:spPr>
          <a:xfrm flipV="1">
            <a:off x="390038" y="1474081"/>
            <a:ext cx="3568115" cy="353988"/>
          </a:xfrm>
          <a:prstGeom prst="rect">
            <a:avLst/>
          </a:prstGeom>
          <a:gradFill flip="none" rotWithShape="1">
            <a:gsLst>
              <a:gs pos="50000">
                <a:schemeClr val="bg1"/>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2B43C4C4-9305-E7BF-536A-84CF6ABF8F7A}"/>
              </a:ext>
            </a:extLst>
          </p:cNvPr>
          <p:cNvSpPr/>
          <p:nvPr/>
        </p:nvSpPr>
        <p:spPr>
          <a:xfrm flipV="1">
            <a:off x="257942" y="3006262"/>
            <a:ext cx="3568115" cy="353988"/>
          </a:xfrm>
          <a:prstGeom prst="rect">
            <a:avLst/>
          </a:prstGeom>
          <a:gradFill flip="none" rotWithShape="1">
            <a:gsLst>
              <a:gs pos="50000">
                <a:schemeClr val="bg1"/>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48D99A57-226D-8E43-C4DF-9F7DB9020485}"/>
              </a:ext>
            </a:extLst>
          </p:cNvPr>
          <p:cNvCxnSpPr>
            <a:cxnSpLocks/>
          </p:cNvCxnSpPr>
          <p:nvPr/>
        </p:nvCxnSpPr>
        <p:spPr>
          <a:xfrm flipH="1">
            <a:off x="1524380" y="1436066"/>
            <a:ext cx="573623"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116" name="Straight Arrow Connector 115">
            <a:extLst>
              <a:ext uri="{FF2B5EF4-FFF2-40B4-BE49-F238E27FC236}">
                <a16:creationId xmlns:a16="http://schemas.microsoft.com/office/drawing/2014/main" id="{D288B1E0-8A08-588F-AD77-175738EA6444}"/>
              </a:ext>
            </a:extLst>
          </p:cNvPr>
          <p:cNvCxnSpPr>
            <a:cxnSpLocks/>
          </p:cNvCxnSpPr>
          <p:nvPr/>
        </p:nvCxnSpPr>
        <p:spPr>
          <a:xfrm flipH="1">
            <a:off x="1141965" y="226605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17" name="Straight Arrow Connector 116">
            <a:extLst>
              <a:ext uri="{FF2B5EF4-FFF2-40B4-BE49-F238E27FC236}">
                <a16:creationId xmlns:a16="http://schemas.microsoft.com/office/drawing/2014/main" id="{E8793A5A-C589-111F-8B87-6BFB4B033C51}"/>
              </a:ext>
            </a:extLst>
          </p:cNvPr>
          <p:cNvCxnSpPr>
            <a:cxnSpLocks/>
          </p:cNvCxnSpPr>
          <p:nvPr/>
        </p:nvCxnSpPr>
        <p:spPr>
          <a:xfrm>
            <a:off x="1659584" y="2266054"/>
            <a:ext cx="191208"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18" name="Straight Arrow Connector 117">
            <a:extLst>
              <a:ext uri="{FF2B5EF4-FFF2-40B4-BE49-F238E27FC236}">
                <a16:creationId xmlns:a16="http://schemas.microsoft.com/office/drawing/2014/main" id="{B93C0039-9AE2-EE7A-6879-E5CB4BF8DD2D}"/>
              </a:ext>
            </a:extLst>
          </p:cNvPr>
          <p:cNvCxnSpPr>
            <a:cxnSpLocks/>
          </p:cNvCxnSpPr>
          <p:nvPr/>
        </p:nvCxnSpPr>
        <p:spPr>
          <a:xfrm flipH="1">
            <a:off x="2230648" y="149206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49C92FD6-D492-A73E-B3B4-85AE9C75AA2A}"/>
              </a:ext>
            </a:extLst>
          </p:cNvPr>
          <p:cNvCxnSpPr>
            <a:cxnSpLocks/>
          </p:cNvCxnSpPr>
          <p:nvPr/>
        </p:nvCxnSpPr>
        <p:spPr>
          <a:xfrm>
            <a:off x="2368412" y="1436066"/>
            <a:ext cx="619518"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9A4583A9-9AEE-BA36-2860-782D6741E79B}"/>
              </a:ext>
            </a:extLst>
          </p:cNvPr>
          <p:cNvCxnSpPr>
            <a:cxnSpLocks/>
          </p:cNvCxnSpPr>
          <p:nvPr/>
        </p:nvCxnSpPr>
        <p:spPr>
          <a:xfrm flipH="1">
            <a:off x="1137578" y="3004245"/>
            <a:ext cx="4387" cy="447573"/>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8207329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62218A5-1BF6-554E-1299-5D8C89CB0FD9}"/>
              </a:ext>
            </a:extLst>
          </p:cNvPr>
          <p:cNvPicPr>
            <a:picLocks noChangeAspect="1"/>
          </p:cNvPicPr>
          <p:nvPr/>
        </p:nvPicPr>
        <p:blipFill rotWithShape="1">
          <a:blip r:embed="rId2"/>
          <a:srcRect t="15921" r="56077" b="6214"/>
          <a:stretch/>
        </p:blipFill>
        <p:spPr>
          <a:xfrm>
            <a:off x="6361458" y="1396507"/>
            <a:ext cx="1658177" cy="1673132"/>
          </a:xfrm>
          <a:prstGeom prst="rect">
            <a:avLst/>
          </a:prstGeom>
        </p:spPr>
      </p:pic>
      <p:pic>
        <p:nvPicPr>
          <p:cNvPr id="33" name="Picture 32">
            <a:extLst>
              <a:ext uri="{FF2B5EF4-FFF2-40B4-BE49-F238E27FC236}">
                <a16:creationId xmlns:a16="http://schemas.microsoft.com/office/drawing/2014/main" id="{D9D7A771-12FE-D868-CE4F-33A187974BB4}"/>
              </a:ext>
            </a:extLst>
          </p:cNvPr>
          <p:cNvPicPr>
            <a:picLocks noChangeAspect="1"/>
          </p:cNvPicPr>
          <p:nvPr/>
        </p:nvPicPr>
        <p:blipFill rotWithShape="1">
          <a:blip r:embed="rId2"/>
          <a:srcRect l="54139" t="13980" r="1938" b="8154"/>
          <a:stretch/>
        </p:blipFill>
        <p:spPr>
          <a:xfrm>
            <a:off x="6666672" y="3280043"/>
            <a:ext cx="1658177" cy="1673132"/>
          </a:xfrm>
          <a:prstGeom prst="rect">
            <a:avLst/>
          </a:prstGeom>
        </p:spPr>
      </p:pic>
      <p:sp>
        <p:nvSpPr>
          <p:cNvPr id="2" name="Title 1">
            <a:extLst>
              <a:ext uri="{FF2B5EF4-FFF2-40B4-BE49-F238E27FC236}">
                <a16:creationId xmlns:a16="http://schemas.microsoft.com/office/drawing/2014/main" id="{FF6A9582-F30B-5FD8-4EF9-0AF082F7A193}"/>
              </a:ext>
            </a:extLst>
          </p:cNvPr>
          <p:cNvSpPr>
            <a:spLocks noGrp="1"/>
          </p:cNvSpPr>
          <p:nvPr>
            <p:ph type="title"/>
          </p:nvPr>
        </p:nvSpPr>
        <p:spPr/>
        <p:txBody>
          <a:bodyPr/>
          <a:lstStyle/>
          <a:p>
            <a:r>
              <a:rPr lang="en-US" b="1"/>
              <a:t>tree traversal</a:t>
            </a:r>
            <a:r>
              <a:rPr lang="en-US"/>
              <a:t> (walking the tree)</a:t>
            </a:r>
          </a:p>
        </p:txBody>
      </p:sp>
      <p:sp>
        <p:nvSpPr>
          <p:cNvPr id="3" name="Content Placeholder 2">
            <a:extLst>
              <a:ext uri="{FF2B5EF4-FFF2-40B4-BE49-F238E27FC236}">
                <a16:creationId xmlns:a16="http://schemas.microsoft.com/office/drawing/2014/main" id="{549D25CF-1D5F-6C6B-E235-D117AED961FB}"/>
              </a:ext>
            </a:extLst>
          </p:cNvPr>
          <p:cNvSpPr>
            <a:spLocks noGrp="1"/>
          </p:cNvSpPr>
          <p:nvPr>
            <p:ph sz="quarter" idx="10"/>
          </p:nvPr>
        </p:nvSpPr>
        <p:spPr/>
        <p:txBody>
          <a:bodyPr/>
          <a:lstStyle/>
          <a:p>
            <a:r>
              <a:rPr lang="en-US" b="1"/>
              <a:t>tree traversal</a:t>
            </a:r>
            <a:r>
              <a:rPr lang="en-US"/>
              <a:t> means iterating through all of the tree's nodes</a:t>
            </a:r>
          </a:p>
          <a:p>
            <a:endParaRPr lang="en-US"/>
          </a:p>
          <a:p>
            <a:pPr lvl="1"/>
            <a:r>
              <a:rPr lang="en-US" b="1"/>
              <a:t>breadth-first</a:t>
            </a:r>
            <a:r>
              <a:rPr lang="en-US"/>
              <a:t> explores as broadly (widely) as possible</a:t>
            </a:r>
          </a:p>
          <a:p>
            <a:pPr lvl="2"/>
            <a:r>
              <a:rPr lang="en-US"/>
              <a:t>one </a:t>
            </a:r>
            <a:r>
              <a:rPr lang="en-US" b="1"/>
              <a:t>level</a:t>
            </a:r>
            <a:r>
              <a:rPr lang="en-US"/>
              <a:t> (</a:t>
            </a:r>
            <a:r>
              <a:rPr lang="en-US" b="1"/>
              <a:t>depth</a:t>
            </a:r>
            <a:r>
              <a:rPr lang="en-US"/>
              <a:t>) at a time</a:t>
            </a:r>
          </a:p>
          <a:p>
            <a:pPr lvl="2"/>
            <a:r>
              <a:rPr lang="en-US"/>
              <a:t>uses a </a:t>
            </a:r>
            <a:r>
              <a:rPr lang="en-US" b="1"/>
              <a:t>queue</a:t>
            </a:r>
          </a:p>
          <a:p>
            <a:pPr lvl="2"/>
            <a:endParaRPr lang="en-US"/>
          </a:p>
          <a:p>
            <a:pPr lvl="2"/>
            <a:endParaRPr lang="en-US"/>
          </a:p>
          <a:p>
            <a:pPr lvl="1"/>
            <a:r>
              <a:rPr lang="en-US" b="1"/>
              <a:t>depth-first </a:t>
            </a:r>
            <a:r>
              <a:rPr lang="en-US"/>
              <a:t>explores as deeply as possible </a:t>
            </a:r>
          </a:p>
          <a:p>
            <a:pPr lvl="2"/>
            <a:r>
              <a:rPr lang="en-US"/>
              <a:t>one </a:t>
            </a:r>
            <a:r>
              <a:rPr lang="en-US" b="1"/>
              <a:t>root-to-leaf path</a:t>
            </a:r>
            <a:r>
              <a:rPr lang="en-US"/>
              <a:t> at a time</a:t>
            </a:r>
          </a:p>
          <a:p>
            <a:pPr lvl="2"/>
            <a:r>
              <a:rPr lang="en-US"/>
              <a:t>uses a </a:t>
            </a:r>
            <a:r>
              <a:rPr lang="en-US" b="1"/>
              <a:t>stack</a:t>
            </a:r>
            <a:r>
              <a:rPr lang="en-US"/>
              <a:t> (or </a:t>
            </a:r>
            <a:r>
              <a:rPr lang="en-US" b="1"/>
              <a:t>recursion</a:t>
            </a:r>
            <a:r>
              <a:rPr lang="en-US"/>
              <a:t>, which uses the callstack)</a:t>
            </a:r>
          </a:p>
          <a:p>
            <a:pPr lvl="2"/>
            <a:endParaRPr lang="en-US" sz="1000" b="1"/>
          </a:p>
          <a:p>
            <a:pPr lvl="2"/>
            <a:r>
              <a:rPr lang="en-US" sz="1000" b="1"/>
              <a:t>☠ there are actually 6 subtly different variants of depth-first traversal</a:t>
            </a:r>
            <a:br>
              <a:rPr lang="en-US" sz="1000" b="1"/>
            </a:br>
            <a:r>
              <a:rPr lang="en-US" sz="1000" b="1"/>
              <a:t>(i will explain them when we get to binary trees) </a:t>
            </a:r>
          </a:p>
        </p:txBody>
      </p:sp>
    </p:spTree>
    <p:extLst>
      <p:ext uri="{BB962C8B-B14F-4D97-AF65-F5344CB8AC3E}">
        <p14:creationId xmlns:p14="http://schemas.microsoft.com/office/powerpoint/2010/main" val="3991826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B3DCD3-8D0D-2E16-1950-3BC5B4D061D4}"/>
              </a:ext>
            </a:extLst>
          </p:cNvPr>
          <p:cNvSpPr txBox="1"/>
          <p:nvPr/>
        </p:nvSpPr>
        <p:spPr>
          <a:xfrm>
            <a:off x="457200" y="1221211"/>
            <a:ext cx="2867025"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class</a:t>
            </a:r>
            <a:r>
              <a:rPr lang="en-US">
                <a:solidFill>
                  <a:srgbClr val="00007F"/>
                </a:solidFill>
                <a:latin typeface="Consolas"/>
                <a:ea typeface="Segoe UI Emoji" panose="020B0502040204020203" pitchFamily="34" charset="0"/>
                <a:cs typeface="Consolas" panose="020B0609020204030204" pitchFamily="49" charset="0"/>
              </a:rPr>
              <a:t> LinkedList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Node</a:t>
            </a:r>
            <a:r>
              <a:rPr lang="en-US">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3" name="TextBox 2">
            <a:extLst>
              <a:ext uri="{FF2B5EF4-FFF2-40B4-BE49-F238E27FC236}">
                <a16:creationId xmlns:a16="http://schemas.microsoft.com/office/drawing/2014/main" id="{A00AEEF6-71CA-FB9E-3014-12DEC43444C7}"/>
              </a:ext>
            </a:extLst>
          </p:cNvPr>
          <p:cNvSpPr txBox="1"/>
          <p:nvPr/>
        </p:nvSpPr>
        <p:spPr>
          <a:xfrm>
            <a:off x="457200" y="2832007"/>
            <a:ext cx="2867025"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class</a:t>
            </a:r>
            <a:r>
              <a:rPr lang="en-US">
                <a:solidFill>
                  <a:srgbClr val="00007F"/>
                </a:solidFill>
                <a:latin typeface="Consolas"/>
                <a:ea typeface="Segoe UI Emoji" panose="020B0502040204020203" pitchFamily="34" charset="0"/>
                <a:cs typeface="Consolas" panose="020B0609020204030204" pitchFamily="49" charset="0"/>
              </a:rPr>
              <a:t> Node</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ValueType</a:t>
            </a:r>
            <a:r>
              <a:rPr lang="en-US">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Node</a:t>
            </a:r>
            <a:r>
              <a:rPr lang="en-US">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itle 3">
            <a:extLst>
              <a:ext uri="{FF2B5EF4-FFF2-40B4-BE49-F238E27FC236}">
                <a16:creationId xmlns:a16="http://schemas.microsoft.com/office/drawing/2014/main" id="{D635A439-C4CC-F14A-F733-D5558169111E}"/>
              </a:ext>
            </a:extLst>
          </p:cNvPr>
          <p:cNvSpPr>
            <a:spLocks noGrp="1"/>
          </p:cNvSpPr>
          <p:nvPr>
            <p:ph type="title"/>
          </p:nvPr>
        </p:nvSpPr>
        <p:spPr/>
        <p:txBody>
          <a:bodyPr/>
          <a:lstStyle/>
          <a:p>
            <a:pPr algn="l"/>
            <a:r>
              <a:rPr lang="en-US" b="1"/>
              <a:t>linked list</a:t>
            </a:r>
          </a:p>
        </p:txBody>
      </p:sp>
      <p:sp>
        <p:nvSpPr>
          <p:cNvPr id="6" name="Rectangle 5">
            <a:extLst>
              <a:ext uri="{FF2B5EF4-FFF2-40B4-BE49-F238E27FC236}">
                <a16:creationId xmlns:a16="http://schemas.microsoft.com/office/drawing/2014/main" id="{44BE3D48-9873-7D53-08CE-EC47D1C28428}"/>
              </a:ext>
            </a:extLst>
          </p:cNvPr>
          <p:cNvSpPr/>
          <p:nvPr/>
        </p:nvSpPr>
        <p:spPr>
          <a:xfrm flipH="1">
            <a:off x="3574468" y="0"/>
            <a:ext cx="83127" cy="514350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E0A88D9-46BD-C5EA-3E25-7A951F4BCC31}"/>
              </a:ext>
            </a:extLst>
          </p:cNvPr>
          <p:cNvSpPr txBox="1"/>
          <p:nvPr/>
        </p:nvSpPr>
        <p:spPr>
          <a:xfrm>
            <a:off x="3769296" y="285486"/>
            <a:ext cx="4572000" cy="369332"/>
          </a:xfrm>
          <a:prstGeom prst="rect">
            <a:avLst/>
          </a:prstGeom>
          <a:noFill/>
        </p:spPr>
        <p:txBody>
          <a:bodyPr wrap="square">
            <a:spAutoFit/>
          </a:bodyPr>
          <a:lstStyle/>
          <a:p>
            <a:r>
              <a:rPr lang="en-US">
                <a:solidFill>
                  <a:srgbClr val="00007F"/>
                </a:solidFill>
                <a:latin typeface="+mj-lt"/>
              </a:rPr>
              <a:t>List</a:t>
            </a:r>
            <a:r>
              <a:rPr lang="en-US">
                <a:latin typeface="+mj-lt"/>
              </a:rPr>
              <a:t> list = </a:t>
            </a:r>
            <a:r>
              <a:rPr lang="en-US">
                <a:solidFill>
                  <a:srgbClr val="0000FF"/>
                </a:solidFill>
                <a:latin typeface="+mj-lt"/>
              </a:rPr>
              <a:t>new</a:t>
            </a:r>
            <a:r>
              <a:rPr lang="en-US">
                <a:latin typeface="+mj-lt"/>
              </a:rPr>
              <a:t> </a:t>
            </a:r>
            <a:r>
              <a:rPr lang="en-US">
                <a:solidFill>
                  <a:srgbClr val="00007F"/>
                </a:solidFill>
                <a:latin typeface="+mj-lt"/>
              </a:rPr>
              <a:t>List</a:t>
            </a:r>
            <a:r>
              <a:rPr lang="en-US">
                <a:latin typeface="+mj-lt"/>
              </a:rPr>
              <a:t>();</a:t>
            </a:r>
          </a:p>
        </p:txBody>
      </p:sp>
      <p:grpSp>
        <p:nvGrpSpPr>
          <p:cNvPr id="33" name="Group 32">
            <a:extLst>
              <a:ext uri="{FF2B5EF4-FFF2-40B4-BE49-F238E27FC236}">
                <a16:creationId xmlns:a16="http://schemas.microsoft.com/office/drawing/2014/main" id="{444446E3-0340-E872-3DA2-2DC56A80422A}"/>
              </a:ext>
            </a:extLst>
          </p:cNvPr>
          <p:cNvGrpSpPr/>
          <p:nvPr/>
        </p:nvGrpSpPr>
        <p:grpSpPr>
          <a:xfrm>
            <a:off x="3769296" y="1405762"/>
            <a:ext cx="4572000" cy="767731"/>
            <a:chOff x="3769296" y="1405762"/>
            <a:chExt cx="4572000" cy="767731"/>
          </a:xfrm>
        </p:grpSpPr>
        <p:sp>
          <p:nvSpPr>
            <p:cNvPr id="10" name="TextBox 9">
              <a:extLst>
                <a:ext uri="{FF2B5EF4-FFF2-40B4-BE49-F238E27FC236}">
                  <a16:creationId xmlns:a16="http://schemas.microsoft.com/office/drawing/2014/main" id="{CB5F9BB9-B3A1-6A26-7183-CAAE70F994E1}"/>
                </a:ext>
              </a:extLst>
            </p:cNvPr>
            <p:cNvSpPr txBox="1"/>
            <p:nvPr/>
          </p:nvSpPr>
          <p:spPr>
            <a:xfrm>
              <a:off x="3769296" y="1405762"/>
              <a:ext cx="4572000" cy="369332"/>
            </a:xfrm>
            <a:prstGeom prst="rect">
              <a:avLst/>
            </a:prstGeom>
            <a:noFill/>
          </p:spPr>
          <p:txBody>
            <a:bodyPr wrap="square">
              <a:spAutoFit/>
            </a:bodyPr>
            <a:lstStyle/>
            <a:p>
              <a:r>
                <a:rPr lang="en-US">
                  <a:latin typeface="+mj-lt"/>
                </a:rPr>
                <a:t>list.add(</a:t>
              </a:r>
              <a:r>
                <a:rPr lang="en-US">
                  <a:solidFill>
                    <a:srgbClr val="09B5B6"/>
                  </a:solidFill>
                  <a:latin typeface="+mj-lt"/>
                </a:rPr>
                <a:t>1.0</a:t>
              </a:r>
              <a:r>
                <a:rPr lang="en-US">
                  <a:latin typeface="+mj-lt"/>
                </a:rPr>
                <a:t>);</a:t>
              </a:r>
            </a:p>
          </p:txBody>
        </p:sp>
        <p:sp>
          <p:nvSpPr>
            <p:cNvPr id="16" name="TextBox 15">
              <a:extLst>
                <a:ext uri="{FF2B5EF4-FFF2-40B4-BE49-F238E27FC236}">
                  <a16:creationId xmlns:a16="http://schemas.microsoft.com/office/drawing/2014/main" id="{902AC655-0549-12E7-B023-447D62D644FE}"/>
                </a:ext>
              </a:extLst>
            </p:cNvPr>
            <p:cNvSpPr txBox="1"/>
            <p:nvPr/>
          </p:nvSpPr>
          <p:spPr>
            <a:xfrm>
              <a:off x="3852425" y="180416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grpSp>
      <p:grpSp>
        <p:nvGrpSpPr>
          <p:cNvPr id="34" name="Group 33">
            <a:extLst>
              <a:ext uri="{FF2B5EF4-FFF2-40B4-BE49-F238E27FC236}">
                <a16:creationId xmlns:a16="http://schemas.microsoft.com/office/drawing/2014/main" id="{9C694938-D285-DAE4-5829-13CE4CBB76B6}"/>
              </a:ext>
            </a:extLst>
          </p:cNvPr>
          <p:cNvGrpSpPr/>
          <p:nvPr/>
        </p:nvGrpSpPr>
        <p:grpSpPr>
          <a:xfrm>
            <a:off x="3769296" y="2526038"/>
            <a:ext cx="4572000" cy="772513"/>
            <a:chOff x="3769296" y="2526038"/>
            <a:chExt cx="4572000" cy="772513"/>
          </a:xfrm>
        </p:grpSpPr>
        <p:sp>
          <p:nvSpPr>
            <p:cNvPr id="12" name="TextBox 11">
              <a:extLst>
                <a:ext uri="{FF2B5EF4-FFF2-40B4-BE49-F238E27FC236}">
                  <a16:creationId xmlns:a16="http://schemas.microsoft.com/office/drawing/2014/main" id="{66763850-727A-2A56-3ADC-C037E3029438}"/>
                </a:ext>
              </a:extLst>
            </p:cNvPr>
            <p:cNvSpPr txBox="1"/>
            <p:nvPr/>
          </p:nvSpPr>
          <p:spPr>
            <a:xfrm>
              <a:off x="3769296" y="2526038"/>
              <a:ext cx="4572000" cy="369332"/>
            </a:xfrm>
            <a:prstGeom prst="rect">
              <a:avLst/>
            </a:prstGeom>
            <a:noFill/>
          </p:spPr>
          <p:txBody>
            <a:bodyPr wrap="square">
              <a:spAutoFit/>
            </a:bodyPr>
            <a:lstStyle/>
            <a:p>
              <a:r>
                <a:rPr lang="en-US">
                  <a:latin typeface="+mj-lt"/>
                </a:rPr>
                <a:t>list.add(</a:t>
              </a:r>
              <a:r>
                <a:rPr lang="en-US">
                  <a:solidFill>
                    <a:srgbClr val="09B5B6"/>
                  </a:solidFill>
                  <a:latin typeface="+mj-lt"/>
                </a:rPr>
                <a:t>2.0</a:t>
              </a:r>
              <a:r>
                <a:rPr lang="en-US">
                  <a:latin typeface="+mj-lt"/>
                </a:rPr>
                <a:t>);</a:t>
              </a:r>
            </a:p>
          </p:txBody>
        </p:sp>
        <p:sp>
          <p:nvSpPr>
            <p:cNvPr id="18" name="TextBox 17">
              <a:extLst>
                <a:ext uri="{FF2B5EF4-FFF2-40B4-BE49-F238E27FC236}">
                  <a16:creationId xmlns:a16="http://schemas.microsoft.com/office/drawing/2014/main" id="{8E78C50B-B7F8-560D-1069-94E148A8FE04}"/>
                </a:ext>
              </a:extLst>
            </p:cNvPr>
            <p:cNvSpPr txBox="1"/>
            <p:nvPr/>
          </p:nvSpPr>
          <p:spPr>
            <a:xfrm>
              <a:off x="5237876"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19" name="Straight Arrow Connector 18">
              <a:extLst>
                <a:ext uri="{FF2B5EF4-FFF2-40B4-BE49-F238E27FC236}">
                  <a16:creationId xmlns:a16="http://schemas.microsoft.com/office/drawing/2014/main" id="{162E3916-73E6-918A-D4CB-8F1C5263C08D}"/>
                </a:ext>
              </a:extLst>
            </p:cNvPr>
            <p:cNvCxnSpPr>
              <a:cxnSpLocks/>
              <a:endCxn id="18" idx="1"/>
            </p:cNvCxnSpPr>
            <p:nvPr/>
          </p:nvCxnSpPr>
          <p:spPr>
            <a:xfrm>
              <a:off x="4669845" y="3113885"/>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21090243-A68F-0BB2-BE50-6956F408C249}"/>
                </a:ext>
              </a:extLst>
            </p:cNvPr>
            <p:cNvSpPr txBox="1"/>
            <p:nvPr/>
          </p:nvSpPr>
          <p:spPr>
            <a:xfrm>
              <a:off x="3852425"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grpSp>
      <p:grpSp>
        <p:nvGrpSpPr>
          <p:cNvPr id="35" name="Group 34">
            <a:extLst>
              <a:ext uri="{FF2B5EF4-FFF2-40B4-BE49-F238E27FC236}">
                <a16:creationId xmlns:a16="http://schemas.microsoft.com/office/drawing/2014/main" id="{8CA3C9F0-43C1-EA21-6D86-8BEE3AB2D786}"/>
              </a:ext>
            </a:extLst>
          </p:cNvPr>
          <p:cNvGrpSpPr/>
          <p:nvPr/>
        </p:nvGrpSpPr>
        <p:grpSpPr>
          <a:xfrm>
            <a:off x="3769296" y="3646314"/>
            <a:ext cx="5361713" cy="767731"/>
            <a:chOff x="3769296" y="3646314"/>
            <a:chExt cx="5361713" cy="767731"/>
          </a:xfrm>
        </p:grpSpPr>
        <p:sp>
          <p:nvSpPr>
            <p:cNvPr id="14" name="TextBox 13">
              <a:extLst>
                <a:ext uri="{FF2B5EF4-FFF2-40B4-BE49-F238E27FC236}">
                  <a16:creationId xmlns:a16="http://schemas.microsoft.com/office/drawing/2014/main" id="{5FB3B91D-9FE6-943B-1E3E-031EBCF95482}"/>
                </a:ext>
              </a:extLst>
            </p:cNvPr>
            <p:cNvSpPr txBox="1"/>
            <p:nvPr/>
          </p:nvSpPr>
          <p:spPr>
            <a:xfrm>
              <a:off x="3769296" y="3646314"/>
              <a:ext cx="5361713" cy="369332"/>
            </a:xfrm>
            <a:prstGeom prst="rect">
              <a:avLst/>
            </a:prstGeom>
            <a:noFill/>
          </p:spPr>
          <p:txBody>
            <a:bodyPr wrap="square">
              <a:spAutoFit/>
            </a:bodyPr>
            <a:lstStyle/>
            <a:p>
              <a:r>
                <a:rPr lang="en-US">
                  <a:latin typeface="+mj-lt"/>
                </a:rPr>
                <a:t>list.add(</a:t>
              </a:r>
              <a:r>
                <a:rPr lang="en-US">
                  <a:solidFill>
                    <a:srgbClr val="09B5B6"/>
                  </a:solidFill>
                  <a:latin typeface="+mj-lt"/>
                </a:rPr>
                <a:t>3.0</a:t>
              </a:r>
              <a:r>
                <a:rPr lang="en-US">
                  <a:latin typeface="+mj-lt"/>
                </a:rPr>
                <a:t>);</a:t>
              </a:r>
            </a:p>
          </p:txBody>
        </p:sp>
        <p:sp>
          <p:nvSpPr>
            <p:cNvPr id="23" name="TextBox 22">
              <a:extLst>
                <a:ext uri="{FF2B5EF4-FFF2-40B4-BE49-F238E27FC236}">
                  <a16:creationId xmlns:a16="http://schemas.microsoft.com/office/drawing/2014/main" id="{89D15312-C32B-49EA-05AB-C805CCA10F07}"/>
                </a:ext>
              </a:extLst>
            </p:cNvPr>
            <p:cNvSpPr txBox="1"/>
            <p:nvPr/>
          </p:nvSpPr>
          <p:spPr>
            <a:xfrm>
              <a:off x="5237876"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29234642-B946-CC48-F9CC-534611265513}"/>
                </a:ext>
              </a:extLst>
            </p:cNvPr>
            <p:cNvCxnSpPr>
              <a:cxnSpLocks/>
              <a:endCxn id="23" idx="1"/>
            </p:cNvCxnSpPr>
            <p:nvPr/>
          </p:nvCxnSpPr>
          <p:spPr>
            <a:xfrm>
              <a:off x="4669845" y="4229379"/>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5" name="TextBox 24">
              <a:extLst>
                <a:ext uri="{FF2B5EF4-FFF2-40B4-BE49-F238E27FC236}">
                  <a16:creationId xmlns:a16="http://schemas.microsoft.com/office/drawing/2014/main" id="{F8CE80C4-5ECE-7F18-0385-033A9FC16052}"/>
                </a:ext>
              </a:extLst>
            </p:cNvPr>
            <p:cNvSpPr txBox="1"/>
            <p:nvPr/>
          </p:nvSpPr>
          <p:spPr>
            <a:xfrm>
              <a:off x="385242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sp>
          <p:nvSpPr>
            <p:cNvPr id="26" name="TextBox 25">
              <a:extLst>
                <a:ext uri="{FF2B5EF4-FFF2-40B4-BE49-F238E27FC236}">
                  <a16:creationId xmlns:a16="http://schemas.microsoft.com/office/drawing/2014/main" id="{5BC9409B-7B28-4B74-F088-E6E79EA1C575}"/>
                </a:ext>
              </a:extLst>
            </p:cNvPr>
            <p:cNvSpPr txBox="1"/>
            <p:nvPr/>
          </p:nvSpPr>
          <p:spPr>
            <a:xfrm>
              <a:off x="663718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3.0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27" name="Straight Arrow Connector 26">
              <a:extLst>
                <a:ext uri="{FF2B5EF4-FFF2-40B4-BE49-F238E27FC236}">
                  <a16:creationId xmlns:a16="http://schemas.microsoft.com/office/drawing/2014/main" id="{4350A24D-2435-BEE2-B150-66D4851DED82}"/>
                </a:ext>
              </a:extLst>
            </p:cNvPr>
            <p:cNvCxnSpPr>
              <a:cxnSpLocks/>
              <a:stCxn id="23" idx="3"/>
              <a:endCxn id="26" idx="1"/>
            </p:cNvCxnSpPr>
            <p:nvPr/>
          </p:nvCxnSpPr>
          <p:spPr>
            <a:xfrm>
              <a:off x="6248400" y="4229379"/>
              <a:ext cx="388785"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351943266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76AD8B-5CCB-0A17-FD6C-9EFFD19C9CB7}"/>
              </a:ext>
            </a:extLst>
          </p:cNvPr>
          <p:cNvSpPr>
            <a:spLocks noGrp="1"/>
          </p:cNvSpPr>
          <p:nvPr>
            <p:ph type="title"/>
          </p:nvPr>
        </p:nvSpPr>
        <p:spPr/>
        <p:txBody>
          <a:bodyPr/>
          <a:lstStyle/>
          <a:p>
            <a:r>
              <a:rPr lang="en-US" sz="3600"/>
              <a:t>why might we want to traverse a tree?</a:t>
            </a:r>
            <a:br>
              <a:rPr lang="en-US" sz="3600"/>
            </a:br>
            <a:br>
              <a:rPr lang="en-US" sz="3600"/>
            </a:br>
            <a:r>
              <a:rPr lang="en-US" sz="2000"/>
              <a:t>why did we want to traverse a linked list?</a:t>
            </a:r>
            <a:br>
              <a:rPr lang="en-US" sz="2000"/>
            </a:br>
            <a:br>
              <a:rPr lang="en-US" sz="2000"/>
            </a:br>
            <a:r>
              <a:rPr lang="en-US" sz="1600"/>
              <a:t>do we every *traverse* an array? </a:t>
            </a:r>
            <a:endParaRPr lang="en-US" sz="3600"/>
          </a:p>
        </p:txBody>
      </p:sp>
    </p:spTree>
    <p:extLst>
      <p:ext uri="{BB962C8B-B14F-4D97-AF65-F5344CB8AC3E}">
        <p14:creationId xmlns:p14="http://schemas.microsoft.com/office/powerpoint/2010/main" val="370556990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695BC3-DF23-5695-6F98-C128D271460C}"/>
              </a:ext>
            </a:extLst>
          </p:cNvPr>
          <p:cNvSpPr txBox="1"/>
          <p:nvPr/>
        </p:nvSpPr>
        <p:spPr>
          <a:xfrm>
            <a:off x="1171576" y="912257"/>
            <a:ext cx="4105274" cy="369332"/>
          </a:xfrm>
          <a:prstGeom prst="rect">
            <a:avLst/>
          </a:prstGeom>
          <a:noFill/>
        </p:spPr>
        <p:txBody>
          <a:bodyPr wrap="square" rtlCol="0">
            <a:spAutoFit/>
          </a:bodyPr>
          <a:lstStyle/>
          <a:p>
            <a:pPr algn="ctr"/>
            <a:r>
              <a:rPr lang="en-US"/>
              <a:t>gathering all words in a </a:t>
            </a:r>
            <a:r>
              <a:rPr lang="en-US" b="1"/>
              <a:t>trie </a:t>
            </a:r>
            <a:r>
              <a:rPr lang="en-US"/>
              <a:t>(</a:t>
            </a:r>
            <a:r>
              <a:rPr lang="en-US" b="1">
                <a:solidFill>
                  <a:schemeClr val="accent5"/>
                </a:solidFill>
              </a:rPr>
              <a:t>HW09</a:t>
            </a:r>
            <a:r>
              <a:rPr lang="en-US"/>
              <a:t>)</a:t>
            </a:r>
          </a:p>
        </p:txBody>
      </p:sp>
      <p:sp>
        <p:nvSpPr>
          <p:cNvPr id="4" name="TextBox 3">
            <a:extLst>
              <a:ext uri="{FF2B5EF4-FFF2-40B4-BE49-F238E27FC236}">
                <a16:creationId xmlns:a16="http://schemas.microsoft.com/office/drawing/2014/main" id="{4F203429-2678-40C2-3D72-9B7CFB8FD1AD}"/>
              </a:ext>
            </a:extLst>
          </p:cNvPr>
          <p:cNvSpPr txBox="1"/>
          <p:nvPr/>
        </p:nvSpPr>
        <p:spPr>
          <a:xfrm>
            <a:off x="2447924" y="2954894"/>
            <a:ext cx="3571875" cy="369332"/>
          </a:xfrm>
          <a:prstGeom prst="rect">
            <a:avLst/>
          </a:prstGeom>
          <a:noFill/>
        </p:spPr>
        <p:txBody>
          <a:bodyPr wrap="square" rtlCol="0">
            <a:spAutoFit/>
          </a:bodyPr>
          <a:lstStyle/>
          <a:p>
            <a:pPr algn="ctr"/>
            <a:r>
              <a:rPr lang="en-US"/>
              <a:t>evaluating an </a:t>
            </a:r>
            <a:r>
              <a:rPr lang="en-US" b="1"/>
              <a:t>expression tree</a:t>
            </a:r>
          </a:p>
        </p:txBody>
      </p:sp>
      <p:sp>
        <p:nvSpPr>
          <p:cNvPr id="5" name="TextBox 4">
            <a:extLst>
              <a:ext uri="{FF2B5EF4-FFF2-40B4-BE49-F238E27FC236}">
                <a16:creationId xmlns:a16="http://schemas.microsoft.com/office/drawing/2014/main" id="{FE4CEBF7-5CD6-083B-3F08-D6C4FE4D0CB6}"/>
              </a:ext>
            </a:extLst>
          </p:cNvPr>
          <p:cNvSpPr txBox="1"/>
          <p:nvPr/>
        </p:nvSpPr>
        <p:spPr>
          <a:xfrm>
            <a:off x="4124325" y="1819275"/>
            <a:ext cx="3895725" cy="369332"/>
          </a:xfrm>
          <a:prstGeom prst="rect">
            <a:avLst/>
          </a:prstGeom>
          <a:noFill/>
        </p:spPr>
        <p:txBody>
          <a:bodyPr wrap="square" rtlCol="0">
            <a:spAutoFit/>
          </a:bodyPr>
          <a:lstStyle/>
          <a:p>
            <a:pPr algn="ctr"/>
            <a:r>
              <a:rPr lang="en-US"/>
              <a:t>searching for something (</a:t>
            </a:r>
            <a:r>
              <a:rPr lang="en-US" b="1">
                <a:solidFill>
                  <a:schemeClr val="accent5"/>
                </a:solidFill>
              </a:rPr>
              <a:t>HW10?</a:t>
            </a:r>
            <a:r>
              <a:rPr lang="en-US"/>
              <a:t>)</a:t>
            </a:r>
            <a:endParaRPr lang="en-US" b="1"/>
          </a:p>
        </p:txBody>
      </p:sp>
      <p:sp>
        <p:nvSpPr>
          <p:cNvPr id="7" name="TextBox 6">
            <a:extLst>
              <a:ext uri="{FF2B5EF4-FFF2-40B4-BE49-F238E27FC236}">
                <a16:creationId xmlns:a16="http://schemas.microsoft.com/office/drawing/2014/main" id="{F7337F57-72E1-43DB-3D3C-D7CE8099F9C4}"/>
              </a:ext>
            </a:extLst>
          </p:cNvPr>
          <p:cNvSpPr txBox="1"/>
          <p:nvPr/>
        </p:nvSpPr>
        <p:spPr>
          <a:xfrm>
            <a:off x="4629149" y="4090513"/>
            <a:ext cx="2781300" cy="646331"/>
          </a:xfrm>
          <a:prstGeom prst="rect">
            <a:avLst/>
          </a:prstGeom>
          <a:noFill/>
        </p:spPr>
        <p:txBody>
          <a:bodyPr wrap="square" rtlCol="0">
            <a:spAutoFit/>
          </a:bodyPr>
          <a:lstStyle/>
          <a:p>
            <a:pPr algn="ctr"/>
            <a:r>
              <a:rPr lang="en-US"/>
              <a:t>gathering all the nodes into a list (</a:t>
            </a:r>
            <a:r>
              <a:rPr lang="en-US" b="1">
                <a:solidFill>
                  <a:schemeClr val="accent5"/>
                </a:solidFill>
              </a:rPr>
              <a:t>Tut09</a:t>
            </a:r>
            <a:r>
              <a:rPr lang="en-US"/>
              <a:t>)</a:t>
            </a:r>
            <a:endParaRPr lang="en-US" b="1"/>
          </a:p>
        </p:txBody>
      </p:sp>
    </p:spTree>
    <p:extLst>
      <p:ext uri="{BB962C8B-B14F-4D97-AF65-F5344CB8AC3E}">
        <p14:creationId xmlns:p14="http://schemas.microsoft.com/office/powerpoint/2010/main" val="295355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D89D2-2708-D61D-7E0A-0A33166D8C5A}"/>
              </a:ext>
            </a:extLst>
          </p:cNvPr>
          <p:cNvSpPr>
            <a:spLocks noGrp="1"/>
          </p:cNvSpPr>
          <p:nvPr>
            <p:ph type="title"/>
          </p:nvPr>
        </p:nvSpPr>
        <p:spPr/>
        <p:txBody>
          <a:bodyPr/>
          <a:lstStyle/>
          <a:p>
            <a:r>
              <a:rPr lang="en-US" sz="8000"/>
              <a:t>Terrific Tree</a:t>
            </a:r>
            <a:br>
              <a:rPr lang="en-US" sz="8000"/>
            </a:br>
            <a:r>
              <a:rPr lang="en-US" sz="8000"/>
              <a:t>Traversal Tutorial</a:t>
            </a:r>
          </a:p>
        </p:txBody>
      </p:sp>
    </p:spTree>
    <p:extLst>
      <p:ext uri="{BB962C8B-B14F-4D97-AF65-F5344CB8AC3E}">
        <p14:creationId xmlns:p14="http://schemas.microsoft.com/office/powerpoint/2010/main" val="21251276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9"/>
            <a:ext cx="8396548" cy="4893647"/>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rPr>
              <a:t>today is Fun Friday?</a:t>
            </a:r>
            <a:endParaRPr lang="en-US" sz="2400"/>
          </a:p>
          <a:p>
            <a:endParaRPr lang="en-US" sz="2400"/>
          </a:p>
          <a:p>
            <a:br>
              <a:rPr lang="en-US" sz="2400"/>
            </a:br>
            <a:r>
              <a:rPr lang="en-US" sz="3200">
                <a:solidFill>
                  <a:schemeClr val="accent1"/>
                </a:solidFill>
              </a:rPr>
              <a:t>WARMUP</a:t>
            </a:r>
            <a:br>
              <a:rPr lang="en-US" sz="2400">
                <a:solidFill>
                  <a:schemeClr val="accent1"/>
                </a:solidFill>
              </a:rPr>
            </a:br>
            <a:r>
              <a:rPr lang="en-US" sz="2400">
                <a:solidFill>
                  <a:schemeClr val="accent1"/>
                </a:solidFill>
              </a:rPr>
              <a:t>vibes seem low, so here is</a:t>
            </a:r>
          </a:p>
          <a:p>
            <a:r>
              <a:rPr lang="en-US" sz="2400">
                <a:solidFill>
                  <a:schemeClr val="accent1"/>
                </a:solidFill>
              </a:rPr>
              <a:t>an extra a-MAZE-ing warmup </a:t>
            </a:r>
          </a:p>
          <a:p>
            <a:r>
              <a:rPr lang="en-US" sz="2400">
                <a:solidFill>
                  <a:srgbClr val="FD971F"/>
                </a:solidFill>
              </a:rPr>
              <a:t>draw this maze as a tree</a:t>
            </a:r>
          </a:p>
          <a:p>
            <a:endParaRPr lang="en-US" sz="2400">
              <a:solidFill>
                <a:schemeClr val="accent1"/>
              </a:solidFill>
            </a:endParaRPr>
          </a:p>
          <a:p>
            <a:br>
              <a:rPr lang="en-US" sz="2400">
                <a:solidFill>
                  <a:schemeClr val="accent4"/>
                </a:solidFill>
              </a:rPr>
            </a:br>
            <a:r>
              <a:rPr lang="en-US" sz="3200">
                <a:solidFill>
                  <a:schemeClr val="accent4"/>
                </a:solidFill>
              </a:rPr>
              <a:t>TODAY</a:t>
            </a:r>
            <a:endParaRPr lang="en-US" sz="2400">
              <a:solidFill>
                <a:schemeClr val="accent4"/>
              </a:solidFill>
            </a:endParaRPr>
          </a:p>
          <a:p>
            <a:r>
              <a:rPr lang="en-US" sz="2400">
                <a:solidFill>
                  <a:schemeClr val="accent4"/>
                </a:solidFill>
              </a:rPr>
              <a:t>tree traversal wrapup; quadtree reading</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descr="Premium Vector | Maze game for kids simple maze puzzle with ...">
            <a:extLst>
              <a:ext uri="{FF2B5EF4-FFF2-40B4-BE49-F238E27FC236}">
                <a16:creationId xmlns:a16="http://schemas.microsoft.com/office/drawing/2014/main" id="{6CC514F8-0D3A-5F18-FCDF-ACF9F21E92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613" b="79543"/>
          <a:stretch/>
        </p:blipFill>
        <p:spPr bwMode="auto">
          <a:xfrm>
            <a:off x="4620431" y="764724"/>
            <a:ext cx="2825577" cy="6827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74530BC-5E65-F185-AD23-484C4EBAEF3C}"/>
              </a:ext>
            </a:extLst>
          </p:cNvPr>
          <p:cNvPicPr>
            <a:picLocks noChangeAspect="1"/>
          </p:cNvPicPr>
          <p:nvPr/>
        </p:nvPicPr>
        <p:blipFill rotWithShape="1">
          <a:blip r:embed="rId3"/>
          <a:srcRect l="-5951" t="-1" r="-4386" b="-9441"/>
          <a:stretch/>
        </p:blipFill>
        <p:spPr>
          <a:xfrm>
            <a:off x="4620431" y="1433346"/>
            <a:ext cx="2825576" cy="2825351"/>
          </a:xfrm>
          <a:prstGeom prst="rect">
            <a:avLst/>
          </a:prstGeom>
          <a:solidFill>
            <a:schemeClr val="bg1"/>
          </a:solidFill>
        </p:spPr>
      </p:pic>
      <p:sp>
        <p:nvSpPr>
          <p:cNvPr id="3" name="TextBox 2">
            <a:extLst>
              <a:ext uri="{FF2B5EF4-FFF2-40B4-BE49-F238E27FC236}">
                <a16:creationId xmlns:a16="http://schemas.microsoft.com/office/drawing/2014/main" id="{DDE5CAB7-629F-6113-8350-BB4A9BCF1CF1}"/>
              </a:ext>
            </a:extLst>
          </p:cNvPr>
          <p:cNvSpPr txBox="1"/>
          <p:nvPr/>
        </p:nvSpPr>
        <p:spPr>
          <a:xfrm>
            <a:off x="5571902" y="1293608"/>
            <a:ext cx="1050324" cy="307777"/>
          </a:xfrm>
          <a:prstGeom prst="rect">
            <a:avLst/>
          </a:prstGeom>
          <a:noFill/>
        </p:spPr>
        <p:txBody>
          <a:bodyPr wrap="square" rtlCol="0">
            <a:spAutoFit/>
          </a:bodyPr>
          <a:lstStyle/>
          <a:p>
            <a:pPr algn="ctr"/>
            <a:r>
              <a:rPr lang="en-US" sz="1400" b="1">
                <a:solidFill>
                  <a:schemeClr val="accent4"/>
                </a:solidFill>
              </a:rPr>
              <a:t>start</a:t>
            </a:r>
          </a:p>
        </p:txBody>
      </p:sp>
      <p:sp>
        <p:nvSpPr>
          <p:cNvPr id="4" name="TextBox 3">
            <a:extLst>
              <a:ext uri="{FF2B5EF4-FFF2-40B4-BE49-F238E27FC236}">
                <a16:creationId xmlns:a16="http://schemas.microsoft.com/office/drawing/2014/main" id="{2A1EBB47-B84E-EF40-256E-5D7827927699}"/>
              </a:ext>
            </a:extLst>
          </p:cNvPr>
          <p:cNvSpPr txBox="1"/>
          <p:nvPr/>
        </p:nvSpPr>
        <p:spPr>
          <a:xfrm rot="16200000">
            <a:off x="5571902" y="3646900"/>
            <a:ext cx="1050324" cy="307777"/>
          </a:xfrm>
          <a:prstGeom prst="rect">
            <a:avLst/>
          </a:prstGeom>
          <a:noFill/>
        </p:spPr>
        <p:txBody>
          <a:bodyPr wrap="square" rtlCol="0">
            <a:spAutoFit/>
          </a:bodyPr>
          <a:lstStyle/>
          <a:p>
            <a:pPr algn="ctr"/>
            <a:r>
              <a:rPr lang="en-US" sz="1400" b="1">
                <a:solidFill>
                  <a:schemeClr val="accent1"/>
                </a:solidFill>
              </a:rPr>
              <a:t>finish</a:t>
            </a:r>
          </a:p>
        </p:txBody>
      </p:sp>
    </p:spTree>
    <p:extLst>
      <p:ext uri="{BB962C8B-B14F-4D97-AF65-F5344CB8AC3E}">
        <p14:creationId xmlns:p14="http://schemas.microsoft.com/office/powerpoint/2010/main" val="23340094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354BBD-38CC-AB86-0656-E3884A665285}"/>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21157068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961434-BEDB-899D-D466-9D14C716C635}"/>
              </a:ext>
            </a:extLst>
          </p:cNvPr>
          <p:cNvPicPr>
            <a:picLocks noChangeAspect="1"/>
          </p:cNvPicPr>
          <p:nvPr/>
        </p:nvPicPr>
        <p:blipFill>
          <a:blip r:embed="rId2">
            <a:alphaModFix/>
          </a:blip>
          <a:stretch>
            <a:fillRect/>
          </a:stretch>
        </p:blipFill>
        <p:spPr>
          <a:xfrm>
            <a:off x="2804982" y="1074998"/>
            <a:ext cx="3517941" cy="3546427"/>
          </a:xfrm>
          <a:prstGeom prst="rect">
            <a:avLst/>
          </a:prstGeom>
        </p:spPr>
      </p:pic>
      <p:pic>
        <p:nvPicPr>
          <p:cNvPr id="3" name="Picture 2" descr="Premium Vector | Maze game for kids simple maze puzzle with ...">
            <a:extLst>
              <a:ext uri="{FF2B5EF4-FFF2-40B4-BE49-F238E27FC236}">
                <a16:creationId xmlns:a16="http://schemas.microsoft.com/office/drawing/2014/main" id="{B1377D2B-1B59-B646-3653-AEAF1184B7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613" b="81618"/>
          <a:stretch/>
        </p:blipFill>
        <p:spPr bwMode="auto">
          <a:xfrm>
            <a:off x="2568146" y="204811"/>
            <a:ext cx="4007707" cy="870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26A5FD9-67B1-ADEC-8C0F-DCCE9DC20B07}"/>
              </a:ext>
            </a:extLst>
          </p:cNvPr>
          <p:cNvSpPr txBox="1"/>
          <p:nvPr/>
        </p:nvSpPr>
        <p:spPr>
          <a:xfrm>
            <a:off x="4100575" y="1346886"/>
            <a:ext cx="1050324" cy="461665"/>
          </a:xfrm>
          <a:prstGeom prst="rect">
            <a:avLst/>
          </a:prstGeom>
          <a:noFill/>
        </p:spPr>
        <p:txBody>
          <a:bodyPr wrap="square" rtlCol="0">
            <a:spAutoFit/>
          </a:bodyPr>
          <a:lstStyle/>
          <a:p>
            <a:pPr algn="ctr"/>
            <a:r>
              <a:rPr lang="en-US" sz="2400" b="1">
                <a:solidFill>
                  <a:schemeClr val="accent4"/>
                </a:solidFill>
              </a:rPr>
              <a:t>start</a:t>
            </a:r>
          </a:p>
        </p:txBody>
      </p:sp>
      <p:sp>
        <p:nvSpPr>
          <p:cNvPr id="6" name="TextBox 5">
            <a:extLst>
              <a:ext uri="{FF2B5EF4-FFF2-40B4-BE49-F238E27FC236}">
                <a16:creationId xmlns:a16="http://schemas.microsoft.com/office/drawing/2014/main" id="{B6A5E20A-ED0B-7829-3527-170EDF40AC66}"/>
              </a:ext>
            </a:extLst>
          </p:cNvPr>
          <p:cNvSpPr txBox="1"/>
          <p:nvPr/>
        </p:nvSpPr>
        <p:spPr>
          <a:xfrm>
            <a:off x="4100575" y="4681835"/>
            <a:ext cx="1050324" cy="461665"/>
          </a:xfrm>
          <a:prstGeom prst="rect">
            <a:avLst/>
          </a:prstGeom>
          <a:noFill/>
        </p:spPr>
        <p:txBody>
          <a:bodyPr wrap="square" rtlCol="0">
            <a:spAutoFit/>
          </a:bodyPr>
          <a:lstStyle/>
          <a:p>
            <a:pPr algn="ctr"/>
            <a:r>
              <a:rPr lang="en-US" sz="2400" b="1">
                <a:solidFill>
                  <a:schemeClr val="accent1"/>
                </a:solidFill>
              </a:rPr>
              <a:t>finish</a:t>
            </a:r>
          </a:p>
        </p:txBody>
      </p:sp>
    </p:spTree>
    <p:extLst>
      <p:ext uri="{BB962C8B-B14F-4D97-AF65-F5344CB8AC3E}">
        <p14:creationId xmlns:p14="http://schemas.microsoft.com/office/powerpoint/2010/main" val="3951914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Premium Vector | Maze game for kids simple maze puzzle with ...">
            <a:extLst>
              <a:ext uri="{FF2B5EF4-FFF2-40B4-BE49-F238E27FC236}">
                <a16:creationId xmlns:a16="http://schemas.microsoft.com/office/drawing/2014/main" id="{F4F7C289-947C-E945-4681-A20DCBA2E6D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53613" b="80098"/>
          <a:stretch/>
        </p:blipFill>
        <p:spPr bwMode="auto">
          <a:xfrm>
            <a:off x="2568146" y="204812"/>
            <a:ext cx="4007707" cy="94213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45B7369-E93D-0001-BF81-229933072304}"/>
              </a:ext>
            </a:extLst>
          </p:cNvPr>
          <p:cNvSpPr/>
          <p:nvPr/>
        </p:nvSpPr>
        <p:spPr>
          <a:xfrm>
            <a:off x="2965621"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628938"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4955572"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5631246" y="121937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965622"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628939"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4955573"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5631247" y="189607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95326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61658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494321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561889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953266"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616583"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4943217"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5618891" y="324605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953265"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616582"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4943216"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5618890" y="392327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953265"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965621" y="121937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982091"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96973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969734" y="324210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965621" y="39148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294563" y="123618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311033" y="19044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29867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29867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294563"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61658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495557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5653040"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953265"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61658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495557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5653040"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616581" y="190053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620689"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61658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63304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279899"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23764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57054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628938" y="18742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4955572"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616582"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61247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628939"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606533"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60242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618890"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5618890"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561478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5631247"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4955572" y="387538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4955572" y="3939404"/>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39232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4955572"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4955572"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27488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982091" y="3254460"/>
            <a:ext cx="0" cy="654908"/>
          </a:xfrm>
          <a:prstGeom prst="line">
            <a:avLst/>
          </a:prstGeom>
          <a:ln w="76200"/>
        </p:spPr>
        <p:style>
          <a:lnRef idx="2">
            <a:schemeClr val="dk1"/>
          </a:lnRef>
          <a:fillRef idx="0">
            <a:schemeClr val="dk1"/>
          </a:fillRef>
          <a:effectRef idx="1">
            <a:schemeClr val="dk1"/>
          </a:effectRef>
          <a:fontRef idx="minor">
            <a:schemeClr val="tx1"/>
          </a:fontRef>
        </p:style>
      </p:cxnSp>
      <p:pic>
        <p:nvPicPr>
          <p:cNvPr id="15" name="Picture 14">
            <a:extLst>
              <a:ext uri="{FF2B5EF4-FFF2-40B4-BE49-F238E27FC236}">
                <a16:creationId xmlns:a16="http://schemas.microsoft.com/office/drawing/2014/main" id="{913DB9CF-103F-7EF0-3EEF-50F31AFFEF12}"/>
              </a:ext>
            </a:extLst>
          </p:cNvPr>
          <p:cNvPicPr>
            <a:picLocks noChangeAspect="1"/>
          </p:cNvPicPr>
          <p:nvPr/>
        </p:nvPicPr>
        <p:blipFill>
          <a:blip r:embed="rId3">
            <a:alphaModFix amt="50000"/>
          </a:blip>
          <a:stretch>
            <a:fillRect/>
          </a:stretch>
        </p:blipFill>
        <p:spPr>
          <a:xfrm>
            <a:off x="2804982" y="1074998"/>
            <a:ext cx="3517941" cy="3546427"/>
          </a:xfrm>
          <a:prstGeom prst="rect">
            <a:avLst/>
          </a:prstGeom>
        </p:spPr>
      </p:pic>
    </p:spTree>
    <p:extLst>
      <p:ext uri="{BB962C8B-B14F-4D97-AF65-F5344CB8AC3E}">
        <p14:creationId xmlns:p14="http://schemas.microsoft.com/office/powerpoint/2010/main" val="3929182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965621"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628938"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4955572"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5631246" y="121937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965622"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628939"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4955573"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5631247" y="189607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95326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61658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494321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561889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953266"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616583"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4943217"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5618891" y="324605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953265"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616582"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4943216"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5618890" y="392327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953265"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965621" y="121937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982091"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96973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969734" y="324210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965621" y="39148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294563" y="123618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311033" y="19044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29867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29867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294563"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61658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495557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5653040"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953265"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61658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495557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5653040"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616581" y="190053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620689"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61658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63304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279899"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23764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57054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628938" y="18742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4955572"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616582"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61247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628939"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606533"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60242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618890"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5618890"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561478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5631247"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4955572" y="387538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4955572" y="3939404"/>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39232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4955572"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4955572"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27488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982091" y="3254460"/>
            <a:ext cx="0" cy="654908"/>
          </a:xfrm>
          <a:prstGeom prst="line">
            <a:avLst/>
          </a:prstGeom>
          <a:ln w="762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475894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718481" y="98853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505368" y="98853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9924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079142" y="9924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5878386" y="99694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718482" y="177645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505369" y="177645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78040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079143" y="178040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5878387" y="17848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70612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49301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06678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586603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706126" y="336121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493013" y="336121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36516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066787" y="336516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5866031" y="336962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706125" y="414964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493012" y="414964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15359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066786" y="415359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5866030" y="415805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706125"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718481" y="99694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734951" y="17764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72259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722594" y="336567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718481" y="414964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541703" y="101376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558173" y="179327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54581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545816" y="338249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541703"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493012"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079142"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5900180"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706125"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493012"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079142"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5900180"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493011" y="1789318"/>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497119" y="17764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49301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509476" y="338249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156329"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36121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07914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45933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80596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6686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505368" y="16518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079142" y="16686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369442" y="17848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36533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381799" y="33909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730103" y="17764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72599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742460" y="338249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5866030" y="17848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586192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5878387" y="33909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079142" y="399895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079142" y="417418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1580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079142"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079142" y="180596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39845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734951" y="33780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168684" y="3361212"/>
            <a:ext cx="0" cy="654908"/>
          </a:xfrm>
          <a:prstGeom prst="line">
            <a:avLst/>
          </a:prstGeom>
          <a:ln w="762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3108358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81378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8D6D1F7-FAEF-0B81-2FCB-332C7FEF7186}"/>
              </a:ext>
            </a:extLst>
          </p:cNvPr>
          <p:cNvSpPr>
            <a:spLocks noGrp="1"/>
          </p:cNvSpPr>
          <p:nvPr>
            <p:ph type="title"/>
          </p:nvPr>
        </p:nvSpPr>
        <p:spPr/>
        <p:txBody>
          <a:bodyPr/>
          <a:lstStyle/>
          <a:p>
            <a:r>
              <a:rPr lang="en-US"/>
              <a:t>what does this actually look like in memory?</a:t>
            </a:r>
          </a:p>
        </p:txBody>
      </p:sp>
      <p:pic>
        <p:nvPicPr>
          <p:cNvPr id="12" name="Picture 11" descr="The Matrix Nearly Had a Very Different Neo">
            <a:extLst>
              <a:ext uri="{FF2B5EF4-FFF2-40B4-BE49-F238E27FC236}">
                <a16:creationId xmlns:a16="http://schemas.microsoft.com/office/drawing/2014/main" id="{A75263B2-ABA6-4EA9-B5C4-A6514C66E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8836" y="3433176"/>
            <a:ext cx="2826327" cy="1413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41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9188246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3187254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61145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3178572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309160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847568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5813552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3382323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7268426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54646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7459C835-F025-14AF-49B3-2DBA971CEEB4}"/>
              </a:ext>
            </a:extLst>
          </p:cNvPr>
          <p:cNvSpPr/>
          <p:nvPr/>
        </p:nvSpPr>
        <p:spPr>
          <a:xfrm>
            <a:off x="2214773" y="0"/>
            <a:ext cx="6929227" cy="1538004"/>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F6B36D0-01D4-0587-117D-A26888E1C484}"/>
              </a:ext>
            </a:extLst>
          </p:cNvPr>
          <p:cNvSpPr/>
          <p:nvPr/>
        </p:nvSpPr>
        <p:spPr>
          <a:xfrm>
            <a:off x="0" y="1578575"/>
            <a:ext cx="9144000" cy="3564923"/>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1578576"/>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9AD5D4D-D046-0562-1049-53AA68543680}"/>
              </a:ext>
            </a:extLst>
          </p:cNvPr>
          <p:cNvSpPr txBox="1"/>
          <p:nvPr/>
        </p:nvSpPr>
        <p:spPr>
          <a:xfrm>
            <a:off x="129807" y="303883"/>
            <a:ext cx="2004160" cy="461665"/>
          </a:xfrm>
          <a:prstGeom prst="rect">
            <a:avLst/>
          </a:prstGeom>
          <a:noFill/>
        </p:spPr>
        <p:txBody>
          <a:bodyPr wrap="square">
            <a:spAutoFit/>
          </a:bodyPr>
          <a:lstStyle/>
          <a:p>
            <a:pPr algn="ctr"/>
            <a:r>
              <a:rPr lang="en-US" sz="2400">
                <a:latin typeface="+mj-lt"/>
              </a:rPr>
              <a:t>list</a:t>
            </a:r>
            <a:endParaRPr lang="en-US" sz="2400"/>
          </a:p>
        </p:txBody>
      </p:sp>
      <p:sp>
        <p:nvSpPr>
          <p:cNvPr id="51" name="Rectangle 50">
            <a:extLst>
              <a:ext uri="{FF2B5EF4-FFF2-40B4-BE49-F238E27FC236}">
                <a16:creationId xmlns:a16="http://schemas.microsoft.com/office/drawing/2014/main" id="{18561BDF-1EC2-E808-51E2-EE38A9A5BFD7}"/>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F90A8D"/>
                </a:solidFill>
                <a:latin typeface="Consolas" panose="020B0609020204030204" pitchFamily="49" charset="0"/>
                <a:cs typeface="Consolas" panose="020B0609020204030204" pitchFamily="49" charset="0"/>
              </a:rPr>
              <a:t>0x0a2bcefa</a:t>
            </a:r>
          </a:p>
        </p:txBody>
      </p:sp>
      <p:sp>
        <p:nvSpPr>
          <p:cNvPr id="55" name="Rectangle 54">
            <a:extLst>
              <a:ext uri="{FF2B5EF4-FFF2-40B4-BE49-F238E27FC236}">
                <a16:creationId xmlns:a16="http://schemas.microsoft.com/office/drawing/2014/main" id="{48586F3A-F734-B41B-9F9A-865B092413A9}"/>
              </a:ext>
            </a:extLst>
          </p:cNvPr>
          <p:cNvSpPr/>
          <p:nvPr/>
        </p:nvSpPr>
        <p:spPr>
          <a:xfrm>
            <a:off x="4917041" y="246702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1.0   </a:t>
            </a:r>
            <a:r>
              <a:rPr lang="en-US" sz="1800">
                <a:solidFill>
                  <a:srgbClr val="F90A8D"/>
                </a:solidFill>
                <a:latin typeface="Consolas" panose="020B0609020204030204" pitchFamily="49" charset="0"/>
                <a:cs typeface="Consolas" panose="020B0609020204030204" pitchFamily="49" charset="0"/>
              </a:rPr>
              <a:t>0x05287a12</a:t>
            </a:r>
          </a:p>
        </p:txBody>
      </p:sp>
      <p:cxnSp>
        <p:nvCxnSpPr>
          <p:cNvPr id="8" name="Straight Arrow Connector 7">
            <a:extLst>
              <a:ext uri="{FF2B5EF4-FFF2-40B4-BE49-F238E27FC236}">
                <a16:creationId xmlns:a16="http://schemas.microsoft.com/office/drawing/2014/main" id="{0FFE1678-9804-8F4D-809F-ECFE283640DE}"/>
              </a:ext>
            </a:extLst>
          </p:cNvPr>
          <p:cNvCxnSpPr>
            <a:cxnSpLocks/>
            <a:endCxn id="69" idx="1"/>
          </p:cNvCxnSpPr>
          <p:nvPr/>
        </p:nvCxnSpPr>
        <p:spPr>
          <a:xfrm>
            <a:off x="1243931" y="1023511"/>
            <a:ext cx="790732" cy="113335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44398069-4979-BE4C-05D4-46B72484D32B}"/>
              </a:ext>
            </a:extLst>
          </p:cNvPr>
          <p:cNvSpPr/>
          <p:nvPr/>
        </p:nvSpPr>
        <p:spPr>
          <a:xfrm>
            <a:off x="5918121" y="363051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3.0     </a:t>
            </a:r>
            <a:r>
              <a:rPr lang="en-US" sz="1800">
                <a:solidFill>
                  <a:srgbClr val="F90A8D"/>
                </a:solidFill>
                <a:latin typeface="Consolas" panose="020B0609020204030204" pitchFamily="49" charset="0"/>
                <a:cs typeface="Consolas" panose="020B0609020204030204" pitchFamily="49" charset="0"/>
              </a:rPr>
              <a:t>null</a:t>
            </a:r>
            <a:r>
              <a:rPr lang="en-US" sz="1800">
                <a:solidFill>
                  <a:srgbClr val="0CB5B5"/>
                </a:solidFill>
                <a:latin typeface="Consolas" panose="020B0609020204030204" pitchFamily="49" charset="0"/>
                <a:cs typeface="Consolas" panose="020B0609020204030204" pitchFamily="49" charset="0"/>
              </a:rPr>
              <a:t>   </a:t>
            </a:r>
          </a:p>
        </p:txBody>
      </p:sp>
      <p:sp>
        <p:nvSpPr>
          <p:cNvPr id="43" name="Rectangle 42">
            <a:extLst>
              <a:ext uri="{FF2B5EF4-FFF2-40B4-BE49-F238E27FC236}">
                <a16:creationId xmlns:a16="http://schemas.microsoft.com/office/drawing/2014/main" id="{D1208800-B909-4297-1D1E-F4C931F2EFCF}"/>
              </a:ext>
            </a:extLst>
          </p:cNvPr>
          <p:cNvSpPr/>
          <p:nvPr/>
        </p:nvSpPr>
        <p:spPr>
          <a:xfrm>
            <a:off x="879836" y="3759183"/>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CB5B5"/>
                </a:solidFill>
                <a:latin typeface="Consolas" panose="020B0609020204030204" pitchFamily="49" charset="0"/>
                <a:cs typeface="Consolas" panose="020B0609020204030204" pitchFamily="49" charset="0"/>
              </a:rPr>
              <a:t>2.0  </a:t>
            </a:r>
            <a:r>
              <a:rPr lang="en-US" sz="1800">
                <a:solidFill>
                  <a:srgbClr val="0CB5B5"/>
                </a:solidFill>
                <a:latin typeface="Consolas" panose="020B0609020204030204" pitchFamily="49" charset="0"/>
                <a:cs typeface="Consolas" panose="020B0609020204030204" pitchFamily="49" charset="0"/>
              </a:rPr>
              <a:t> </a:t>
            </a:r>
            <a:r>
              <a:rPr lang="en-US" sz="1800">
                <a:solidFill>
                  <a:srgbClr val="F90A8D"/>
                </a:solidFill>
                <a:latin typeface="Consolas" panose="020B0609020204030204" pitchFamily="49" charset="0"/>
                <a:cs typeface="Consolas" panose="020B0609020204030204" pitchFamily="49" charset="0"/>
              </a:rPr>
              <a:t>0xab334b19</a:t>
            </a:r>
          </a:p>
        </p:txBody>
      </p:sp>
      <p:sp>
        <p:nvSpPr>
          <p:cNvPr id="69" name="Rectangle 68">
            <a:extLst>
              <a:ext uri="{FF2B5EF4-FFF2-40B4-BE49-F238E27FC236}">
                <a16:creationId xmlns:a16="http://schemas.microsoft.com/office/drawing/2014/main" id="{29F02912-A8A9-4F7D-1A7D-D13368332BB4}"/>
              </a:ext>
            </a:extLst>
          </p:cNvPr>
          <p:cNvSpPr/>
          <p:nvPr/>
        </p:nvSpPr>
        <p:spPr>
          <a:xfrm>
            <a:off x="2034663" y="1860564"/>
            <a:ext cx="1761692"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F90A8D"/>
                </a:solidFill>
                <a:latin typeface="Consolas" panose="020B0609020204030204" pitchFamily="49" charset="0"/>
                <a:cs typeface="Consolas" panose="020B0609020204030204" pitchFamily="49" charset="0"/>
              </a:rPr>
              <a:t>0x2349d47a3</a:t>
            </a:r>
          </a:p>
        </p:txBody>
      </p:sp>
      <p:cxnSp>
        <p:nvCxnSpPr>
          <p:cNvPr id="73" name="Straight Arrow Connector 72">
            <a:extLst>
              <a:ext uri="{FF2B5EF4-FFF2-40B4-BE49-F238E27FC236}">
                <a16:creationId xmlns:a16="http://schemas.microsoft.com/office/drawing/2014/main" id="{6BE00865-D001-66FB-0370-BDE2C65558BD}"/>
              </a:ext>
            </a:extLst>
          </p:cNvPr>
          <p:cNvCxnSpPr>
            <a:cxnSpLocks/>
            <a:endCxn id="55" idx="1"/>
          </p:cNvCxnSpPr>
          <p:nvPr/>
        </p:nvCxnSpPr>
        <p:spPr>
          <a:xfrm>
            <a:off x="3061855" y="2203983"/>
            <a:ext cx="1855186" cy="559349"/>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6" name="Straight Arrow Connector 75">
            <a:extLst>
              <a:ext uri="{FF2B5EF4-FFF2-40B4-BE49-F238E27FC236}">
                <a16:creationId xmlns:a16="http://schemas.microsoft.com/office/drawing/2014/main" id="{4D522B98-0AD6-0E6D-8460-F2754E44E6AD}"/>
              </a:ext>
            </a:extLst>
          </p:cNvPr>
          <p:cNvCxnSpPr>
            <a:cxnSpLocks/>
            <a:endCxn id="43" idx="1"/>
          </p:cNvCxnSpPr>
          <p:nvPr/>
        </p:nvCxnSpPr>
        <p:spPr>
          <a:xfrm>
            <a:off x="416184" y="3501220"/>
            <a:ext cx="463652" cy="55426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78">
            <a:extLst>
              <a:ext uri="{FF2B5EF4-FFF2-40B4-BE49-F238E27FC236}">
                <a16:creationId xmlns:a16="http://schemas.microsoft.com/office/drawing/2014/main" id="{E841D609-8690-8C5E-6133-681C8CA73E3C}"/>
              </a:ext>
            </a:extLst>
          </p:cNvPr>
          <p:cNvCxnSpPr>
            <a:cxnSpLocks/>
            <a:endCxn id="11" idx="1"/>
          </p:cNvCxnSpPr>
          <p:nvPr/>
        </p:nvCxnSpPr>
        <p:spPr>
          <a:xfrm flipV="1">
            <a:off x="3061855" y="3926822"/>
            <a:ext cx="2856266" cy="194181"/>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9464E7FC-6EBF-5D77-B70D-DE741577B610}"/>
              </a:ext>
            </a:extLst>
          </p:cNvPr>
          <p:cNvCxnSpPr>
            <a:cxnSpLocks/>
          </p:cNvCxnSpPr>
          <p:nvPr/>
        </p:nvCxnSpPr>
        <p:spPr>
          <a:xfrm flipH="1">
            <a:off x="416184" y="2884588"/>
            <a:ext cx="6677343" cy="616632"/>
          </a:xfrm>
          <a:prstGeom prst="straightConnector1">
            <a:avLst/>
          </a:prstGeom>
          <a:ln w="38100" cap="rnd">
            <a:solidFill>
              <a:schemeClr val="accent1"/>
            </a:solidFill>
            <a:tailEnd type="non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EC4D1CC5-3D6B-8F0E-A717-8580404730A0}"/>
              </a:ext>
            </a:extLst>
          </p:cNvPr>
          <p:cNvSpPr txBox="1"/>
          <p:nvPr/>
        </p:nvSpPr>
        <p:spPr>
          <a:xfrm>
            <a:off x="2334892" y="218651"/>
            <a:ext cx="4746889" cy="1200329"/>
          </a:xfrm>
          <a:prstGeom prst="rect">
            <a:avLst/>
          </a:prstGeom>
          <a:noFill/>
        </p:spPr>
        <p:txBody>
          <a:bodyPr wrap="square">
            <a:spAutoFit/>
          </a:bodyPr>
          <a:lstStyle/>
          <a:p>
            <a:r>
              <a:rPr lang="en-US">
                <a:solidFill>
                  <a:srgbClr val="00007F"/>
                </a:solidFill>
                <a:latin typeface="+mj-lt"/>
              </a:rPr>
              <a:t>LinkedList</a:t>
            </a:r>
            <a:r>
              <a:rPr lang="en-US">
                <a:latin typeface="+mj-lt"/>
              </a:rPr>
              <a:t> list = </a:t>
            </a:r>
            <a:r>
              <a:rPr lang="en-US">
                <a:solidFill>
                  <a:srgbClr val="0000FF"/>
                </a:solidFill>
                <a:latin typeface="+mj-lt"/>
              </a:rPr>
              <a:t>new</a:t>
            </a:r>
            <a:r>
              <a:rPr lang="en-US">
                <a:latin typeface="+mj-lt"/>
              </a:rPr>
              <a:t> </a:t>
            </a:r>
            <a:r>
              <a:rPr lang="en-US">
                <a:solidFill>
                  <a:srgbClr val="00007F"/>
                </a:solidFill>
                <a:latin typeface="+mj-lt"/>
              </a:rPr>
              <a:t>LinkedList</a:t>
            </a:r>
            <a:r>
              <a:rPr lang="en-US">
                <a:latin typeface="+mj-lt"/>
              </a:rPr>
              <a:t>();</a:t>
            </a:r>
          </a:p>
          <a:p>
            <a:r>
              <a:rPr lang="en-US">
                <a:latin typeface="+mj-lt"/>
              </a:rPr>
              <a:t>list.head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1.0</a:t>
            </a:r>
            <a:r>
              <a:rPr lang="en-US">
                <a:latin typeface="+mj-lt"/>
              </a:rPr>
              <a:t>);</a:t>
            </a:r>
          </a:p>
          <a:p>
            <a:r>
              <a:rPr lang="en-US">
                <a:latin typeface="+mj-lt"/>
              </a:rPr>
              <a:t>list.head.next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2.0</a:t>
            </a:r>
            <a:r>
              <a:rPr lang="en-US">
                <a:latin typeface="+mj-lt"/>
              </a:rPr>
              <a:t>);</a:t>
            </a:r>
          </a:p>
          <a:p>
            <a:r>
              <a:rPr lang="en-US">
                <a:latin typeface="+mj-lt"/>
              </a:rPr>
              <a:t>list.head.next.next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3.0</a:t>
            </a:r>
            <a:r>
              <a:rPr lang="en-US">
                <a:latin typeface="+mj-lt"/>
              </a:rPr>
              <a:t>);</a:t>
            </a:r>
          </a:p>
        </p:txBody>
      </p:sp>
      <p:sp>
        <p:nvSpPr>
          <p:cNvPr id="107" name="TextBox 106">
            <a:extLst>
              <a:ext uri="{FF2B5EF4-FFF2-40B4-BE49-F238E27FC236}">
                <a16:creationId xmlns:a16="http://schemas.microsoft.com/office/drawing/2014/main" id="{5BFE16DB-910C-E874-88EE-E749F5879212}"/>
              </a:ext>
            </a:extLst>
          </p:cNvPr>
          <p:cNvSpPr txBox="1"/>
          <p:nvPr/>
        </p:nvSpPr>
        <p:spPr>
          <a:xfrm>
            <a:off x="7024312" y="74848"/>
            <a:ext cx="1729586" cy="720197"/>
          </a:xfrm>
          <a:prstGeom prst="rect">
            <a:avLst/>
          </a:prstGeom>
          <a:solidFill>
            <a:schemeClr val="bg1"/>
          </a:solidFill>
          <a:ln>
            <a:no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Consolas"/>
                <a:ea typeface="Segoe UI Emoji" panose="020B0502040204020203" pitchFamily="34" charset="0"/>
                <a:cs typeface="Consolas" panose="020B0609020204030204" pitchFamily="49" charset="0"/>
              </a:rPr>
              <a:t>class</a:t>
            </a:r>
            <a:r>
              <a:rPr lang="en-US" sz="1200">
                <a:solidFill>
                  <a:srgbClr val="00007F"/>
                </a:solidFill>
                <a:latin typeface="Consolas"/>
                <a:ea typeface="Segoe UI Emoji" panose="020B0502040204020203" pitchFamily="34" charset="0"/>
                <a:cs typeface="Consolas" panose="020B0609020204030204" pitchFamily="49" charset="0"/>
              </a:rPr>
              <a:t> LinkedList</a:t>
            </a:r>
            <a:r>
              <a:rPr lang="en-US" sz="12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solidFill>
                  <a:srgbClr val="00007F"/>
                </a:solidFill>
                <a:latin typeface="Consolas"/>
                <a:ea typeface="Segoe UI Emoji" panose="020B0502040204020203" pitchFamily="34" charset="0"/>
                <a:cs typeface="Consolas" panose="020B0609020204030204" pitchFamily="49" charset="0"/>
              </a:rPr>
              <a:t>    Node</a:t>
            </a:r>
            <a:r>
              <a:rPr lang="en-US" sz="1200">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a:t>
            </a:r>
          </a:p>
        </p:txBody>
      </p:sp>
      <p:sp>
        <p:nvSpPr>
          <p:cNvPr id="108" name="TextBox 107">
            <a:extLst>
              <a:ext uri="{FF2B5EF4-FFF2-40B4-BE49-F238E27FC236}">
                <a16:creationId xmlns:a16="http://schemas.microsoft.com/office/drawing/2014/main" id="{383178E5-0C4C-86CD-81D4-7A2FA752E8DB}"/>
              </a:ext>
            </a:extLst>
          </p:cNvPr>
          <p:cNvSpPr txBox="1"/>
          <p:nvPr/>
        </p:nvSpPr>
        <p:spPr>
          <a:xfrm>
            <a:off x="7009945" y="914069"/>
            <a:ext cx="1907671" cy="941796"/>
          </a:xfrm>
          <a:prstGeom prst="rect">
            <a:avLst/>
          </a:prstGeom>
          <a:solidFill>
            <a:schemeClr val="bg1"/>
          </a:solidFill>
          <a:ln>
            <a:no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Consolas"/>
                <a:ea typeface="Segoe UI Emoji" panose="020B0502040204020203" pitchFamily="34" charset="0"/>
                <a:cs typeface="Consolas" panose="020B0609020204030204" pitchFamily="49" charset="0"/>
              </a:rPr>
              <a:t>class</a:t>
            </a:r>
            <a:r>
              <a:rPr lang="en-US" sz="1200">
                <a:solidFill>
                  <a:srgbClr val="00007F"/>
                </a:solidFill>
                <a:latin typeface="Consolas"/>
                <a:ea typeface="Segoe UI Emoji" panose="020B0502040204020203" pitchFamily="34" charset="0"/>
                <a:cs typeface="Consolas" panose="020B0609020204030204" pitchFamily="49" charset="0"/>
              </a:rPr>
              <a:t> Node</a:t>
            </a:r>
            <a:r>
              <a:rPr lang="en-US" sz="12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    </a:t>
            </a:r>
            <a:r>
              <a:rPr lang="en-US" sz="1200">
                <a:solidFill>
                  <a:srgbClr val="00007F"/>
                </a:solidFill>
                <a:latin typeface="Consolas"/>
                <a:ea typeface="Segoe UI Emoji" panose="020B0502040204020203" pitchFamily="34" charset="0"/>
                <a:cs typeface="Consolas" panose="020B0609020204030204" pitchFamily="49" charset="0"/>
              </a:rPr>
              <a:t>double</a:t>
            </a:r>
            <a:r>
              <a:rPr lang="en-US" sz="1200">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    </a:t>
            </a:r>
            <a:r>
              <a:rPr lang="en-US" sz="1200">
                <a:solidFill>
                  <a:srgbClr val="00007F"/>
                </a:solidFill>
                <a:latin typeface="Consolas"/>
                <a:ea typeface="Segoe UI Emoji" panose="020B0502040204020203" pitchFamily="34" charset="0"/>
                <a:cs typeface="Consolas" panose="020B0609020204030204" pitchFamily="49" charset="0"/>
              </a:rPr>
              <a:t>Node</a:t>
            </a:r>
            <a:r>
              <a:rPr lang="en-US" sz="1200">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17307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55" grpId="0" animBg="1"/>
      <p:bldP spid="11" grpId="0" animBg="1"/>
      <p:bldP spid="43" grpId="0" animBg="1"/>
      <p:bldP spid="69"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619813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0526254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1801949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0124269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045286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611558" y="4152047"/>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918340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611558" y="4152047"/>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0028867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611558" y="4152047"/>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0156272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525752" y="82052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436209" y="82052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346666" y="824469"/>
            <a:ext cx="554496" cy="554496"/>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57123" y="824469"/>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79937" y="828930"/>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525753" y="171965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436210" y="171965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346667" y="1723599"/>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57124" y="1723599"/>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79938" y="1728060"/>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513396" y="2627706"/>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423853" y="2627706"/>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334310" y="2631654"/>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244767" y="2631654"/>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67581" y="2636115"/>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513397" y="3539193"/>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423854" y="3539193"/>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334311" y="354314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244768" y="354314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67582" y="3547602"/>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513396" y="4451195"/>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423853" y="4451195"/>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334310" y="4455143"/>
            <a:ext cx="554496" cy="554496"/>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244767" y="4455143"/>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67581" y="4459604"/>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cxnSpLocks/>
            <a:stCxn id="5" idx="1"/>
            <a:endCxn id="4" idx="3"/>
          </p:cNvCxnSpPr>
          <p:nvPr/>
        </p:nvCxnSpPr>
        <p:spPr>
          <a:xfrm flipH="1" flipV="1">
            <a:off x="3990705" y="1097769"/>
            <a:ext cx="355961"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01162" y="1101717"/>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080248" y="1097769"/>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11619" y="1101717"/>
            <a:ext cx="368318"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375017"/>
            <a:ext cx="1" cy="34463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383426"/>
            <a:ext cx="1" cy="34463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274147"/>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282556"/>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182202"/>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190611"/>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093689"/>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02098"/>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067892" y="4728443"/>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799263" y="4732391"/>
            <a:ext cx="368318"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093689"/>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182202"/>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274147"/>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3978349" y="2904954"/>
            <a:ext cx="355961"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3990706" y="1996899"/>
            <a:ext cx="355961"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01163" y="2000847"/>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278095"/>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186150"/>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888807" y="3820389"/>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611558" y="4097637"/>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7185252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612251" y="90702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522708" y="90702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433165" y="910968"/>
            <a:ext cx="381498" cy="381498"/>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343622" y="910968"/>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266436" y="915429"/>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612252" y="180615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522709" y="180615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433166" y="1810098"/>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343623" y="1810098"/>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266437" y="1814559"/>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599895" y="2714205"/>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510352" y="2714205"/>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420809" y="2718153"/>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331266" y="2718153"/>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254080" y="2722614"/>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599896" y="3625692"/>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510353" y="3625692"/>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420810" y="362964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331267" y="362964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254081" y="3634101"/>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599895" y="4537694"/>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510352" y="4537694"/>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420809" y="4541642"/>
            <a:ext cx="381498" cy="381498"/>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331266" y="4541642"/>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254080" y="4546103"/>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cxnSpLocks/>
            <a:stCxn id="5" idx="1"/>
            <a:endCxn id="4" idx="3"/>
          </p:cNvCxnSpPr>
          <p:nvPr/>
        </p:nvCxnSpPr>
        <p:spPr>
          <a:xfrm flipH="1" flipV="1">
            <a:off x="3904206" y="1097769"/>
            <a:ext cx="528959"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814663" y="1101717"/>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2993749" y="1097769"/>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725120" y="1101717"/>
            <a:ext cx="541316"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288518"/>
            <a:ext cx="1" cy="5176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296927"/>
            <a:ext cx="1" cy="5176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187648"/>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196057"/>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095703"/>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104112"/>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007190"/>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015599"/>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2981393" y="4728443"/>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712764" y="4732391"/>
            <a:ext cx="541316"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007190"/>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095703"/>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187648"/>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3891850" y="2904954"/>
            <a:ext cx="528959"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3904207" y="1996899"/>
            <a:ext cx="528959"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814664" y="2000847"/>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191596"/>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099651"/>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802308" y="3820389"/>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611558" y="4011138"/>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06630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1"/>
            <a:ext cx="9144000" cy="514349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8586F3A-F734-B41B-9F9A-865B092413A9}"/>
              </a:ext>
            </a:extLst>
          </p:cNvPr>
          <p:cNvSpPr/>
          <p:nvPr/>
        </p:nvSpPr>
        <p:spPr>
          <a:xfrm>
            <a:off x="4917041" y="246702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1.0   </a:t>
            </a:r>
            <a:r>
              <a:rPr lang="en-US" sz="1800">
                <a:solidFill>
                  <a:srgbClr val="F90A8D"/>
                </a:solidFill>
                <a:latin typeface="Consolas" panose="020B0609020204030204" pitchFamily="49" charset="0"/>
                <a:cs typeface="Consolas" panose="020B0609020204030204" pitchFamily="49" charset="0"/>
              </a:rPr>
              <a:t>0x05287a12</a:t>
            </a:r>
          </a:p>
        </p:txBody>
      </p:sp>
      <p:sp>
        <p:nvSpPr>
          <p:cNvPr id="11" name="Rectangle 10">
            <a:extLst>
              <a:ext uri="{FF2B5EF4-FFF2-40B4-BE49-F238E27FC236}">
                <a16:creationId xmlns:a16="http://schemas.microsoft.com/office/drawing/2014/main" id="{44398069-4979-BE4C-05D4-46B72484D32B}"/>
              </a:ext>
            </a:extLst>
          </p:cNvPr>
          <p:cNvSpPr/>
          <p:nvPr/>
        </p:nvSpPr>
        <p:spPr>
          <a:xfrm>
            <a:off x="5918121" y="363051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3.0     </a:t>
            </a:r>
            <a:r>
              <a:rPr lang="en-US" sz="1800">
                <a:solidFill>
                  <a:srgbClr val="F90A8D"/>
                </a:solidFill>
                <a:latin typeface="Consolas" panose="020B0609020204030204" pitchFamily="49" charset="0"/>
                <a:cs typeface="Consolas" panose="020B0609020204030204" pitchFamily="49" charset="0"/>
              </a:rPr>
              <a:t>null</a:t>
            </a:r>
            <a:r>
              <a:rPr lang="en-US" sz="1800">
                <a:solidFill>
                  <a:srgbClr val="0CB5B5"/>
                </a:solidFill>
                <a:latin typeface="Consolas" panose="020B0609020204030204" pitchFamily="49" charset="0"/>
                <a:cs typeface="Consolas" panose="020B0609020204030204" pitchFamily="49" charset="0"/>
              </a:rPr>
              <a:t>   </a:t>
            </a:r>
          </a:p>
        </p:txBody>
      </p:sp>
      <p:sp>
        <p:nvSpPr>
          <p:cNvPr id="43" name="Rectangle 42">
            <a:extLst>
              <a:ext uri="{FF2B5EF4-FFF2-40B4-BE49-F238E27FC236}">
                <a16:creationId xmlns:a16="http://schemas.microsoft.com/office/drawing/2014/main" id="{D1208800-B909-4297-1D1E-F4C931F2EFCF}"/>
              </a:ext>
            </a:extLst>
          </p:cNvPr>
          <p:cNvSpPr/>
          <p:nvPr/>
        </p:nvSpPr>
        <p:spPr>
          <a:xfrm>
            <a:off x="879836" y="3759183"/>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CB5B5"/>
                </a:solidFill>
                <a:latin typeface="Consolas" panose="020B0609020204030204" pitchFamily="49" charset="0"/>
                <a:cs typeface="Consolas" panose="020B0609020204030204" pitchFamily="49" charset="0"/>
              </a:rPr>
              <a:t>2.0  </a:t>
            </a:r>
            <a:r>
              <a:rPr lang="en-US" sz="1800">
                <a:solidFill>
                  <a:srgbClr val="0CB5B5"/>
                </a:solidFill>
                <a:latin typeface="Consolas" panose="020B0609020204030204" pitchFamily="49" charset="0"/>
                <a:cs typeface="Consolas" panose="020B0609020204030204" pitchFamily="49" charset="0"/>
              </a:rPr>
              <a:t> </a:t>
            </a:r>
            <a:r>
              <a:rPr lang="en-US" sz="1800">
                <a:solidFill>
                  <a:srgbClr val="F90A8D"/>
                </a:solidFill>
                <a:latin typeface="Consolas" panose="020B0609020204030204" pitchFamily="49" charset="0"/>
                <a:cs typeface="Consolas" panose="020B0609020204030204" pitchFamily="49" charset="0"/>
              </a:rPr>
              <a:t>0xab334b19</a:t>
            </a:r>
          </a:p>
        </p:txBody>
      </p:sp>
      <p:cxnSp>
        <p:nvCxnSpPr>
          <p:cNvPr id="76" name="Straight Arrow Connector 75">
            <a:extLst>
              <a:ext uri="{FF2B5EF4-FFF2-40B4-BE49-F238E27FC236}">
                <a16:creationId xmlns:a16="http://schemas.microsoft.com/office/drawing/2014/main" id="{4D522B98-0AD6-0E6D-8460-F2754E44E6AD}"/>
              </a:ext>
            </a:extLst>
          </p:cNvPr>
          <p:cNvCxnSpPr>
            <a:cxnSpLocks/>
            <a:endCxn id="43" idx="1"/>
          </p:cNvCxnSpPr>
          <p:nvPr/>
        </p:nvCxnSpPr>
        <p:spPr>
          <a:xfrm>
            <a:off x="416184" y="3501220"/>
            <a:ext cx="463652" cy="55426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78">
            <a:extLst>
              <a:ext uri="{FF2B5EF4-FFF2-40B4-BE49-F238E27FC236}">
                <a16:creationId xmlns:a16="http://schemas.microsoft.com/office/drawing/2014/main" id="{E841D609-8690-8C5E-6133-681C8CA73E3C}"/>
              </a:ext>
            </a:extLst>
          </p:cNvPr>
          <p:cNvCxnSpPr>
            <a:cxnSpLocks/>
            <a:endCxn id="11" idx="1"/>
          </p:cNvCxnSpPr>
          <p:nvPr/>
        </p:nvCxnSpPr>
        <p:spPr>
          <a:xfrm flipV="1">
            <a:off x="3061855" y="3926822"/>
            <a:ext cx="2856266" cy="194181"/>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9464E7FC-6EBF-5D77-B70D-DE741577B610}"/>
              </a:ext>
            </a:extLst>
          </p:cNvPr>
          <p:cNvCxnSpPr>
            <a:cxnSpLocks/>
          </p:cNvCxnSpPr>
          <p:nvPr/>
        </p:nvCxnSpPr>
        <p:spPr>
          <a:xfrm flipH="1">
            <a:off x="416184" y="2884588"/>
            <a:ext cx="6677343" cy="616632"/>
          </a:xfrm>
          <a:prstGeom prst="straightConnector1">
            <a:avLst/>
          </a:prstGeom>
          <a:ln w="38100" cap="rnd">
            <a:solidFill>
              <a:schemeClr val="accent1"/>
            </a:solidFill>
            <a:tailEnd type="non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7700451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686045" y="9808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596502" y="9808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506959" y="984762"/>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417416" y="98476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340230" y="98922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686046" y="187994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596503" y="187994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506960" y="188389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417417" y="188389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340231" y="188835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673689" y="27879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584146" y="27879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494603" y="279194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405060" y="279194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327874" y="279640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673690" y="36994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584147" y="36994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494604" y="370343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405061" y="370343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327875" y="370789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673689" y="46114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584146" y="46114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494603" y="4615436"/>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405060" y="461543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327874" y="461989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cxnSpLocks/>
            <a:stCxn id="5" idx="1"/>
            <a:endCxn id="4" idx="3"/>
          </p:cNvCxnSpPr>
          <p:nvPr/>
        </p:nvCxnSpPr>
        <p:spPr>
          <a:xfrm flipH="1" flipV="1">
            <a:off x="3830412" y="1097769"/>
            <a:ext cx="676547"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740869" y="1101717"/>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2919955" y="1097769"/>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651326" y="1101717"/>
            <a:ext cx="688904"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214724"/>
            <a:ext cx="1" cy="66522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223133"/>
            <a:ext cx="1" cy="66522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113854"/>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122263"/>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021909"/>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030318"/>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3933396"/>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3941805"/>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2907599" y="4728443"/>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638970" y="4732391"/>
            <a:ext cx="688904"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3933396"/>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021909"/>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113854"/>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3818056" y="2904954"/>
            <a:ext cx="676547"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3830413" y="1996899"/>
            <a:ext cx="676547"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740870" y="2000847"/>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117802"/>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025857"/>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728514" y="3820389"/>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611558" y="3937344"/>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9428090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686045" y="9808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584146" y="77677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515192" y="606509"/>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417417" y="79982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340230" y="98922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65381" y="189230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765966" y="201766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506960" y="176298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80514" y="190071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464144" y="190071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39779" y="28037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584146" y="27879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443305" y="267104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531605" y="273423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575701" y="281219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65381" y="371527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584147" y="36994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598967" y="380177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332369" y="360672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464144" y="372368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732376" y="437757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479548" y="44940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365057" y="4640416"/>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405060" y="461543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98562" y="440650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cxnSpLocks/>
            <a:stCxn id="5" idx="1"/>
            <a:endCxn id="4" idx="3"/>
          </p:cNvCxnSpPr>
          <p:nvPr/>
        </p:nvCxnSpPr>
        <p:spPr>
          <a:xfrm flipH="1">
            <a:off x="3818056" y="723464"/>
            <a:ext cx="697136" cy="17026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749102" y="723464"/>
            <a:ext cx="668315" cy="19332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2919955" y="893728"/>
            <a:ext cx="664191" cy="20404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651327" y="916784"/>
            <a:ext cx="688903" cy="18939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flipH="1">
            <a:off x="2582336" y="1214724"/>
            <a:ext cx="220664"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223133"/>
            <a:ext cx="123914"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556734" y="2126211"/>
            <a:ext cx="25602"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a:off x="6581099" y="2134620"/>
            <a:ext cx="111557"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556734" y="3037698"/>
            <a:ext cx="25602"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flipH="1">
            <a:off x="6581099" y="3046107"/>
            <a:ext cx="111557"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a:off x="2582336" y="3949185"/>
            <a:ext cx="266995" cy="42839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315517" y="3957594"/>
            <a:ext cx="265582" cy="44891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2966286" y="4494533"/>
            <a:ext cx="513262" cy="1164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a:off x="5638970" y="4523461"/>
            <a:ext cx="559592" cy="20893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596503" y="3933396"/>
            <a:ext cx="104599" cy="56062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021909"/>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251575"/>
            <a:ext cx="181820" cy="53642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flipV="1">
            <a:off x="3818056" y="2787999"/>
            <a:ext cx="625249" cy="11695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flipV="1">
            <a:off x="3999876" y="1879944"/>
            <a:ext cx="507084" cy="25467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740870" y="1879944"/>
            <a:ext cx="539644" cy="13772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a:off x="5397469" y="2134620"/>
            <a:ext cx="251091" cy="59961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flipH="1">
            <a:off x="5449324" y="2968147"/>
            <a:ext cx="199236" cy="63858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832877" y="3723684"/>
            <a:ext cx="499492" cy="19504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482012" y="4035682"/>
            <a:ext cx="233910" cy="60473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2316233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849331" y="89452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675056" y="61845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506960" y="451210"/>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417417" y="67342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230234" y="98745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384382" y="175662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639554" y="201766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395415" y="170939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32434" y="202533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532482" y="159574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267427" y="273423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428478" y="286535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307112" y="245479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555747" y="273423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649437" y="245479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266311" y="363564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718731" y="376100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740870" y="399491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306861" y="358647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644326" y="316035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560262" y="435217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73222" y="441665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47658" y="4513327"/>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823825" y="446913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399619" y="392214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cxnSpLocks/>
            <a:stCxn id="5" idx="1"/>
            <a:endCxn id="4" idx="3"/>
          </p:cNvCxnSpPr>
          <p:nvPr/>
        </p:nvCxnSpPr>
        <p:spPr>
          <a:xfrm flipH="1">
            <a:off x="3908966" y="568165"/>
            <a:ext cx="597994" cy="16724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740870" y="568165"/>
            <a:ext cx="676547" cy="22221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083241" y="735408"/>
            <a:ext cx="591815" cy="2760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651327" y="790380"/>
            <a:ext cx="578907" cy="31402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flipH="1">
            <a:off x="2501337" y="1128436"/>
            <a:ext cx="464949" cy="62819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347189" y="1221360"/>
            <a:ext cx="302248" cy="37438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384382" y="1990539"/>
            <a:ext cx="116955" cy="74369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a:off x="6649437" y="1829650"/>
            <a:ext cx="116955" cy="625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flipH="1">
            <a:off x="2383266" y="2968147"/>
            <a:ext cx="1116" cy="66750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flipH="1">
            <a:off x="6761281" y="2688705"/>
            <a:ext cx="5111" cy="47165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a:off x="2383266" y="3869558"/>
            <a:ext cx="293951" cy="48261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516574" y="3394268"/>
            <a:ext cx="244707" cy="52787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2794172" y="4469130"/>
            <a:ext cx="579050" cy="6448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a:off x="6057735" y="4039095"/>
            <a:ext cx="341884" cy="5469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490177" y="3994911"/>
            <a:ext cx="345509" cy="42174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545433" y="3099269"/>
            <a:ext cx="290253" cy="6617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545433" y="2251575"/>
            <a:ext cx="211076" cy="61378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flipV="1">
            <a:off x="3662388" y="2571750"/>
            <a:ext cx="644724" cy="41056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flipV="1">
            <a:off x="3873464" y="1826353"/>
            <a:ext cx="521951" cy="30826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629325" y="1826353"/>
            <a:ext cx="603109" cy="31593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a:off x="5349389" y="2259245"/>
            <a:ext cx="323313" cy="4749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flipH="1">
            <a:off x="5423816" y="2968147"/>
            <a:ext cx="248886" cy="6183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974780" y="3703434"/>
            <a:ext cx="332081" cy="4084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364613" y="4228821"/>
            <a:ext cx="493212" cy="284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8068872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849331" y="77424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687585" y="49293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506960" y="315268"/>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359122" y="47908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230234" y="98745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318151" y="14754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592494" y="213462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41235" y="177113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4933041" y="190071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565251" y="182965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069508" y="23948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435754" y="32356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01555" y="249674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415227" y="238714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677500" y="272621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1958128" y="346952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480202" y="400941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5004664" y="370343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378306" y="31744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621375" y="362278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130773" y="435217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2966286" y="458608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523286" y="4273049"/>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637515" y="463135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333682" y="425465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cxnSpLocks/>
            <a:stCxn id="5" idx="1"/>
            <a:endCxn id="4" idx="3"/>
          </p:cNvCxnSpPr>
          <p:nvPr/>
        </p:nvCxnSpPr>
        <p:spPr>
          <a:xfrm flipH="1">
            <a:off x="3921495" y="432223"/>
            <a:ext cx="585465" cy="17766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740870" y="432223"/>
            <a:ext cx="618252" cy="16381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083241" y="609887"/>
            <a:ext cx="604344" cy="28131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593032" y="596040"/>
            <a:ext cx="637202" cy="50836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flipH="1">
            <a:off x="2435106" y="1008158"/>
            <a:ext cx="531180" cy="46733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347189" y="1221360"/>
            <a:ext cx="335017" cy="6082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186463" y="1709398"/>
            <a:ext cx="248643" cy="6854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a:off x="6682206" y="2063560"/>
            <a:ext cx="112249" cy="66265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flipH="1">
            <a:off x="2075083" y="2628798"/>
            <a:ext cx="111380" cy="84072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flipH="1">
            <a:off x="6738330" y="2960126"/>
            <a:ext cx="56125" cy="66265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a:off x="2075083" y="3703434"/>
            <a:ext cx="172645" cy="64874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50637" y="3856692"/>
            <a:ext cx="287693" cy="39796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2364683" y="4469130"/>
            <a:ext cx="601603" cy="23391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a:off x="5871425" y="4371609"/>
            <a:ext cx="462257" cy="37669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083241" y="4243329"/>
            <a:ext cx="513916" cy="34275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552709" y="3469524"/>
            <a:ext cx="44448" cy="53989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552709" y="2368530"/>
            <a:ext cx="156740" cy="86708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flipV="1">
            <a:off x="3669664" y="2613696"/>
            <a:ext cx="531891" cy="7388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flipV="1">
            <a:off x="3826404" y="1888085"/>
            <a:ext cx="414831" cy="3634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475145" y="1888085"/>
            <a:ext cx="457896" cy="12958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a:off x="5049996" y="2134620"/>
            <a:ext cx="482186" cy="25252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flipH="1">
            <a:off x="5495261" y="2621052"/>
            <a:ext cx="36921" cy="55344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5238574" y="3291454"/>
            <a:ext cx="139732" cy="52893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640241" y="3937344"/>
            <a:ext cx="481378" cy="33570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7312201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D20C4-4575-30B6-6E60-CA89FE2D921C}"/>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68450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3423110" y="53573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955867" y="31852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455045" y="198313"/>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021382" y="42204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5520560" y="6526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890353" y="73170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1115101" y="30025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1666603" y="328155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2177710" y="355723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093754" y="95746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27484" y="97074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815803" y="246833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523416" y="30025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2656443" y="378567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599563" y="120465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1980634" y="120465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815803" y="202106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3568055" y="437385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3116522" y="407096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7125317" y="145728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1571835" y="144324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1196466" y="173163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3955867" y="4698751"/>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8204440" y="212870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7672814" y="181535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cxnSpLocks/>
            <a:stCxn id="5" idx="1"/>
            <a:endCxn id="4" idx="3"/>
          </p:cNvCxnSpPr>
          <p:nvPr/>
        </p:nvCxnSpPr>
        <p:spPr>
          <a:xfrm flipH="1">
            <a:off x="4189777" y="315268"/>
            <a:ext cx="265268" cy="1202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688955" y="315268"/>
            <a:ext cx="332427" cy="22372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657020" y="435481"/>
            <a:ext cx="298847" cy="21720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255292" y="538995"/>
            <a:ext cx="265268" cy="23064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1"/>
            <a:endCxn id="9" idx="3"/>
          </p:cNvCxnSpPr>
          <p:nvPr/>
        </p:nvCxnSpPr>
        <p:spPr>
          <a:xfrm flipH="1">
            <a:off x="3124263" y="652686"/>
            <a:ext cx="298847" cy="1959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3"/>
            <a:endCxn id="13" idx="1"/>
          </p:cNvCxnSpPr>
          <p:nvPr/>
        </p:nvCxnSpPr>
        <p:spPr>
          <a:xfrm>
            <a:off x="5754470" y="769641"/>
            <a:ext cx="339284" cy="30478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1"/>
            <a:endCxn id="24" idx="3"/>
          </p:cNvCxnSpPr>
          <p:nvPr/>
        </p:nvCxnSpPr>
        <p:spPr>
          <a:xfrm flipH="1">
            <a:off x="2661394" y="848663"/>
            <a:ext cx="228959" cy="23903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3"/>
            <a:endCxn id="28" idx="1"/>
          </p:cNvCxnSpPr>
          <p:nvPr/>
        </p:nvCxnSpPr>
        <p:spPr>
          <a:xfrm>
            <a:off x="6327664" y="1074421"/>
            <a:ext cx="271899" cy="2471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1"/>
            <a:endCxn id="29" idx="3"/>
          </p:cNvCxnSpPr>
          <p:nvPr/>
        </p:nvCxnSpPr>
        <p:spPr>
          <a:xfrm flipH="1">
            <a:off x="2214544" y="1087700"/>
            <a:ext cx="212940" cy="23391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3"/>
            <a:endCxn id="33" idx="1"/>
          </p:cNvCxnSpPr>
          <p:nvPr/>
        </p:nvCxnSpPr>
        <p:spPr>
          <a:xfrm>
            <a:off x="6833473" y="1321610"/>
            <a:ext cx="291844" cy="25262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1"/>
            <a:endCxn id="34" idx="3"/>
          </p:cNvCxnSpPr>
          <p:nvPr/>
        </p:nvCxnSpPr>
        <p:spPr>
          <a:xfrm flipH="1">
            <a:off x="1805745" y="1321610"/>
            <a:ext cx="174889" cy="23859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3"/>
            <a:endCxn id="38" idx="1"/>
          </p:cNvCxnSpPr>
          <p:nvPr/>
        </p:nvCxnSpPr>
        <p:spPr>
          <a:xfrm>
            <a:off x="7359227" y="1574238"/>
            <a:ext cx="313587" cy="35806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1"/>
            <a:endCxn id="35" idx="3"/>
          </p:cNvCxnSpPr>
          <p:nvPr/>
        </p:nvCxnSpPr>
        <p:spPr>
          <a:xfrm flipH="1">
            <a:off x="1430376" y="1560204"/>
            <a:ext cx="141459" cy="28838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3"/>
            <a:endCxn id="37" idx="1"/>
          </p:cNvCxnSpPr>
          <p:nvPr/>
        </p:nvCxnSpPr>
        <p:spPr>
          <a:xfrm>
            <a:off x="7906724" y="1932306"/>
            <a:ext cx="297716" cy="31335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1"/>
            <a:endCxn id="30" idx="3"/>
          </p:cNvCxnSpPr>
          <p:nvPr/>
        </p:nvCxnSpPr>
        <p:spPr>
          <a:xfrm flipH="1">
            <a:off x="1049713" y="1848585"/>
            <a:ext cx="146753" cy="2894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2"/>
            <a:endCxn id="25" idx="0"/>
          </p:cNvCxnSpPr>
          <p:nvPr/>
        </p:nvCxnSpPr>
        <p:spPr>
          <a:xfrm>
            <a:off x="932758" y="2254978"/>
            <a:ext cx="0" cy="2133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2"/>
            <a:endCxn id="10" idx="0"/>
          </p:cNvCxnSpPr>
          <p:nvPr/>
        </p:nvCxnSpPr>
        <p:spPr>
          <a:xfrm>
            <a:off x="932758" y="2702245"/>
            <a:ext cx="299298" cy="3002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2"/>
            <a:endCxn id="26" idx="0"/>
          </p:cNvCxnSpPr>
          <p:nvPr/>
        </p:nvCxnSpPr>
        <p:spPr>
          <a:xfrm flipH="1">
            <a:off x="640371" y="2702245"/>
            <a:ext cx="292387" cy="3002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1349011" y="3119473"/>
            <a:ext cx="317592" cy="27903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1900513" y="3398509"/>
            <a:ext cx="277197" cy="27568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3"/>
            <a:endCxn id="27" idx="1"/>
          </p:cNvCxnSpPr>
          <p:nvPr/>
        </p:nvCxnSpPr>
        <p:spPr>
          <a:xfrm>
            <a:off x="2411620" y="3674191"/>
            <a:ext cx="244823" cy="22844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3"/>
            <a:endCxn id="32" idx="1"/>
          </p:cNvCxnSpPr>
          <p:nvPr/>
        </p:nvCxnSpPr>
        <p:spPr>
          <a:xfrm>
            <a:off x="2890353" y="3902632"/>
            <a:ext cx="226169" cy="28528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3"/>
            <a:endCxn id="31" idx="1"/>
          </p:cNvCxnSpPr>
          <p:nvPr/>
        </p:nvCxnSpPr>
        <p:spPr>
          <a:xfrm>
            <a:off x="3350432" y="4187915"/>
            <a:ext cx="217623" cy="30289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3"/>
            <a:endCxn id="36" idx="1"/>
          </p:cNvCxnSpPr>
          <p:nvPr/>
        </p:nvCxnSpPr>
        <p:spPr>
          <a:xfrm>
            <a:off x="3801965" y="4490814"/>
            <a:ext cx="153902" cy="3248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078665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3F0156-3A69-B260-360B-D0126E68FDA0}"/>
              </a:ext>
            </a:extLst>
          </p:cNvPr>
          <p:cNvSpPr/>
          <p:nvPr/>
        </p:nvSpPr>
        <p:spPr>
          <a:xfrm>
            <a:off x="4455045" y="198313"/>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815803" y="246833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523416" y="30025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3955867" y="4698751"/>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8204440" y="212870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37" idx="1"/>
          </p:cNvCxnSpPr>
          <p:nvPr/>
        </p:nvCxnSpPr>
        <p:spPr>
          <a:xfrm>
            <a:off x="4688955" y="315268"/>
            <a:ext cx="3515485" cy="19303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2"/>
            <a:endCxn id="36" idx="1"/>
          </p:cNvCxnSpPr>
          <p:nvPr/>
        </p:nvCxnSpPr>
        <p:spPr>
          <a:xfrm>
            <a:off x="932758" y="2702245"/>
            <a:ext cx="3023109" cy="2113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2"/>
            <a:endCxn id="26" idx="0"/>
          </p:cNvCxnSpPr>
          <p:nvPr/>
        </p:nvCxnSpPr>
        <p:spPr>
          <a:xfrm flipH="1">
            <a:off x="640371" y="2702245"/>
            <a:ext cx="292387" cy="3002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 name="Straight Arrow Connector 2">
            <a:extLst>
              <a:ext uri="{FF2B5EF4-FFF2-40B4-BE49-F238E27FC236}">
                <a16:creationId xmlns:a16="http://schemas.microsoft.com/office/drawing/2014/main" id="{02B7DA84-6055-A7B7-3EF0-5D7C5AF3A22D}"/>
              </a:ext>
            </a:extLst>
          </p:cNvPr>
          <p:cNvCxnSpPr>
            <a:cxnSpLocks/>
            <a:stCxn id="5" idx="1"/>
            <a:endCxn id="25" idx="0"/>
          </p:cNvCxnSpPr>
          <p:nvPr/>
        </p:nvCxnSpPr>
        <p:spPr>
          <a:xfrm flipH="1">
            <a:off x="932758" y="315268"/>
            <a:ext cx="3522287" cy="215306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5077983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9"/>
            <a:ext cx="8396548" cy="4893647"/>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rPr>
              <a:t>today is Fun Friday?</a:t>
            </a:r>
            <a:endParaRPr lang="en-US" sz="2400"/>
          </a:p>
          <a:p>
            <a:endParaRPr lang="en-US" sz="2400"/>
          </a:p>
          <a:p>
            <a:br>
              <a:rPr lang="en-US" sz="2400"/>
            </a:br>
            <a:r>
              <a:rPr lang="en-US" sz="3200">
                <a:solidFill>
                  <a:schemeClr val="accent1"/>
                </a:solidFill>
              </a:rPr>
              <a:t>WARMUP</a:t>
            </a:r>
            <a:br>
              <a:rPr lang="en-US" sz="2400">
                <a:solidFill>
                  <a:schemeClr val="accent1"/>
                </a:solidFill>
              </a:rPr>
            </a:br>
            <a:r>
              <a:rPr lang="en-US" sz="2400">
                <a:solidFill>
                  <a:schemeClr val="accent1"/>
                </a:solidFill>
              </a:rPr>
              <a:t>vibes seem low, so here is</a:t>
            </a:r>
          </a:p>
          <a:p>
            <a:r>
              <a:rPr lang="en-US" sz="2400">
                <a:solidFill>
                  <a:schemeClr val="accent1"/>
                </a:solidFill>
              </a:rPr>
              <a:t>an extra a-MAZE-ing warmup </a:t>
            </a:r>
          </a:p>
          <a:p>
            <a:r>
              <a:rPr lang="en-US" sz="2400">
                <a:solidFill>
                  <a:srgbClr val="FD971F"/>
                </a:solidFill>
              </a:rPr>
              <a:t>draw this maze as a tree</a:t>
            </a:r>
          </a:p>
          <a:p>
            <a:endParaRPr lang="en-US" sz="2400">
              <a:solidFill>
                <a:schemeClr val="accent1"/>
              </a:solidFill>
            </a:endParaRPr>
          </a:p>
          <a:p>
            <a:br>
              <a:rPr lang="en-US" sz="2400">
                <a:solidFill>
                  <a:schemeClr val="accent4"/>
                </a:solidFill>
              </a:rPr>
            </a:br>
            <a:r>
              <a:rPr lang="en-US" sz="3200">
                <a:solidFill>
                  <a:schemeClr val="accent4"/>
                </a:solidFill>
              </a:rPr>
              <a:t>TODAY</a:t>
            </a:r>
            <a:endParaRPr lang="en-US" sz="2400">
              <a:solidFill>
                <a:schemeClr val="accent4"/>
              </a:solidFill>
            </a:endParaRPr>
          </a:p>
          <a:p>
            <a:r>
              <a:rPr lang="en-US" sz="2400">
                <a:solidFill>
                  <a:schemeClr val="accent4"/>
                </a:solidFill>
              </a:rPr>
              <a:t>tree traversal wrapup; quadtree reading</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descr="Premium Vector | Maze game for kids simple maze puzzle with ...">
            <a:extLst>
              <a:ext uri="{FF2B5EF4-FFF2-40B4-BE49-F238E27FC236}">
                <a16:creationId xmlns:a16="http://schemas.microsoft.com/office/drawing/2014/main" id="{6CC514F8-0D3A-5F18-FCDF-ACF9F21E92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613" b="79543"/>
          <a:stretch/>
        </p:blipFill>
        <p:spPr bwMode="auto">
          <a:xfrm>
            <a:off x="4620431" y="764724"/>
            <a:ext cx="2825577" cy="6827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74530BC-5E65-F185-AD23-484C4EBAEF3C}"/>
              </a:ext>
            </a:extLst>
          </p:cNvPr>
          <p:cNvPicPr>
            <a:picLocks noChangeAspect="1"/>
          </p:cNvPicPr>
          <p:nvPr/>
        </p:nvPicPr>
        <p:blipFill rotWithShape="1">
          <a:blip r:embed="rId3"/>
          <a:srcRect l="-5951" t="-1" r="-4386" b="-9441"/>
          <a:stretch/>
        </p:blipFill>
        <p:spPr>
          <a:xfrm>
            <a:off x="4620431" y="1433346"/>
            <a:ext cx="2825576" cy="2825351"/>
          </a:xfrm>
          <a:prstGeom prst="rect">
            <a:avLst/>
          </a:prstGeom>
          <a:solidFill>
            <a:schemeClr val="bg1"/>
          </a:solidFill>
        </p:spPr>
      </p:pic>
      <p:sp>
        <p:nvSpPr>
          <p:cNvPr id="3" name="TextBox 2">
            <a:extLst>
              <a:ext uri="{FF2B5EF4-FFF2-40B4-BE49-F238E27FC236}">
                <a16:creationId xmlns:a16="http://schemas.microsoft.com/office/drawing/2014/main" id="{DDE5CAB7-629F-6113-8350-BB4A9BCF1CF1}"/>
              </a:ext>
            </a:extLst>
          </p:cNvPr>
          <p:cNvSpPr txBox="1"/>
          <p:nvPr/>
        </p:nvSpPr>
        <p:spPr>
          <a:xfrm>
            <a:off x="5571902" y="1293608"/>
            <a:ext cx="1050324" cy="307777"/>
          </a:xfrm>
          <a:prstGeom prst="rect">
            <a:avLst/>
          </a:prstGeom>
          <a:noFill/>
        </p:spPr>
        <p:txBody>
          <a:bodyPr wrap="square" rtlCol="0">
            <a:spAutoFit/>
          </a:bodyPr>
          <a:lstStyle/>
          <a:p>
            <a:pPr algn="ctr"/>
            <a:r>
              <a:rPr lang="en-US" sz="1400" b="1">
                <a:solidFill>
                  <a:schemeClr val="accent4"/>
                </a:solidFill>
              </a:rPr>
              <a:t>start</a:t>
            </a:r>
          </a:p>
        </p:txBody>
      </p:sp>
      <p:sp>
        <p:nvSpPr>
          <p:cNvPr id="4" name="TextBox 3">
            <a:extLst>
              <a:ext uri="{FF2B5EF4-FFF2-40B4-BE49-F238E27FC236}">
                <a16:creationId xmlns:a16="http://schemas.microsoft.com/office/drawing/2014/main" id="{2A1EBB47-B84E-EF40-256E-5D7827927699}"/>
              </a:ext>
            </a:extLst>
          </p:cNvPr>
          <p:cNvSpPr txBox="1"/>
          <p:nvPr/>
        </p:nvSpPr>
        <p:spPr>
          <a:xfrm rot="16200000">
            <a:off x="5571902" y="3646900"/>
            <a:ext cx="1050324" cy="307777"/>
          </a:xfrm>
          <a:prstGeom prst="rect">
            <a:avLst/>
          </a:prstGeom>
          <a:noFill/>
        </p:spPr>
        <p:txBody>
          <a:bodyPr wrap="square" rtlCol="0">
            <a:spAutoFit/>
          </a:bodyPr>
          <a:lstStyle/>
          <a:p>
            <a:pPr algn="ctr"/>
            <a:r>
              <a:rPr lang="en-US" sz="1400" b="1">
                <a:solidFill>
                  <a:schemeClr val="accent1"/>
                </a:solidFill>
              </a:rPr>
              <a:t>finish</a:t>
            </a:r>
          </a:p>
        </p:txBody>
      </p:sp>
      <p:sp>
        <p:nvSpPr>
          <p:cNvPr id="6" name="Oval 5">
            <a:extLst>
              <a:ext uri="{FF2B5EF4-FFF2-40B4-BE49-F238E27FC236}">
                <a16:creationId xmlns:a16="http://schemas.microsoft.com/office/drawing/2014/main" id="{5F782D74-769E-C3C0-7FC9-997EB9E5D41A}"/>
              </a:ext>
            </a:extLst>
          </p:cNvPr>
          <p:cNvSpPr/>
          <p:nvPr/>
        </p:nvSpPr>
        <p:spPr>
          <a:xfrm>
            <a:off x="5098473" y="1671782"/>
            <a:ext cx="701963" cy="74756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F36790B-B279-4322-3152-71B7D523D638}"/>
              </a:ext>
            </a:extLst>
          </p:cNvPr>
          <p:cNvSpPr/>
          <p:nvPr/>
        </p:nvSpPr>
        <p:spPr>
          <a:xfrm>
            <a:off x="6488546" y="2472237"/>
            <a:ext cx="701963" cy="74756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9E34D2D-76C6-DCDD-2C03-C3514B4AA383}"/>
              </a:ext>
            </a:extLst>
          </p:cNvPr>
          <p:cNvSpPr/>
          <p:nvPr/>
        </p:nvSpPr>
        <p:spPr>
          <a:xfrm>
            <a:off x="4985714" y="2901842"/>
            <a:ext cx="1156468" cy="74756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875DFEE-4748-CF4C-5C5D-43A225F93B8D}"/>
              </a:ext>
            </a:extLst>
          </p:cNvPr>
          <p:cNvSpPr/>
          <p:nvPr/>
        </p:nvSpPr>
        <p:spPr>
          <a:xfrm>
            <a:off x="6488545" y="1912183"/>
            <a:ext cx="701963" cy="26248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262201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DE0B1-18C0-8BEB-1BF4-D7687BE24AD2}"/>
              </a:ext>
            </a:extLst>
          </p:cNvPr>
          <p:cNvSpPr>
            <a:spLocks noGrp="1"/>
          </p:cNvSpPr>
          <p:nvPr>
            <p:ph type="title"/>
          </p:nvPr>
        </p:nvSpPr>
        <p:spPr/>
        <p:txBody>
          <a:bodyPr/>
          <a:lstStyle/>
          <a:p>
            <a:r>
              <a:rPr lang="en-US"/>
              <a:t>worms world party example</a:t>
            </a:r>
          </a:p>
        </p:txBody>
      </p:sp>
    </p:spTree>
    <p:extLst>
      <p:ext uri="{BB962C8B-B14F-4D97-AF65-F5344CB8AC3E}">
        <p14:creationId xmlns:p14="http://schemas.microsoft.com/office/powerpoint/2010/main" val="35466065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B967C-DD49-50DA-C537-FC7FC7133D9D}"/>
              </a:ext>
            </a:extLst>
          </p:cNvPr>
          <p:cNvSpPr>
            <a:spLocks noGrp="1"/>
          </p:cNvSpPr>
          <p:nvPr>
            <p:ph type="title"/>
          </p:nvPr>
        </p:nvSpPr>
        <p:spPr/>
        <p:txBody>
          <a:bodyPr/>
          <a:lstStyle/>
          <a:p>
            <a:r>
              <a:rPr lang="en-US"/>
              <a:t>tree traversal</a:t>
            </a:r>
          </a:p>
        </p:txBody>
      </p:sp>
    </p:spTree>
    <p:extLst>
      <p:ext uri="{BB962C8B-B14F-4D97-AF65-F5344CB8AC3E}">
        <p14:creationId xmlns:p14="http://schemas.microsoft.com/office/powerpoint/2010/main" val="1826991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9B3D-1EAB-230A-5F88-C46D6E34E5E2}"/>
              </a:ext>
            </a:extLst>
          </p:cNvPr>
          <p:cNvSpPr>
            <a:spLocks noGrp="1"/>
          </p:cNvSpPr>
          <p:nvPr>
            <p:ph type="title"/>
          </p:nvPr>
        </p:nvSpPr>
        <p:spPr/>
        <p:txBody>
          <a:bodyPr/>
          <a:lstStyle/>
          <a:p>
            <a:pPr>
              <a:tabLst>
                <a:tab pos="4389438" algn="l"/>
              </a:tabLst>
            </a:pPr>
            <a:r>
              <a:rPr lang="en-US"/>
              <a:t>what does this </a:t>
            </a:r>
            <a:r>
              <a:rPr lang="en-US" i="1"/>
              <a:t>mean</a:t>
            </a:r>
            <a:r>
              <a:rPr lang="en-US"/>
              <a:t>?</a:t>
            </a:r>
            <a:br>
              <a:rPr lang="en-US"/>
            </a:br>
            <a:br>
              <a:rPr lang="en-US"/>
            </a:br>
            <a:r>
              <a:rPr lang="en-US"/>
              <a:t>cons? ☹️</a:t>
            </a:r>
            <a:br>
              <a:rPr lang="en-US"/>
            </a:br>
            <a:br>
              <a:rPr lang="en-US"/>
            </a:br>
            <a:r>
              <a:rPr lang="en-US" i="1"/>
              <a:t>pros</a:t>
            </a:r>
            <a:r>
              <a:rPr lang="en-US"/>
              <a:t>? 🙂</a:t>
            </a:r>
          </a:p>
        </p:txBody>
      </p:sp>
    </p:spTree>
    <p:extLst>
      <p:ext uri="{BB962C8B-B14F-4D97-AF65-F5344CB8AC3E}">
        <p14:creationId xmlns:p14="http://schemas.microsoft.com/office/powerpoint/2010/main" val="59078079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CE15A-BAC1-9CA6-24CA-5564A8CBF0AF}"/>
              </a:ext>
            </a:extLst>
          </p:cNvPr>
          <p:cNvSpPr>
            <a:spLocks noGrp="1"/>
          </p:cNvSpPr>
          <p:nvPr>
            <p:ph type="title"/>
          </p:nvPr>
        </p:nvSpPr>
        <p:spPr/>
        <p:txBody>
          <a:bodyPr>
            <a:normAutofit/>
          </a:bodyPr>
          <a:lstStyle/>
          <a:p>
            <a:r>
              <a:rPr lang="en-US" b="1"/>
              <a:t>breadth-first</a:t>
            </a:r>
            <a:r>
              <a:rPr lang="en-US"/>
              <a:t>     vs.  (pre-order) </a:t>
            </a:r>
            <a:r>
              <a:rPr lang="en-US" b="1"/>
              <a:t>depth-first</a:t>
            </a:r>
          </a:p>
        </p:txBody>
      </p:sp>
      <p:cxnSp>
        <p:nvCxnSpPr>
          <p:cNvPr id="161" name="Straight Connector 160">
            <a:extLst>
              <a:ext uri="{FF2B5EF4-FFF2-40B4-BE49-F238E27FC236}">
                <a16:creationId xmlns:a16="http://schemas.microsoft.com/office/drawing/2014/main" id="{251D4616-B22A-3E0B-6990-EF13ADA9F055}"/>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Spherical Wave Fronts - QS Study">
            <a:extLst>
              <a:ext uri="{FF2B5EF4-FFF2-40B4-BE49-F238E27FC236}">
                <a16:creationId xmlns:a16="http://schemas.microsoft.com/office/drawing/2014/main" id="{9EFAB366-C6A9-AF55-740E-E0C0DA815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22" y="3445238"/>
            <a:ext cx="3137444" cy="15687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0187EF-9F50-F388-F8F1-B05E6DB66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714742" y="1056876"/>
            <a:ext cx="2128193" cy="21281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peaker Icon PNG, Vector, PSD, and Clipart With Transparent Background for  Free Download | Pngtree">
            <a:extLst>
              <a:ext uri="{FF2B5EF4-FFF2-40B4-BE49-F238E27FC236}">
                <a16:creationId xmlns:a16="http://schemas.microsoft.com/office/drawing/2014/main" id="{272902F2-56F2-89ED-EEA0-DF35285C1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4" y="1654200"/>
            <a:ext cx="1835100" cy="1835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3041C35-55FD-381C-BAF3-49624DA4BF19}"/>
              </a:ext>
            </a:extLst>
          </p:cNvPr>
          <p:cNvSpPr txBox="1"/>
          <p:nvPr/>
        </p:nvSpPr>
        <p:spPr>
          <a:xfrm>
            <a:off x="4915338" y="1331034"/>
            <a:ext cx="4101514" cy="646331"/>
          </a:xfrm>
          <a:prstGeom prst="rect">
            <a:avLst/>
          </a:prstGeom>
          <a:noFill/>
        </p:spPr>
        <p:txBody>
          <a:bodyPr wrap="square" rtlCol="0">
            <a:spAutoFit/>
          </a:bodyPr>
          <a:lstStyle/>
          <a:p>
            <a:r>
              <a:rPr lang="en-US"/>
              <a:t>"a persistent, optimistic,</a:t>
            </a:r>
            <a:br>
              <a:rPr lang="en-US"/>
            </a:br>
            <a:r>
              <a:rPr lang="en-US"/>
              <a:t>very thorough worm" –Mark Hopkins</a:t>
            </a:r>
          </a:p>
        </p:txBody>
      </p:sp>
      <p:pic>
        <p:nvPicPr>
          <p:cNvPr id="4" name="Picture 2" descr="Worm Maze | Kids Environment Kids Health - National Institute of  Environmental Health Sciences">
            <a:extLst>
              <a:ext uri="{FF2B5EF4-FFF2-40B4-BE49-F238E27FC236}">
                <a16:creationId xmlns:a16="http://schemas.microsoft.com/office/drawing/2014/main" id="{E2CD38AA-CADF-FEA9-EB2D-C5563421A2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519" y="2266738"/>
            <a:ext cx="3411099" cy="24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76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CE15A-BAC1-9CA6-24CA-5564A8CBF0AF}"/>
              </a:ext>
            </a:extLst>
          </p:cNvPr>
          <p:cNvSpPr>
            <a:spLocks noGrp="1"/>
          </p:cNvSpPr>
          <p:nvPr>
            <p:ph type="title"/>
          </p:nvPr>
        </p:nvSpPr>
        <p:spPr/>
        <p:txBody>
          <a:bodyPr>
            <a:normAutofit/>
          </a:bodyPr>
          <a:lstStyle/>
          <a:p>
            <a:r>
              <a:rPr lang="en-US" b="1"/>
              <a:t>breadth-first</a:t>
            </a:r>
            <a:r>
              <a:rPr lang="en-US"/>
              <a:t>     vs.  (pre-order) </a:t>
            </a:r>
            <a:r>
              <a:rPr lang="en-US" b="1"/>
              <a:t>depth-first</a:t>
            </a:r>
          </a:p>
        </p:txBody>
      </p:sp>
      <p:cxnSp>
        <p:nvCxnSpPr>
          <p:cNvPr id="161" name="Straight Connector 160">
            <a:extLst>
              <a:ext uri="{FF2B5EF4-FFF2-40B4-BE49-F238E27FC236}">
                <a16:creationId xmlns:a16="http://schemas.microsoft.com/office/drawing/2014/main" id="{251D4616-B22A-3E0B-6990-EF13ADA9F055}"/>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723F3564-F0DA-5483-3F9B-406808194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086667"/>
            <a:ext cx="3678823" cy="36788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3FF8C56-8838-C21E-F6FC-A0B169580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24" y="1086667"/>
            <a:ext cx="3684500" cy="367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61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CE15A-BAC1-9CA6-24CA-5564A8CBF0AF}"/>
              </a:ext>
            </a:extLst>
          </p:cNvPr>
          <p:cNvSpPr>
            <a:spLocks noGrp="1"/>
          </p:cNvSpPr>
          <p:nvPr>
            <p:ph type="title"/>
          </p:nvPr>
        </p:nvSpPr>
        <p:spPr/>
        <p:txBody>
          <a:bodyPr>
            <a:normAutofit/>
          </a:bodyPr>
          <a:lstStyle/>
          <a:p>
            <a:r>
              <a:rPr lang="en-US" b="1"/>
              <a:t>breadth-first</a:t>
            </a:r>
            <a:r>
              <a:rPr lang="en-US"/>
              <a:t>     vs.  (pre-order) </a:t>
            </a:r>
            <a:r>
              <a:rPr lang="en-US" b="1"/>
              <a:t>depth-first</a:t>
            </a:r>
          </a:p>
        </p:txBody>
      </p:sp>
      <p:cxnSp>
        <p:nvCxnSpPr>
          <p:cNvPr id="129" name="Straight Arrow Connector 128">
            <a:extLst>
              <a:ext uri="{FF2B5EF4-FFF2-40B4-BE49-F238E27FC236}">
                <a16:creationId xmlns:a16="http://schemas.microsoft.com/office/drawing/2014/main" id="{EC9C10B3-6FB5-FE68-7FC9-D019DC6BFFC7}"/>
              </a:ext>
            </a:extLst>
          </p:cNvPr>
          <p:cNvCxnSpPr>
            <a:cxnSpLocks/>
            <a:stCxn id="130" idx="3"/>
            <a:endCxn id="131" idx="0"/>
          </p:cNvCxnSpPr>
          <p:nvPr/>
        </p:nvCxnSpPr>
        <p:spPr>
          <a:xfrm flipH="1">
            <a:off x="6128861" y="1436066"/>
            <a:ext cx="573623" cy="503576"/>
          </a:xfrm>
          <a:prstGeom prst="straightConnector1">
            <a:avLst/>
          </a:prstGeom>
          <a:noFill/>
          <a:ln w="38100" cap="flat" cmpd="sng" algn="ctr">
            <a:solidFill>
              <a:sysClr val="windowText" lastClr="000000"/>
            </a:solidFill>
            <a:prstDash val="solid"/>
            <a:miter lim="800000"/>
            <a:tailEnd type="triangle"/>
          </a:ln>
          <a:effectLst/>
        </p:spPr>
      </p:cxnSp>
      <p:sp>
        <p:nvSpPr>
          <p:cNvPr id="130" name="Oval 129">
            <a:extLst>
              <a:ext uri="{FF2B5EF4-FFF2-40B4-BE49-F238E27FC236}">
                <a16:creationId xmlns:a16="http://schemas.microsoft.com/office/drawing/2014/main" id="{F5AF572E-CABB-3644-C250-1766907D2078}"/>
              </a:ext>
            </a:extLst>
          </p:cNvPr>
          <p:cNvSpPr/>
          <p:nvPr/>
        </p:nvSpPr>
        <p:spPr>
          <a:xfrm>
            <a:off x="6646481" y="110965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31" name="Oval 130">
            <a:extLst>
              <a:ext uri="{FF2B5EF4-FFF2-40B4-BE49-F238E27FC236}">
                <a16:creationId xmlns:a16="http://schemas.microsoft.com/office/drawing/2014/main" id="{F1BD6479-4C2E-87C3-FBC7-69567C90F12E}"/>
              </a:ext>
            </a:extLst>
          </p:cNvPr>
          <p:cNvSpPr/>
          <p:nvPr/>
        </p:nvSpPr>
        <p:spPr>
          <a:xfrm>
            <a:off x="5937653" y="193964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cxnSp>
        <p:nvCxnSpPr>
          <p:cNvPr id="132" name="Straight Arrow Connector 131">
            <a:extLst>
              <a:ext uri="{FF2B5EF4-FFF2-40B4-BE49-F238E27FC236}">
                <a16:creationId xmlns:a16="http://schemas.microsoft.com/office/drawing/2014/main" id="{2288FCD8-910A-8E50-B682-2E84FD4323D7}"/>
              </a:ext>
            </a:extLst>
          </p:cNvPr>
          <p:cNvCxnSpPr>
            <a:cxnSpLocks/>
            <a:stCxn id="131" idx="3"/>
            <a:endCxn id="134" idx="0"/>
          </p:cNvCxnSpPr>
          <p:nvPr/>
        </p:nvCxnSpPr>
        <p:spPr>
          <a:xfrm flipH="1">
            <a:off x="5746446" y="226605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33" name="Straight Arrow Connector 132">
            <a:extLst>
              <a:ext uri="{FF2B5EF4-FFF2-40B4-BE49-F238E27FC236}">
                <a16:creationId xmlns:a16="http://schemas.microsoft.com/office/drawing/2014/main" id="{00E8D931-79DC-2E93-2D98-197C624B829A}"/>
              </a:ext>
            </a:extLst>
          </p:cNvPr>
          <p:cNvCxnSpPr>
            <a:cxnSpLocks/>
            <a:stCxn id="131" idx="5"/>
            <a:endCxn id="135" idx="0"/>
          </p:cNvCxnSpPr>
          <p:nvPr/>
        </p:nvCxnSpPr>
        <p:spPr>
          <a:xfrm>
            <a:off x="6264065" y="2266054"/>
            <a:ext cx="191208" cy="355776"/>
          </a:xfrm>
          <a:prstGeom prst="straightConnector1">
            <a:avLst/>
          </a:prstGeom>
          <a:noFill/>
          <a:ln w="38100" cap="flat" cmpd="sng" algn="ctr">
            <a:solidFill>
              <a:sysClr val="windowText" lastClr="000000"/>
            </a:solidFill>
            <a:prstDash val="solid"/>
            <a:miter lim="800000"/>
            <a:tailEnd type="triangle"/>
          </a:ln>
          <a:effectLst/>
        </p:spPr>
      </p:cxnSp>
      <p:sp>
        <p:nvSpPr>
          <p:cNvPr id="134" name="Oval 133">
            <a:extLst>
              <a:ext uri="{FF2B5EF4-FFF2-40B4-BE49-F238E27FC236}">
                <a16:creationId xmlns:a16="http://schemas.microsoft.com/office/drawing/2014/main" id="{A4253BF8-9A4F-CDF9-D35F-3710C0D7812B}"/>
              </a:ext>
            </a:extLst>
          </p:cNvPr>
          <p:cNvSpPr/>
          <p:nvPr/>
        </p:nvSpPr>
        <p:spPr>
          <a:xfrm>
            <a:off x="5555238" y="2621830"/>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35" name="Oval 134">
            <a:extLst>
              <a:ext uri="{FF2B5EF4-FFF2-40B4-BE49-F238E27FC236}">
                <a16:creationId xmlns:a16="http://schemas.microsoft.com/office/drawing/2014/main" id="{5151B11B-6DAF-C735-C7FB-0230B95C6D91}"/>
              </a:ext>
            </a:extLst>
          </p:cNvPr>
          <p:cNvSpPr/>
          <p:nvPr/>
        </p:nvSpPr>
        <p:spPr>
          <a:xfrm>
            <a:off x="6264065" y="2621830"/>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36" name="Oval 135">
            <a:extLst>
              <a:ext uri="{FF2B5EF4-FFF2-40B4-BE49-F238E27FC236}">
                <a16:creationId xmlns:a16="http://schemas.microsoft.com/office/drawing/2014/main" id="{E6F7EF39-5251-472C-5FC3-888F7E8B9CE2}"/>
              </a:ext>
            </a:extLst>
          </p:cNvPr>
          <p:cNvSpPr/>
          <p:nvPr/>
        </p:nvSpPr>
        <p:spPr>
          <a:xfrm>
            <a:off x="6643921" y="1939642"/>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37" name="Oval 136">
            <a:extLst>
              <a:ext uri="{FF2B5EF4-FFF2-40B4-BE49-F238E27FC236}">
                <a16:creationId xmlns:a16="http://schemas.microsoft.com/office/drawing/2014/main" id="{606FA923-0225-EAC3-00D5-E6B018B48D41}"/>
              </a:ext>
            </a:extLst>
          </p:cNvPr>
          <p:cNvSpPr/>
          <p:nvPr/>
        </p:nvSpPr>
        <p:spPr>
          <a:xfrm>
            <a:off x="7401203" y="1939642"/>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138" name="Straight Arrow Connector 137">
            <a:extLst>
              <a:ext uri="{FF2B5EF4-FFF2-40B4-BE49-F238E27FC236}">
                <a16:creationId xmlns:a16="http://schemas.microsoft.com/office/drawing/2014/main" id="{15DBAD77-492F-0E06-003E-8B40EE2DB674}"/>
              </a:ext>
            </a:extLst>
          </p:cNvPr>
          <p:cNvCxnSpPr>
            <a:cxnSpLocks/>
            <a:stCxn id="130" idx="4"/>
            <a:endCxn id="136" idx="0"/>
          </p:cNvCxnSpPr>
          <p:nvPr/>
        </p:nvCxnSpPr>
        <p:spPr>
          <a:xfrm flipH="1">
            <a:off x="6835129" y="149206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139" name="Straight Arrow Connector 138">
            <a:extLst>
              <a:ext uri="{FF2B5EF4-FFF2-40B4-BE49-F238E27FC236}">
                <a16:creationId xmlns:a16="http://schemas.microsoft.com/office/drawing/2014/main" id="{2B887558-BCDC-048D-30AA-41BE6F87A013}"/>
              </a:ext>
            </a:extLst>
          </p:cNvPr>
          <p:cNvCxnSpPr>
            <a:cxnSpLocks/>
            <a:stCxn id="130" idx="5"/>
            <a:endCxn id="137" idx="0"/>
          </p:cNvCxnSpPr>
          <p:nvPr/>
        </p:nvCxnSpPr>
        <p:spPr>
          <a:xfrm>
            <a:off x="6972893" y="1436066"/>
            <a:ext cx="619518" cy="503576"/>
          </a:xfrm>
          <a:prstGeom prst="straightConnector1">
            <a:avLst/>
          </a:prstGeom>
          <a:noFill/>
          <a:ln w="38100" cap="flat" cmpd="sng" algn="ctr">
            <a:solidFill>
              <a:sysClr val="windowText" lastClr="000000"/>
            </a:solidFill>
            <a:prstDash val="solid"/>
            <a:miter lim="800000"/>
            <a:tailEnd type="triangle"/>
          </a:ln>
          <a:effectLst/>
        </p:spPr>
      </p:cxnSp>
      <p:sp>
        <p:nvSpPr>
          <p:cNvPr id="140" name="Oval 139">
            <a:extLst>
              <a:ext uri="{FF2B5EF4-FFF2-40B4-BE49-F238E27FC236}">
                <a16:creationId xmlns:a16="http://schemas.microsoft.com/office/drawing/2014/main" id="{AD5F5992-0AE6-7D89-DC43-1AADF87A40E7}"/>
              </a:ext>
            </a:extLst>
          </p:cNvPr>
          <p:cNvSpPr/>
          <p:nvPr/>
        </p:nvSpPr>
        <p:spPr>
          <a:xfrm>
            <a:off x="5550851" y="3451818"/>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cxnSp>
        <p:nvCxnSpPr>
          <p:cNvPr id="141" name="Straight Arrow Connector 140">
            <a:extLst>
              <a:ext uri="{FF2B5EF4-FFF2-40B4-BE49-F238E27FC236}">
                <a16:creationId xmlns:a16="http://schemas.microsoft.com/office/drawing/2014/main" id="{B2B8FF7E-35D0-C78A-41EE-24C2CB16F001}"/>
              </a:ext>
            </a:extLst>
          </p:cNvPr>
          <p:cNvCxnSpPr>
            <a:cxnSpLocks/>
            <a:stCxn id="134" idx="4"/>
            <a:endCxn id="140" idx="0"/>
          </p:cNvCxnSpPr>
          <p:nvPr/>
        </p:nvCxnSpPr>
        <p:spPr>
          <a:xfrm flipH="1">
            <a:off x="5742059" y="3004245"/>
            <a:ext cx="4387" cy="447573"/>
          </a:xfrm>
          <a:prstGeom prst="straightConnector1">
            <a:avLst/>
          </a:prstGeom>
          <a:noFill/>
          <a:ln w="38100" cap="flat" cmpd="sng" algn="ctr">
            <a:solidFill>
              <a:sysClr val="windowText" lastClr="000000"/>
            </a:solidFill>
            <a:prstDash val="solid"/>
            <a:miter lim="800000"/>
            <a:tailEnd type="triangle"/>
          </a:ln>
          <a:effectLst/>
        </p:spPr>
      </p:cxnSp>
      <p:sp>
        <p:nvSpPr>
          <p:cNvPr id="142" name="Freeform: Shape 141">
            <a:extLst>
              <a:ext uri="{FF2B5EF4-FFF2-40B4-BE49-F238E27FC236}">
                <a16:creationId xmlns:a16="http://schemas.microsoft.com/office/drawing/2014/main" id="{0C19DB90-CB07-BA57-C32F-F8E5B54CE6DF}"/>
              </a:ext>
            </a:extLst>
          </p:cNvPr>
          <p:cNvSpPr/>
          <p:nvPr/>
        </p:nvSpPr>
        <p:spPr>
          <a:xfrm rot="21380837">
            <a:off x="6068547" y="1215413"/>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28575">
            <a:solidFill>
              <a:schemeClr val="accent1"/>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Freeform: Shape 142">
            <a:extLst>
              <a:ext uri="{FF2B5EF4-FFF2-40B4-BE49-F238E27FC236}">
                <a16:creationId xmlns:a16="http://schemas.microsoft.com/office/drawing/2014/main" id="{FD84C30A-8037-5652-2937-9F0A03744D55}"/>
              </a:ext>
            </a:extLst>
          </p:cNvPr>
          <p:cNvSpPr/>
          <p:nvPr/>
        </p:nvSpPr>
        <p:spPr>
          <a:xfrm rot="20347719">
            <a:off x="5589991" y="2191002"/>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28575">
            <a:solidFill>
              <a:schemeClr val="accent2"/>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Freeform: Shape 143">
            <a:extLst>
              <a:ext uri="{FF2B5EF4-FFF2-40B4-BE49-F238E27FC236}">
                <a16:creationId xmlns:a16="http://schemas.microsoft.com/office/drawing/2014/main" id="{11372B2F-887F-AF04-9BB6-7AC730771DFC}"/>
              </a:ext>
            </a:extLst>
          </p:cNvPr>
          <p:cNvSpPr/>
          <p:nvPr/>
        </p:nvSpPr>
        <p:spPr>
          <a:xfrm rot="18513226">
            <a:off x="5464473" y="3008618"/>
            <a:ext cx="581674" cy="519132"/>
          </a:xfrm>
          <a:custGeom>
            <a:avLst/>
            <a:gdLst>
              <a:gd name="connsiteX0" fmla="*/ 752143 w 752143"/>
              <a:gd name="connsiteY0" fmla="*/ 0 h 854765"/>
              <a:gd name="connsiteX1" fmla="*/ 96161 w 752143"/>
              <a:gd name="connsiteY1" fmla="*/ 159026 h 854765"/>
              <a:gd name="connsiteX2" fmla="*/ 16648 w 752143"/>
              <a:gd name="connsiteY2" fmla="*/ 854765 h 854765"/>
            </a:gdLst>
            <a:ahLst/>
            <a:cxnLst>
              <a:cxn ang="0">
                <a:pos x="connsiteX0" y="connsiteY0"/>
              </a:cxn>
              <a:cxn ang="0">
                <a:pos x="connsiteX1" y="connsiteY1"/>
              </a:cxn>
              <a:cxn ang="0">
                <a:pos x="connsiteX2" y="connsiteY2"/>
              </a:cxn>
            </a:cxnLst>
            <a:rect l="l" t="t" r="r" b="b"/>
            <a:pathLst>
              <a:path w="752143" h="854765">
                <a:moveTo>
                  <a:pt x="752143" y="0"/>
                </a:moveTo>
                <a:cubicBezTo>
                  <a:pt x="485443" y="8282"/>
                  <a:pt x="218743" y="16565"/>
                  <a:pt x="96161" y="159026"/>
                </a:cubicBezTo>
                <a:cubicBezTo>
                  <a:pt x="-26421" y="301487"/>
                  <a:pt x="-4887" y="578126"/>
                  <a:pt x="16648" y="854765"/>
                </a:cubicBezTo>
              </a:path>
            </a:pathLst>
          </a:custGeom>
          <a:noFill/>
          <a:ln w="28575">
            <a:solidFill>
              <a:schemeClr val="accent3"/>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F2577128-CD36-78CB-D4F3-9282B2AF67FA}"/>
              </a:ext>
            </a:extLst>
          </p:cNvPr>
          <p:cNvSpPr/>
          <p:nvPr/>
        </p:nvSpPr>
        <p:spPr>
          <a:xfrm rot="18513226">
            <a:off x="5560714" y="2985779"/>
            <a:ext cx="581674" cy="519132"/>
          </a:xfrm>
          <a:custGeom>
            <a:avLst/>
            <a:gdLst>
              <a:gd name="connsiteX0" fmla="*/ 752143 w 752143"/>
              <a:gd name="connsiteY0" fmla="*/ 0 h 854765"/>
              <a:gd name="connsiteX1" fmla="*/ 96161 w 752143"/>
              <a:gd name="connsiteY1" fmla="*/ 159026 h 854765"/>
              <a:gd name="connsiteX2" fmla="*/ 16648 w 752143"/>
              <a:gd name="connsiteY2" fmla="*/ 854765 h 854765"/>
            </a:gdLst>
            <a:ahLst/>
            <a:cxnLst>
              <a:cxn ang="0">
                <a:pos x="connsiteX0" y="connsiteY0"/>
              </a:cxn>
              <a:cxn ang="0">
                <a:pos x="connsiteX1" y="connsiteY1"/>
              </a:cxn>
              <a:cxn ang="0">
                <a:pos x="connsiteX2" y="connsiteY2"/>
              </a:cxn>
            </a:cxnLst>
            <a:rect l="l" t="t" r="r" b="b"/>
            <a:pathLst>
              <a:path w="752143" h="854765">
                <a:moveTo>
                  <a:pt x="752143" y="0"/>
                </a:moveTo>
                <a:cubicBezTo>
                  <a:pt x="485443" y="8282"/>
                  <a:pt x="218743" y="16565"/>
                  <a:pt x="96161" y="159026"/>
                </a:cubicBezTo>
                <a:cubicBezTo>
                  <a:pt x="-26421" y="301487"/>
                  <a:pt x="-4887" y="578126"/>
                  <a:pt x="16648" y="854765"/>
                </a:cubicBezTo>
              </a:path>
            </a:pathLst>
          </a:custGeom>
          <a:noFill/>
          <a:ln w="12700">
            <a:solidFill>
              <a:schemeClr val="accent3">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Freeform: Shape 145">
            <a:extLst>
              <a:ext uri="{FF2B5EF4-FFF2-40B4-BE49-F238E27FC236}">
                <a16:creationId xmlns:a16="http://schemas.microsoft.com/office/drawing/2014/main" id="{C3397E03-941A-146D-D14F-0BA3A0F6169D}"/>
              </a:ext>
            </a:extLst>
          </p:cNvPr>
          <p:cNvSpPr/>
          <p:nvPr/>
        </p:nvSpPr>
        <p:spPr>
          <a:xfrm rot="1869168" flipH="1">
            <a:off x="6016040" y="2259322"/>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28575">
            <a:solidFill>
              <a:schemeClr val="accent4"/>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Freeform: Shape 146">
            <a:extLst>
              <a:ext uri="{FF2B5EF4-FFF2-40B4-BE49-F238E27FC236}">
                <a16:creationId xmlns:a16="http://schemas.microsoft.com/office/drawing/2014/main" id="{25F66D1A-951F-DA4D-C959-775903BD689A}"/>
              </a:ext>
            </a:extLst>
          </p:cNvPr>
          <p:cNvSpPr/>
          <p:nvPr/>
        </p:nvSpPr>
        <p:spPr>
          <a:xfrm rot="3216088" flipH="1">
            <a:off x="6479650" y="1512579"/>
            <a:ext cx="56231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 name="connsiteX0" fmla="*/ 735495 w 735495"/>
              <a:gd name="connsiteY0" fmla="*/ 0 h 854765"/>
              <a:gd name="connsiteX1" fmla="*/ 220916 w 735495"/>
              <a:gd name="connsiteY1" fmla="*/ 284863 h 854765"/>
              <a:gd name="connsiteX2" fmla="*/ 0 w 735495"/>
              <a:gd name="connsiteY2" fmla="*/ 854765 h 854765"/>
            </a:gdLst>
            <a:ahLst/>
            <a:cxnLst>
              <a:cxn ang="0">
                <a:pos x="connsiteX0" y="connsiteY0"/>
              </a:cxn>
              <a:cxn ang="0">
                <a:pos x="connsiteX1" y="connsiteY1"/>
              </a:cxn>
              <a:cxn ang="0">
                <a:pos x="connsiteX2" y="connsiteY2"/>
              </a:cxn>
            </a:cxnLst>
            <a:rect l="l" t="t" r="r" b="b"/>
            <a:pathLst>
              <a:path w="735495" h="854765">
                <a:moveTo>
                  <a:pt x="735495" y="0"/>
                </a:moveTo>
                <a:cubicBezTo>
                  <a:pt x="468795" y="8282"/>
                  <a:pt x="343498" y="142402"/>
                  <a:pt x="220916" y="284863"/>
                </a:cubicBezTo>
                <a:cubicBezTo>
                  <a:pt x="98334" y="427324"/>
                  <a:pt x="45770" y="573653"/>
                  <a:pt x="0" y="854765"/>
                </a:cubicBezTo>
              </a:path>
            </a:pathLst>
          </a:custGeom>
          <a:noFill/>
          <a:ln w="28575">
            <a:solidFill>
              <a:schemeClr val="accent5"/>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Freeform: Shape 147">
            <a:extLst>
              <a:ext uri="{FF2B5EF4-FFF2-40B4-BE49-F238E27FC236}">
                <a16:creationId xmlns:a16="http://schemas.microsoft.com/office/drawing/2014/main" id="{3788195B-D7A1-1506-1E5F-D1896F00FDD9}"/>
              </a:ext>
            </a:extLst>
          </p:cNvPr>
          <p:cNvSpPr/>
          <p:nvPr/>
        </p:nvSpPr>
        <p:spPr>
          <a:xfrm rot="21402439" flipH="1">
            <a:off x="6946108" y="1329372"/>
            <a:ext cx="6343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28575">
            <a:solidFill>
              <a:schemeClr val="accent6"/>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Freeform: Shape 148">
            <a:extLst>
              <a:ext uri="{FF2B5EF4-FFF2-40B4-BE49-F238E27FC236}">
                <a16:creationId xmlns:a16="http://schemas.microsoft.com/office/drawing/2014/main" id="{61AD2C3D-9D2E-EE1B-F09E-7F90B3DBFA8A}"/>
              </a:ext>
            </a:extLst>
          </p:cNvPr>
          <p:cNvSpPr/>
          <p:nvPr/>
        </p:nvSpPr>
        <p:spPr>
          <a:xfrm rot="20347719">
            <a:off x="5687934" y="2214514"/>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12700">
            <a:solidFill>
              <a:schemeClr val="accent2">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Freeform: Shape 149">
            <a:extLst>
              <a:ext uri="{FF2B5EF4-FFF2-40B4-BE49-F238E27FC236}">
                <a16:creationId xmlns:a16="http://schemas.microsoft.com/office/drawing/2014/main" id="{D09B0106-4BA2-8B88-6291-3FBCA43506BD}"/>
              </a:ext>
            </a:extLst>
          </p:cNvPr>
          <p:cNvSpPr/>
          <p:nvPr/>
        </p:nvSpPr>
        <p:spPr>
          <a:xfrm rot="1869168" flipH="1">
            <a:off x="6089579" y="2205900"/>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12700">
            <a:solidFill>
              <a:schemeClr val="accent4">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Freeform: Shape 150">
            <a:extLst>
              <a:ext uri="{FF2B5EF4-FFF2-40B4-BE49-F238E27FC236}">
                <a16:creationId xmlns:a16="http://schemas.microsoft.com/office/drawing/2014/main" id="{C73C31C4-FB65-DA99-3D7B-FCB4B480927C}"/>
              </a:ext>
            </a:extLst>
          </p:cNvPr>
          <p:cNvSpPr/>
          <p:nvPr/>
        </p:nvSpPr>
        <p:spPr>
          <a:xfrm>
            <a:off x="6174969" y="1234646"/>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12700">
            <a:solidFill>
              <a:schemeClr val="accent1">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Freeform: Shape 151">
            <a:extLst>
              <a:ext uri="{FF2B5EF4-FFF2-40B4-BE49-F238E27FC236}">
                <a16:creationId xmlns:a16="http://schemas.microsoft.com/office/drawing/2014/main" id="{0606AA30-E45B-4015-7443-8319438AE635}"/>
              </a:ext>
            </a:extLst>
          </p:cNvPr>
          <p:cNvSpPr/>
          <p:nvPr/>
        </p:nvSpPr>
        <p:spPr>
          <a:xfrm rot="2934915" flipH="1">
            <a:off x="6589379" y="1507697"/>
            <a:ext cx="56424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Lst>
            <a:ahLst/>
            <a:cxnLst>
              <a:cxn ang="0">
                <a:pos x="connsiteX0" y="connsiteY0"/>
              </a:cxn>
              <a:cxn ang="0">
                <a:pos x="connsiteX1" y="connsiteY1"/>
              </a:cxn>
              <a:cxn ang="0">
                <a:pos x="connsiteX2" y="connsiteY2"/>
              </a:cxn>
            </a:cxnLst>
            <a:rect l="l" t="t" r="r" b="b"/>
            <a:pathLst>
              <a:path w="738019" h="854765">
                <a:moveTo>
                  <a:pt x="738019" y="0"/>
                </a:moveTo>
                <a:cubicBezTo>
                  <a:pt x="471319" y="8282"/>
                  <a:pt x="346022" y="142402"/>
                  <a:pt x="223440" y="284863"/>
                </a:cubicBezTo>
                <a:cubicBezTo>
                  <a:pt x="100858" y="427324"/>
                  <a:pt x="-19011" y="578126"/>
                  <a:pt x="2524" y="854765"/>
                </a:cubicBezTo>
              </a:path>
            </a:pathLst>
          </a:custGeom>
          <a:noFill/>
          <a:ln w="12700">
            <a:solidFill>
              <a:schemeClr val="accent5">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Freeform: Shape 152">
            <a:extLst>
              <a:ext uri="{FF2B5EF4-FFF2-40B4-BE49-F238E27FC236}">
                <a16:creationId xmlns:a16="http://schemas.microsoft.com/office/drawing/2014/main" id="{53606F8B-918C-4631-4657-422ED2062CD5}"/>
              </a:ext>
            </a:extLst>
          </p:cNvPr>
          <p:cNvSpPr/>
          <p:nvPr/>
        </p:nvSpPr>
        <p:spPr>
          <a:xfrm rot="21402439" flipH="1">
            <a:off x="6973878" y="1222906"/>
            <a:ext cx="6774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12700">
            <a:solidFill>
              <a:schemeClr val="accent6">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FB912E4-A489-94E1-AB50-98625D3C0B6C}"/>
              </a:ext>
            </a:extLst>
          </p:cNvPr>
          <p:cNvSpPr/>
          <p:nvPr/>
        </p:nvSpPr>
        <p:spPr>
          <a:xfrm>
            <a:off x="4957456" y="415130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55" name="Oval 154">
            <a:extLst>
              <a:ext uri="{FF2B5EF4-FFF2-40B4-BE49-F238E27FC236}">
                <a16:creationId xmlns:a16="http://schemas.microsoft.com/office/drawing/2014/main" id="{958EB879-677E-A69E-5E0D-7B262F64EA71}"/>
              </a:ext>
            </a:extLst>
          </p:cNvPr>
          <p:cNvSpPr/>
          <p:nvPr/>
        </p:nvSpPr>
        <p:spPr>
          <a:xfrm>
            <a:off x="5456448"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56" name="Oval 155">
            <a:extLst>
              <a:ext uri="{FF2B5EF4-FFF2-40B4-BE49-F238E27FC236}">
                <a16:creationId xmlns:a16="http://schemas.microsoft.com/office/drawing/2014/main" id="{19597C63-0A84-49D2-0FE7-B672E31B5A3B}"/>
              </a:ext>
            </a:extLst>
          </p:cNvPr>
          <p:cNvSpPr/>
          <p:nvPr/>
        </p:nvSpPr>
        <p:spPr>
          <a:xfrm>
            <a:off x="5955440"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57" name="Oval 156">
            <a:extLst>
              <a:ext uri="{FF2B5EF4-FFF2-40B4-BE49-F238E27FC236}">
                <a16:creationId xmlns:a16="http://schemas.microsoft.com/office/drawing/2014/main" id="{677B8793-B427-8D8B-9BCC-D95EA908E042}"/>
              </a:ext>
            </a:extLst>
          </p:cNvPr>
          <p:cNvSpPr/>
          <p:nvPr/>
        </p:nvSpPr>
        <p:spPr>
          <a:xfrm>
            <a:off x="6454432" y="4151304"/>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158" name="Oval 157">
            <a:extLst>
              <a:ext uri="{FF2B5EF4-FFF2-40B4-BE49-F238E27FC236}">
                <a16:creationId xmlns:a16="http://schemas.microsoft.com/office/drawing/2014/main" id="{7163FF41-993F-80F7-F7F3-1ED072ED48C1}"/>
              </a:ext>
            </a:extLst>
          </p:cNvPr>
          <p:cNvSpPr/>
          <p:nvPr/>
        </p:nvSpPr>
        <p:spPr>
          <a:xfrm>
            <a:off x="6953424" y="4151304"/>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59" name="Oval 158">
            <a:extLst>
              <a:ext uri="{FF2B5EF4-FFF2-40B4-BE49-F238E27FC236}">
                <a16:creationId xmlns:a16="http://schemas.microsoft.com/office/drawing/2014/main" id="{DDC2BC11-30AC-F36F-359C-9A0C4EEA16FF}"/>
              </a:ext>
            </a:extLst>
          </p:cNvPr>
          <p:cNvSpPr/>
          <p:nvPr/>
        </p:nvSpPr>
        <p:spPr>
          <a:xfrm>
            <a:off x="7452416" y="4151304"/>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60" name="Oval 159">
            <a:extLst>
              <a:ext uri="{FF2B5EF4-FFF2-40B4-BE49-F238E27FC236}">
                <a16:creationId xmlns:a16="http://schemas.microsoft.com/office/drawing/2014/main" id="{44AED1F2-48D9-B580-8320-E2F04F4819FB}"/>
              </a:ext>
            </a:extLst>
          </p:cNvPr>
          <p:cNvSpPr/>
          <p:nvPr/>
        </p:nvSpPr>
        <p:spPr>
          <a:xfrm>
            <a:off x="7951408" y="4151304"/>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161" name="Straight Connector 160">
            <a:extLst>
              <a:ext uri="{FF2B5EF4-FFF2-40B4-BE49-F238E27FC236}">
                <a16:creationId xmlns:a16="http://schemas.microsoft.com/office/drawing/2014/main" id="{251D4616-B22A-3E0B-6990-EF13ADA9F055}"/>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BFBCB9EC-44FC-5C42-8BA5-82698B87EEC4}"/>
              </a:ext>
            </a:extLst>
          </p:cNvPr>
          <p:cNvSpPr/>
          <p:nvPr/>
        </p:nvSpPr>
        <p:spPr>
          <a:xfrm>
            <a:off x="2042000" y="110965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66" name="Oval 165">
            <a:extLst>
              <a:ext uri="{FF2B5EF4-FFF2-40B4-BE49-F238E27FC236}">
                <a16:creationId xmlns:a16="http://schemas.microsoft.com/office/drawing/2014/main" id="{12A4A808-8386-CE8E-9F16-BC00552C9339}"/>
              </a:ext>
            </a:extLst>
          </p:cNvPr>
          <p:cNvSpPr/>
          <p:nvPr/>
        </p:nvSpPr>
        <p:spPr>
          <a:xfrm>
            <a:off x="1333172" y="193964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67" name="Oval 166">
            <a:extLst>
              <a:ext uri="{FF2B5EF4-FFF2-40B4-BE49-F238E27FC236}">
                <a16:creationId xmlns:a16="http://schemas.microsoft.com/office/drawing/2014/main" id="{01B5487B-AF3C-8F08-030F-940EBC081FC0}"/>
              </a:ext>
            </a:extLst>
          </p:cNvPr>
          <p:cNvSpPr/>
          <p:nvPr/>
        </p:nvSpPr>
        <p:spPr>
          <a:xfrm>
            <a:off x="950757" y="2621830"/>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68" name="Oval 167">
            <a:extLst>
              <a:ext uri="{FF2B5EF4-FFF2-40B4-BE49-F238E27FC236}">
                <a16:creationId xmlns:a16="http://schemas.microsoft.com/office/drawing/2014/main" id="{5353D273-F754-FCBD-AE03-74C64C77C76A}"/>
              </a:ext>
            </a:extLst>
          </p:cNvPr>
          <p:cNvSpPr/>
          <p:nvPr/>
        </p:nvSpPr>
        <p:spPr>
          <a:xfrm>
            <a:off x="1659584" y="2621830"/>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69" name="Oval 168">
            <a:extLst>
              <a:ext uri="{FF2B5EF4-FFF2-40B4-BE49-F238E27FC236}">
                <a16:creationId xmlns:a16="http://schemas.microsoft.com/office/drawing/2014/main" id="{C8FA6442-7B50-4BB8-5ECF-F26D13B24178}"/>
              </a:ext>
            </a:extLst>
          </p:cNvPr>
          <p:cNvSpPr/>
          <p:nvPr/>
        </p:nvSpPr>
        <p:spPr>
          <a:xfrm>
            <a:off x="2039440" y="193964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70" name="Oval 169">
            <a:extLst>
              <a:ext uri="{FF2B5EF4-FFF2-40B4-BE49-F238E27FC236}">
                <a16:creationId xmlns:a16="http://schemas.microsoft.com/office/drawing/2014/main" id="{EC58F32F-586E-1966-C42D-B490D707690D}"/>
              </a:ext>
            </a:extLst>
          </p:cNvPr>
          <p:cNvSpPr/>
          <p:nvPr/>
        </p:nvSpPr>
        <p:spPr>
          <a:xfrm>
            <a:off x="2796722" y="193964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71" name="Oval 170">
            <a:extLst>
              <a:ext uri="{FF2B5EF4-FFF2-40B4-BE49-F238E27FC236}">
                <a16:creationId xmlns:a16="http://schemas.microsoft.com/office/drawing/2014/main" id="{A08FFCB0-D780-B66D-DA14-2AB23247A6A3}"/>
              </a:ext>
            </a:extLst>
          </p:cNvPr>
          <p:cNvSpPr/>
          <p:nvPr/>
        </p:nvSpPr>
        <p:spPr>
          <a:xfrm>
            <a:off x="946370" y="3451818"/>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172" name="Oval 171">
            <a:extLst>
              <a:ext uri="{FF2B5EF4-FFF2-40B4-BE49-F238E27FC236}">
                <a16:creationId xmlns:a16="http://schemas.microsoft.com/office/drawing/2014/main" id="{4B789CBD-B238-B3AB-BD17-A4E27568985F}"/>
              </a:ext>
            </a:extLst>
          </p:cNvPr>
          <p:cNvSpPr/>
          <p:nvPr/>
        </p:nvSpPr>
        <p:spPr>
          <a:xfrm>
            <a:off x="276775" y="415130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73" name="Oval 172">
            <a:extLst>
              <a:ext uri="{FF2B5EF4-FFF2-40B4-BE49-F238E27FC236}">
                <a16:creationId xmlns:a16="http://schemas.microsoft.com/office/drawing/2014/main" id="{25A3DDB6-1327-A560-44FC-CB14CC69F797}"/>
              </a:ext>
            </a:extLst>
          </p:cNvPr>
          <p:cNvSpPr/>
          <p:nvPr/>
        </p:nvSpPr>
        <p:spPr>
          <a:xfrm>
            <a:off x="775767"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74" name="Oval 173">
            <a:extLst>
              <a:ext uri="{FF2B5EF4-FFF2-40B4-BE49-F238E27FC236}">
                <a16:creationId xmlns:a16="http://schemas.microsoft.com/office/drawing/2014/main" id="{E92C2A3A-DE05-8F23-59E3-1AEA86BADBAE}"/>
              </a:ext>
            </a:extLst>
          </p:cNvPr>
          <p:cNvSpPr/>
          <p:nvPr/>
        </p:nvSpPr>
        <p:spPr>
          <a:xfrm>
            <a:off x="1274759"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75" name="Oval 174">
            <a:extLst>
              <a:ext uri="{FF2B5EF4-FFF2-40B4-BE49-F238E27FC236}">
                <a16:creationId xmlns:a16="http://schemas.microsoft.com/office/drawing/2014/main" id="{E5EDBC37-F241-C8F8-ABA4-30233D8B209B}"/>
              </a:ext>
            </a:extLst>
          </p:cNvPr>
          <p:cNvSpPr/>
          <p:nvPr/>
        </p:nvSpPr>
        <p:spPr>
          <a:xfrm>
            <a:off x="1773751"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76" name="Oval 175">
            <a:extLst>
              <a:ext uri="{FF2B5EF4-FFF2-40B4-BE49-F238E27FC236}">
                <a16:creationId xmlns:a16="http://schemas.microsoft.com/office/drawing/2014/main" id="{33E6DBD5-FC86-9AFD-04FD-28BB5B8919F2}"/>
              </a:ext>
            </a:extLst>
          </p:cNvPr>
          <p:cNvSpPr/>
          <p:nvPr/>
        </p:nvSpPr>
        <p:spPr>
          <a:xfrm>
            <a:off x="2272743"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77" name="Oval 176">
            <a:extLst>
              <a:ext uri="{FF2B5EF4-FFF2-40B4-BE49-F238E27FC236}">
                <a16:creationId xmlns:a16="http://schemas.microsoft.com/office/drawing/2014/main" id="{6AC70D42-24C9-C409-9E4D-33516BC8F2B8}"/>
              </a:ext>
            </a:extLst>
          </p:cNvPr>
          <p:cNvSpPr/>
          <p:nvPr/>
        </p:nvSpPr>
        <p:spPr>
          <a:xfrm>
            <a:off x="2771735"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78" name="Oval 177">
            <a:extLst>
              <a:ext uri="{FF2B5EF4-FFF2-40B4-BE49-F238E27FC236}">
                <a16:creationId xmlns:a16="http://schemas.microsoft.com/office/drawing/2014/main" id="{0AFCA9A1-8C0D-395C-9761-83293118B208}"/>
              </a:ext>
            </a:extLst>
          </p:cNvPr>
          <p:cNvSpPr/>
          <p:nvPr/>
        </p:nvSpPr>
        <p:spPr>
          <a:xfrm>
            <a:off x="3270727" y="4151304"/>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6</a:t>
            </a:r>
            <a:endParaRPr kumimoji="0" lang="en-US" sz="2400" b="0" i="0" u="none" strike="noStrike" kern="0" cap="none" spc="0" normalizeH="0" baseline="0" noProof="0">
              <a:ln>
                <a:noFill/>
              </a:ln>
              <a:effectLst/>
              <a:uLnTx/>
              <a:uFillTx/>
              <a:latin typeface="+mj-lt"/>
              <a:ea typeface="+mn-ea"/>
              <a:cs typeface="+mn-cs"/>
            </a:endParaRPr>
          </a:p>
        </p:txBody>
      </p:sp>
      <p:cxnSp>
        <p:nvCxnSpPr>
          <p:cNvPr id="183" name="Straight Arrow Connector 182">
            <a:extLst>
              <a:ext uri="{FF2B5EF4-FFF2-40B4-BE49-F238E27FC236}">
                <a16:creationId xmlns:a16="http://schemas.microsoft.com/office/drawing/2014/main" id="{8F821027-51C6-14F9-EAEC-8842EA2F8CE0}"/>
              </a:ext>
            </a:extLst>
          </p:cNvPr>
          <p:cNvCxnSpPr>
            <a:cxnSpLocks/>
          </p:cNvCxnSpPr>
          <p:nvPr/>
        </p:nvCxnSpPr>
        <p:spPr>
          <a:xfrm flipH="1">
            <a:off x="1524380" y="1436066"/>
            <a:ext cx="573623"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184" name="Straight Arrow Connector 183">
            <a:extLst>
              <a:ext uri="{FF2B5EF4-FFF2-40B4-BE49-F238E27FC236}">
                <a16:creationId xmlns:a16="http://schemas.microsoft.com/office/drawing/2014/main" id="{45496CB2-5BAE-51F0-6091-D088C9131EA5}"/>
              </a:ext>
            </a:extLst>
          </p:cNvPr>
          <p:cNvCxnSpPr>
            <a:cxnSpLocks/>
          </p:cNvCxnSpPr>
          <p:nvPr/>
        </p:nvCxnSpPr>
        <p:spPr>
          <a:xfrm flipH="1">
            <a:off x="1141965" y="226605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85" name="Straight Arrow Connector 184">
            <a:extLst>
              <a:ext uri="{FF2B5EF4-FFF2-40B4-BE49-F238E27FC236}">
                <a16:creationId xmlns:a16="http://schemas.microsoft.com/office/drawing/2014/main" id="{A6C5350B-3522-2EEF-C0D9-60D9471C5C6F}"/>
              </a:ext>
            </a:extLst>
          </p:cNvPr>
          <p:cNvCxnSpPr>
            <a:cxnSpLocks/>
          </p:cNvCxnSpPr>
          <p:nvPr/>
        </p:nvCxnSpPr>
        <p:spPr>
          <a:xfrm>
            <a:off x="1659584" y="2266054"/>
            <a:ext cx="191208"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86" name="Straight Arrow Connector 185">
            <a:extLst>
              <a:ext uri="{FF2B5EF4-FFF2-40B4-BE49-F238E27FC236}">
                <a16:creationId xmlns:a16="http://schemas.microsoft.com/office/drawing/2014/main" id="{39548A14-5071-8743-CCF8-F32D24FDE6EB}"/>
              </a:ext>
            </a:extLst>
          </p:cNvPr>
          <p:cNvCxnSpPr>
            <a:cxnSpLocks/>
          </p:cNvCxnSpPr>
          <p:nvPr/>
        </p:nvCxnSpPr>
        <p:spPr>
          <a:xfrm flipH="1">
            <a:off x="2230648" y="149206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187" name="Straight Arrow Connector 186">
            <a:extLst>
              <a:ext uri="{FF2B5EF4-FFF2-40B4-BE49-F238E27FC236}">
                <a16:creationId xmlns:a16="http://schemas.microsoft.com/office/drawing/2014/main" id="{44A6EAC9-7D3E-2CFA-149A-C4B55EC61A94}"/>
              </a:ext>
            </a:extLst>
          </p:cNvPr>
          <p:cNvCxnSpPr>
            <a:cxnSpLocks/>
          </p:cNvCxnSpPr>
          <p:nvPr/>
        </p:nvCxnSpPr>
        <p:spPr>
          <a:xfrm>
            <a:off x="2368412" y="1436066"/>
            <a:ext cx="619518"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188" name="Straight Arrow Connector 187">
            <a:extLst>
              <a:ext uri="{FF2B5EF4-FFF2-40B4-BE49-F238E27FC236}">
                <a16:creationId xmlns:a16="http://schemas.microsoft.com/office/drawing/2014/main" id="{84838A2E-2CF2-6A70-6110-4813F7C9FB63}"/>
              </a:ext>
            </a:extLst>
          </p:cNvPr>
          <p:cNvCxnSpPr>
            <a:cxnSpLocks/>
          </p:cNvCxnSpPr>
          <p:nvPr/>
        </p:nvCxnSpPr>
        <p:spPr>
          <a:xfrm flipH="1">
            <a:off x="1137578" y="3004245"/>
            <a:ext cx="4387" cy="447573"/>
          </a:xfrm>
          <a:prstGeom prst="straightConnector1">
            <a:avLst/>
          </a:prstGeom>
          <a:noFill/>
          <a:ln w="38100" cap="flat" cmpd="sng" algn="ctr">
            <a:solidFill>
              <a:sysClr val="windowText" lastClr="000000"/>
            </a:solidFill>
            <a:prstDash val="solid"/>
            <a:miter lim="800000"/>
            <a:tailEnd type="triangle"/>
          </a:ln>
          <a:effectLst/>
        </p:spPr>
      </p:cxnSp>
      <p:sp>
        <p:nvSpPr>
          <p:cNvPr id="6" name="Freeform 5">
            <a:extLst>
              <a:ext uri="{FF2B5EF4-FFF2-40B4-BE49-F238E27FC236}">
                <a16:creationId xmlns:a16="http://schemas.microsoft.com/office/drawing/2014/main" id="{AB60E94C-B09E-8108-45FA-D34FCA759F4C}"/>
              </a:ext>
            </a:extLst>
          </p:cNvPr>
          <p:cNvSpPr/>
          <p:nvPr/>
        </p:nvSpPr>
        <p:spPr>
          <a:xfrm>
            <a:off x="1137578" y="2089411"/>
            <a:ext cx="2237388" cy="80541"/>
          </a:xfrm>
          <a:custGeom>
            <a:avLst/>
            <a:gdLst>
              <a:gd name="connsiteX0" fmla="*/ 0 w 2302625"/>
              <a:gd name="connsiteY0" fmla="*/ 0 h 158271"/>
              <a:gd name="connsiteX1" fmla="*/ 1221971 w 2302625"/>
              <a:gd name="connsiteY1" fmla="*/ 157941 h 158271"/>
              <a:gd name="connsiteX2" fmla="*/ 2302625 w 2302625"/>
              <a:gd name="connsiteY2" fmla="*/ 33250 h 158271"/>
            </a:gdLst>
            <a:ahLst/>
            <a:cxnLst>
              <a:cxn ang="0">
                <a:pos x="connsiteX0" y="connsiteY0"/>
              </a:cxn>
              <a:cxn ang="0">
                <a:pos x="connsiteX1" y="connsiteY1"/>
              </a:cxn>
              <a:cxn ang="0">
                <a:pos x="connsiteX2" y="connsiteY2"/>
              </a:cxn>
            </a:cxnLst>
            <a:rect l="l" t="t" r="r" b="b"/>
            <a:pathLst>
              <a:path w="2302625" h="158271">
                <a:moveTo>
                  <a:pt x="0" y="0"/>
                </a:moveTo>
                <a:cubicBezTo>
                  <a:pt x="419100" y="76199"/>
                  <a:pt x="838200" y="152399"/>
                  <a:pt x="1221971" y="157941"/>
                </a:cubicBezTo>
                <a:cubicBezTo>
                  <a:pt x="1605742" y="163483"/>
                  <a:pt x="1954183" y="98366"/>
                  <a:pt x="2302625" y="33250"/>
                </a:cubicBezTo>
              </a:path>
            </a:pathLst>
          </a:custGeom>
          <a:noFill/>
          <a:ln w="38100">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802D86B3-BB56-90C4-1D07-47C7FE45DFDC}"/>
              </a:ext>
            </a:extLst>
          </p:cNvPr>
          <p:cNvSpPr/>
          <p:nvPr/>
        </p:nvSpPr>
        <p:spPr>
          <a:xfrm>
            <a:off x="695368" y="2617524"/>
            <a:ext cx="2957765" cy="274921"/>
          </a:xfrm>
          <a:custGeom>
            <a:avLst/>
            <a:gdLst>
              <a:gd name="connsiteX0" fmla="*/ 0 w 2302625"/>
              <a:gd name="connsiteY0" fmla="*/ 0 h 158271"/>
              <a:gd name="connsiteX1" fmla="*/ 1221971 w 2302625"/>
              <a:gd name="connsiteY1" fmla="*/ 157941 h 158271"/>
              <a:gd name="connsiteX2" fmla="*/ 2302625 w 2302625"/>
              <a:gd name="connsiteY2" fmla="*/ 33250 h 158271"/>
            </a:gdLst>
            <a:ahLst/>
            <a:cxnLst>
              <a:cxn ang="0">
                <a:pos x="connsiteX0" y="connsiteY0"/>
              </a:cxn>
              <a:cxn ang="0">
                <a:pos x="connsiteX1" y="connsiteY1"/>
              </a:cxn>
              <a:cxn ang="0">
                <a:pos x="connsiteX2" y="connsiteY2"/>
              </a:cxn>
            </a:cxnLst>
            <a:rect l="l" t="t" r="r" b="b"/>
            <a:pathLst>
              <a:path w="2302625" h="158271">
                <a:moveTo>
                  <a:pt x="0" y="0"/>
                </a:moveTo>
                <a:cubicBezTo>
                  <a:pt x="419100" y="76199"/>
                  <a:pt x="838200" y="152399"/>
                  <a:pt x="1221971" y="157941"/>
                </a:cubicBezTo>
                <a:cubicBezTo>
                  <a:pt x="1605742" y="163483"/>
                  <a:pt x="1954183" y="98366"/>
                  <a:pt x="2302625" y="33250"/>
                </a:cubicBezTo>
              </a:path>
            </a:pathLst>
          </a:custGeom>
          <a:noFill/>
          <a:ln w="38100">
            <a:solidFill>
              <a:schemeClr val="accent2"/>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2BDC339C-D4DE-3168-1126-09452CD4E4C5}"/>
              </a:ext>
            </a:extLst>
          </p:cNvPr>
          <p:cNvSpPr/>
          <p:nvPr/>
        </p:nvSpPr>
        <p:spPr>
          <a:xfrm>
            <a:off x="218584" y="3318811"/>
            <a:ext cx="3763883" cy="428871"/>
          </a:xfrm>
          <a:custGeom>
            <a:avLst/>
            <a:gdLst>
              <a:gd name="connsiteX0" fmla="*/ 0 w 2302625"/>
              <a:gd name="connsiteY0" fmla="*/ 0 h 158271"/>
              <a:gd name="connsiteX1" fmla="*/ 1221971 w 2302625"/>
              <a:gd name="connsiteY1" fmla="*/ 157941 h 158271"/>
              <a:gd name="connsiteX2" fmla="*/ 2302625 w 2302625"/>
              <a:gd name="connsiteY2" fmla="*/ 33250 h 158271"/>
            </a:gdLst>
            <a:ahLst/>
            <a:cxnLst>
              <a:cxn ang="0">
                <a:pos x="connsiteX0" y="connsiteY0"/>
              </a:cxn>
              <a:cxn ang="0">
                <a:pos x="connsiteX1" y="connsiteY1"/>
              </a:cxn>
              <a:cxn ang="0">
                <a:pos x="connsiteX2" y="connsiteY2"/>
              </a:cxn>
            </a:cxnLst>
            <a:rect l="l" t="t" r="r" b="b"/>
            <a:pathLst>
              <a:path w="2302625" h="158271">
                <a:moveTo>
                  <a:pt x="0" y="0"/>
                </a:moveTo>
                <a:cubicBezTo>
                  <a:pt x="419100" y="76199"/>
                  <a:pt x="838200" y="152399"/>
                  <a:pt x="1221971" y="157941"/>
                </a:cubicBezTo>
                <a:cubicBezTo>
                  <a:pt x="1605742" y="163483"/>
                  <a:pt x="1954183" y="98366"/>
                  <a:pt x="2302625" y="33250"/>
                </a:cubicBezTo>
              </a:path>
            </a:pathLst>
          </a:custGeom>
          <a:noFill/>
          <a:ln w="38100">
            <a:solidFill>
              <a:schemeClr val="accent3"/>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396983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269F19-8382-99B0-7886-DAB5EC4D9AD2}"/>
              </a:ext>
            </a:extLst>
          </p:cNvPr>
          <p:cNvSpPr>
            <a:spLocks noGrp="1"/>
          </p:cNvSpPr>
          <p:nvPr>
            <p:ph type="title"/>
          </p:nvPr>
        </p:nvSpPr>
        <p:spPr/>
        <p:txBody>
          <a:bodyPr/>
          <a:lstStyle/>
          <a:p>
            <a:r>
              <a:rPr lang="en-US"/>
              <a:t>(switch slide deck)</a:t>
            </a:r>
          </a:p>
        </p:txBody>
      </p:sp>
    </p:spTree>
    <p:extLst>
      <p:ext uri="{BB962C8B-B14F-4D97-AF65-F5344CB8AC3E}">
        <p14:creationId xmlns:p14="http://schemas.microsoft.com/office/powerpoint/2010/main" val="369256415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AF4FD1-5E42-5E5D-3032-27E449F1E227}"/>
              </a:ext>
            </a:extLst>
          </p:cNvPr>
          <p:cNvSpPr>
            <a:spLocks noGrp="1"/>
          </p:cNvSpPr>
          <p:nvPr>
            <p:ph type="title"/>
          </p:nvPr>
        </p:nvSpPr>
        <p:spPr/>
        <p:txBody>
          <a:bodyPr/>
          <a:lstStyle/>
          <a:p>
            <a:r>
              <a:rPr lang="en-US"/>
              <a:t>Tree Tutorial continued</a:t>
            </a:r>
          </a:p>
        </p:txBody>
      </p:sp>
    </p:spTree>
    <p:extLst>
      <p:ext uri="{BB962C8B-B14F-4D97-AF65-F5344CB8AC3E}">
        <p14:creationId xmlns:p14="http://schemas.microsoft.com/office/powerpoint/2010/main" val="380671901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18BD78-29AB-3A82-2C7E-CD4ADBF5E80F}"/>
              </a:ext>
            </a:extLst>
          </p:cNvPr>
          <p:cNvSpPr>
            <a:spLocks noGrp="1"/>
          </p:cNvSpPr>
          <p:nvPr>
            <p:ph type="title"/>
          </p:nvPr>
        </p:nvSpPr>
        <p:spPr/>
        <p:txBody>
          <a:bodyPr/>
          <a:lstStyle/>
          <a:p>
            <a:r>
              <a:rPr lang="en-US">
                <a:latin typeface="+mj-lt"/>
              </a:rPr>
              <a:t>traverseBreadthFirst</a:t>
            </a:r>
          </a:p>
        </p:txBody>
      </p:sp>
      <p:sp>
        <p:nvSpPr>
          <p:cNvPr id="4" name="Content Placeholder 3">
            <a:extLst>
              <a:ext uri="{FF2B5EF4-FFF2-40B4-BE49-F238E27FC236}">
                <a16:creationId xmlns:a16="http://schemas.microsoft.com/office/drawing/2014/main" id="{A73BDEB5-57AA-C2CB-207B-C46D852FF6FD}"/>
              </a:ext>
            </a:extLst>
          </p:cNvPr>
          <p:cNvSpPr>
            <a:spLocks noGrp="1"/>
          </p:cNvSpPr>
          <p:nvPr>
            <p:ph sz="quarter" idx="10"/>
          </p:nvPr>
        </p:nvSpPr>
        <p:spPr>
          <a:xfrm>
            <a:off x="460884" y="853136"/>
            <a:ext cx="2931058" cy="4080271"/>
          </a:xfrm>
        </p:spPr>
        <p:txBody>
          <a:bodyPr>
            <a:noAutofit/>
          </a:bodyPr>
          <a:lstStyle/>
          <a:p>
            <a:r>
              <a:rPr lang="en-US" sz="1400">
                <a:latin typeface="+mj-lt"/>
              </a:rPr>
              <a:t>0 added to queue</a:t>
            </a:r>
          </a:p>
          <a:p>
            <a:r>
              <a:rPr lang="en-US" sz="1400">
                <a:solidFill>
                  <a:srgbClr val="0000FF"/>
                </a:solidFill>
                <a:latin typeface="+mj-lt"/>
              </a:rPr>
              <a:t>0 removed from queue</a:t>
            </a:r>
          </a:p>
          <a:p>
            <a:r>
              <a:rPr lang="en-US" sz="1400">
                <a:latin typeface="+mj-lt"/>
              </a:rPr>
              <a:t>1 added to queue</a:t>
            </a:r>
          </a:p>
          <a:p>
            <a:r>
              <a:rPr lang="en-US" sz="1400"/>
              <a:t>2 added to queue</a:t>
            </a:r>
          </a:p>
          <a:p>
            <a:r>
              <a:rPr lang="en-US" sz="1400"/>
              <a:t>3 added to queue</a:t>
            </a:r>
            <a:endParaRPr lang="en-US" sz="1400">
              <a:latin typeface="+mj-lt"/>
            </a:endParaRPr>
          </a:p>
          <a:p>
            <a:r>
              <a:rPr lang="en-US" sz="1400">
                <a:solidFill>
                  <a:srgbClr val="0000FF"/>
                </a:solidFill>
                <a:latin typeface="+mj-lt"/>
              </a:rPr>
              <a:t>1 removed from queue</a:t>
            </a:r>
          </a:p>
          <a:p>
            <a:r>
              <a:rPr lang="en-US" sz="1400">
                <a:latin typeface="+mj-lt"/>
              </a:rPr>
              <a:t>4 added to queue</a:t>
            </a:r>
          </a:p>
          <a:p>
            <a:r>
              <a:rPr lang="en-US" sz="1400"/>
              <a:t>5 added to queue</a:t>
            </a:r>
            <a:endParaRPr lang="en-US" sz="1400">
              <a:latin typeface="+mj-lt"/>
            </a:endParaRPr>
          </a:p>
          <a:p>
            <a:r>
              <a:rPr lang="en-US" sz="1400">
                <a:solidFill>
                  <a:srgbClr val="0000FF"/>
                </a:solidFill>
                <a:latin typeface="+mj-lt"/>
              </a:rPr>
              <a:t>2 removed from queue</a:t>
            </a:r>
          </a:p>
          <a:p>
            <a:r>
              <a:rPr lang="en-US" sz="1400">
                <a:solidFill>
                  <a:srgbClr val="0000FF"/>
                </a:solidFill>
                <a:latin typeface="+mj-lt"/>
              </a:rPr>
              <a:t>3 removed from queue</a:t>
            </a:r>
          </a:p>
          <a:p>
            <a:r>
              <a:rPr lang="en-US" sz="1400">
                <a:latin typeface="+mj-lt"/>
              </a:rPr>
              <a:t>6 added to queue</a:t>
            </a:r>
          </a:p>
          <a:p>
            <a:r>
              <a:rPr lang="en-US" sz="1400">
                <a:solidFill>
                  <a:srgbClr val="0000FF"/>
                </a:solidFill>
                <a:latin typeface="+mj-lt"/>
              </a:rPr>
              <a:t>4 removed from queue</a:t>
            </a:r>
          </a:p>
          <a:p>
            <a:r>
              <a:rPr lang="en-US" sz="1400">
                <a:solidFill>
                  <a:srgbClr val="0000FF"/>
                </a:solidFill>
                <a:latin typeface="+mj-lt"/>
              </a:rPr>
              <a:t>5 removed from queue</a:t>
            </a:r>
          </a:p>
          <a:p>
            <a:r>
              <a:rPr lang="en-US" sz="1400">
                <a:solidFill>
                  <a:srgbClr val="0000FF"/>
                </a:solidFill>
                <a:latin typeface="+mj-lt"/>
              </a:rPr>
              <a:t>6 removed from queue</a:t>
            </a:r>
          </a:p>
          <a:p>
            <a:r>
              <a:rPr lang="en-US" sz="1400">
                <a:latin typeface="+mj-lt"/>
              </a:rPr>
              <a:t>7 added to queue</a:t>
            </a:r>
          </a:p>
          <a:p>
            <a:r>
              <a:rPr lang="en-US" sz="1400">
                <a:solidFill>
                  <a:srgbClr val="0000FF"/>
                </a:solidFill>
                <a:latin typeface="+mj-lt"/>
              </a:rPr>
              <a:t>7 removed from queue</a:t>
            </a:r>
          </a:p>
        </p:txBody>
      </p:sp>
      <p:sp>
        <p:nvSpPr>
          <p:cNvPr id="5" name="Oval 4">
            <a:extLst>
              <a:ext uri="{FF2B5EF4-FFF2-40B4-BE49-F238E27FC236}">
                <a16:creationId xmlns:a16="http://schemas.microsoft.com/office/drawing/2014/main" id="{6D53B1C1-10DA-6E47-EE2B-05E1E5880B70}"/>
              </a:ext>
            </a:extLst>
          </p:cNvPr>
          <p:cNvSpPr/>
          <p:nvPr/>
        </p:nvSpPr>
        <p:spPr>
          <a:xfrm>
            <a:off x="7471250" y="52672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6" name="Oval 5">
            <a:extLst>
              <a:ext uri="{FF2B5EF4-FFF2-40B4-BE49-F238E27FC236}">
                <a16:creationId xmlns:a16="http://schemas.microsoft.com/office/drawing/2014/main" id="{2E135CB7-FD6C-0239-9BEA-28E064FBBB54}"/>
              </a:ext>
            </a:extLst>
          </p:cNvPr>
          <p:cNvSpPr/>
          <p:nvPr/>
        </p:nvSpPr>
        <p:spPr>
          <a:xfrm>
            <a:off x="6762422" y="135671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7" name="Oval 6">
            <a:extLst>
              <a:ext uri="{FF2B5EF4-FFF2-40B4-BE49-F238E27FC236}">
                <a16:creationId xmlns:a16="http://schemas.microsoft.com/office/drawing/2014/main" id="{0232EBD2-FB13-1FF7-119E-869FADBCD8C1}"/>
              </a:ext>
            </a:extLst>
          </p:cNvPr>
          <p:cNvSpPr/>
          <p:nvPr/>
        </p:nvSpPr>
        <p:spPr>
          <a:xfrm>
            <a:off x="6380007" y="2038900"/>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8" name="Oval 7">
            <a:extLst>
              <a:ext uri="{FF2B5EF4-FFF2-40B4-BE49-F238E27FC236}">
                <a16:creationId xmlns:a16="http://schemas.microsoft.com/office/drawing/2014/main" id="{11809223-1CE7-6AF9-7E59-84A44437CD5C}"/>
              </a:ext>
            </a:extLst>
          </p:cNvPr>
          <p:cNvSpPr/>
          <p:nvPr/>
        </p:nvSpPr>
        <p:spPr>
          <a:xfrm>
            <a:off x="7088834" y="2038900"/>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9" name="Oval 8">
            <a:extLst>
              <a:ext uri="{FF2B5EF4-FFF2-40B4-BE49-F238E27FC236}">
                <a16:creationId xmlns:a16="http://schemas.microsoft.com/office/drawing/2014/main" id="{774E30A7-510F-4B7C-3BE8-A5B59DF24D07}"/>
              </a:ext>
            </a:extLst>
          </p:cNvPr>
          <p:cNvSpPr/>
          <p:nvPr/>
        </p:nvSpPr>
        <p:spPr>
          <a:xfrm>
            <a:off x="7468690" y="135671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0" name="Oval 9">
            <a:extLst>
              <a:ext uri="{FF2B5EF4-FFF2-40B4-BE49-F238E27FC236}">
                <a16:creationId xmlns:a16="http://schemas.microsoft.com/office/drawing/2014/main" id="{ED750A36-0FB3-8E93-F980-8EEC1A3FDEFE}"/>
              </a:ext>
            </a:extLst>
          </p:cNvPr>
          <p:cNvSpPr/>
          <p:nvPr/>
        </p:nvSpPr>
        <p:spPr>
          <a:xfrm>
            <a:off x="8225972" y="135671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1" name="Oval 10">
            <a:extLst>
              <a:ext uri="{FF2B5EF4-FFF2-40B4-BE49-F238E27FC236}">
                <a16:creationId xmlns:a16="http://schemas.microsoft.com/office/drawing/2014/main" id="{06DB4F92-EFE1-C1A0-84D7-350F1BE4F6FA}"/>
              </a:ext>
            </a:extLst>
          </p:cNvPr>
          <p:cNvSpPr/>
          <p:nvPr/>
        </p:nvSpPr>
        <p:spPr>
          <a:xfrm>
            <a:off x="8189362" y="2868888"/>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7</a:t>
            </a:r>
          </a:p>
        </p:txBody>
      </p:sp>
      <p:sp>
        <p:nvSpPr>
          <p:cNvPr id="12" name="Oval 11">
            <a:extLst>
              <a:ext uri="{FF2B5EF4-FFF2-40B4-BE49-F238E27FC236}">
                <a16:creationId xmlns:a16="http://schemas.microsoft.com/office/drawing/2014/main" id="{AB09394D-00A4-5F94-C834-413DF341791E}"/>
              </a:ext>
            </a:extLst>
          </p:cNvPr>
          <p:cNvSpPr/>
          <p:nvPr/>
        </p:nvSpPr>
        <p:spPr>
          <a:xfrm>
            <a:off x="3841487" y="4524225"/>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3" name="Oval 12">
            <a:extLst>
              <a:ext uri="{FF2B5EF4-FFF2-40B4-BE49-F238E27FC236}">
                <a16:creationId xmlns:a16="http://schemas.microsoft.com/office/drawing/2014/main" id="{3F856BE8-5842-08C2-4ECF-560E364DAE5B}"/>
              </a:ext>
            </a:extLst>
          </p:cNvPr>
          <p:cNvSpPr/>
          <p:nvPr/>
        </p:nvSpPr>
        <p:spPr>
          <a:xfrm>
            <a:off x="4340479" y="452422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4" name="Oval 13">
            <a:extLst>
              <a:ext uri="{FF2B5EF4-FFF2-40B4-BE49-F238E27FC236}">
                <a16:creationId xmlns:a16="http://schemas.microsoft.com/office/drawing/2014/main" id="{1156517E-90C4-F9CC-FFD5-4992574E641A}"/>
              </a:ext>
            </a:extLst>
          </p:cNvPr>
          <p:cNvSpPr/>
          <p:nvPr/>
        </p:nvSpPr>
        <p:spPr>
          <a:xfrm>
            <a:off x="4839471" y="452422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5" name="Oval 14">
            <a:extLst>
              <a:ext uri="{FF2B5EF4-FFF2-40B4-BE49-F238E27FC236}">
                <a16:creationId xmlns:a16="http://schemas.microsoft.com/office/drawing/2014/main" id="{E8EB549B-BB08-3ED0-B404-5B2D8825F033}"/>
              </a:ext>
            </a:extLst>
          </p:cNvPr>
          <p:cNvSpPr/>
          <p:nvPr/>
        </p:nvSpPr>
        <p:spPr>
          <a:xfrm>
            <a:off x="5338463" y="452422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6" name="Oval 15">
            <a:extLst>
              <a:ext uri="{FF2B5EF4-FFF2-40B4-BE49-F238E27FC236}">
                <a16:creationId xmlns:a16="http://schemas.microsoft.com/office/drawing/2014/main" id="{EB987925-79D9-863D-C0FE-8A39A951FA6C}"/>
              </a:ext>
            </a:extLst>
          </p:cNvPr>
          <p:cNvSpPr/>
          <p:nvPr/>
        </p:nvSpPr>
        <p:spPr>
          <a:xfrm>
            <a:off x="5837455" y="452422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7" name="Oval 16">
            <a:extLst>
              <a:ext uri="{FF2B5EF4-FFF2-40B4-BE49-F238E27FC236}">
                <a16:creationId xmlns:a16="http://schemas.microsoft.com/office/drawing/2014/main" id="{F73162FD-D16E-17F3-9E3A-2D0B97D09B2C}"/>
              </a:ext>
            </a:extLst>
          </p:cNvPr>
          <p:cNvSpPr/>
          <p:nvPr/>
        </p:nvSpPr>
        <p:spPr>
          <a:xfrm>
            <a:off x="6336447" y="452422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8" name="Oval 17">
            <a:extLst>
              <a:ext uri="{FF2B5EF4-FFF2-40B4-BE49-F238E27FC236}">
                <a16:creationId xmlns:a16="http://schemas.microsoft.com/office/drawing/2014/main" id="{D224C286-A972-950E-4D67-13F6A10F0DA4}"/>
              </a:ext>
            </a:extLst>
          </p:cNvPr>
          <p:cNvSpPr/>
          <p:nvPr/>
        </p:nvSpPr>
        <p:spPr>
          <a:xfrm>
            <a:off x="6835439" y="452422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6</a:t>
            </a:r>
            <a:endParaRPr kumimoji="0" lang="en-US" sz="2400" b="0" i="0" u="none" strike="noStrike" kern="0" cap="none" spc="0" normalizeH="0" baseline="0" noProof="0">
              <a:ln>
                <a:noFill/>
              </a:ln>
              <a:effectLst/>
              <a:uLnTx/>
              <a:uFillTx/>
              <a:latin typeface="+mj-lt"/>
              <a:ea typeface="+mn-ea"/>
              <a:cs typeface="+mn-cs"/>
            </a:endParaRPr>
          </a:p>
        </p:txBody>
      </p:sp>
      <p:cxnSp>
        <p:nvCxnSpPr>
          <p:cNvPr id="19" name="Straight Arrow Connector 18">
            <a:extLst>
              <a:ext uri="{FF2B5EF4-FFF2-40B4-BE49-F238E27FC236}">
                <a16:creationId xmlns:a16="http://schemas.microsoft.com/office/drawing/2014/main" id="{67F626D6-0A90-4BEC-F891-E197E55E551B}"/>
              </a:ext>
            </a:extLst>
          </p:cNvPr>
          <p:cNvCxnSpPr>
            <a:cxnSpLocks/>
          </p:cNvCxnSpPr>
          <p:nvPr/>
        </p:nvCxnSpPr>
        <p:spPr>
          <a:xfrm flipH="1">
            <a:off x="6953630" y="853136"/>
            <a:ext cx="573623"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20" name="Straight Arrow Connector 19">
            <a:extLst>
              <a:ext uri="{FF2B5EF4-FFF2-40B4-BE49-F238E27FC236}">
                <a16:creationId xmlns:a16="http://schemas.microsoft.com/office/drawing/2014/main" id="{21628450-0EC5-5BEF-78B8-CBEA0DA03C3D}"/>
              </a:ext>
            </a:extLst>
          </p:cNvPr>
          <p:cNvCxnSpPr>
            <a:cxnSpLocks/>
          </p:cNvCxnSpPr>
          <p:nvPr/>
        </p:nvCxnSpPr>
        <p:spPr>
          <a:xfrm flipH="1">
            <a:off x="6571215" y="168312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21" name="Straight Arrow Connector 20">
            <a:extLst>
              <a:ext uri="{FF2B5EF4-FFF2-40B4-BE49-F238E27FC236}">
                <a16:creationId xmlns:a16="http://schemas.microsoft.com/office/drawing/2014/main" id="{F94B3C07-74B8-ABD3-06F2-7A9C3072B7E0}"/>
              </a:ext>
            </a:extLst>
          </p:cNvPr>
          <p:cNvCxnSpPr>
            <a:cxnSpLocks/>
          </p:cNvCxnSpPr>
          <p:nvPr/>
        </p:nvCxnSpPr>
        <p:spPr>
          <a:xfrm>
            <a:off x="7088834" y="1683124"/>
            <a:ext cx="191208"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22" name="Straight Arrow Connector 21">
            <a:extLst>
              <a:ext uri="{FF2B5EF4-FFF2-40B4-BE49-F238E27FC236}">
                <a16:creationId xmlns:a16="http://schemas.microsoft.com/office/drawing/2014/main" id="{FDD5C3BC-DDA6-4A0F-032D-2D01157D5844}"/>
              </a:ext>
            </a:extLst>
          </p:cNvPr>
          <p:cNvCxnSpPr>
            <a:cxnSpLocks/>
          </p:cNvCxnSpPr>
          <p:nvPr/>
        </p:nvCxnSpPr>
        <p:spPr>
          <a:xfrm flipH="1">
            <a:off x="7659898" y="90913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23" name="Straight Arrow Connector 22">
            <a:extLst>
              <a:ext uri="{FF2B5EF4-FFF2-40B4-BE49-F238E27FC236}">
                <a16:creationId xmlns:a16="http://schemas.microsoft.com/office/drawing/2014/main" id="{7E93C156-2CB5-1282-07AC-3D29003E4907}"/>
              </a:ext>
            </a:extLst>
          </p:cNvPr>
          <p:cNvCxnSpPr>
            <a:cxnSpLocks/>
          </p:cNvCxnSpPr>
          <p:nvPr/>
        </p:nvCxnSpPr>
        <p:spPr>
          <a:xfrm>
            <a:off x="7797662" y="853136"/>
            <a:ext cx="619518"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16F5022B-BC92-61D7-48E0-66CB5CDEEA81}"/>
              </a:ext>
            </a:extLst>
          </p:cNvPr>
          <p:cNvCxnSpPr>
            <a:cxnSpLocks/>
          </p:cNvCxnSpPr>
          <p:nvPr/>
        </p:nvCxnSpPr>
        <p:spPr>
          <a:xfrm flipH="1">
            <a:off x="8380570" y="2421315"/>
            <a:ext cx="4387"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A77A949A-F853-7D8B-FDE3-9DA77B1B28FC}"/>
              </a:ext>
            </a:extLst>
          </p:cNvPr>
          <p:cNvCxnSpPr>
            <a:cxnSpLocks/>
            <a:stCxn id="10" idx="4"/>
          </p:cNvCxnSpPr>
          <p:nvPr/>
        </p:nvCxnSpPr>
        <p:spPr>
          <a:xfrm>
            <a:off x="8417180" y="1739127"/>
            <a:ext cx="0" cy="29977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942E181F-9C02-9A36-6729-CFAA6AE0CCC7}"/>
              </a:ext>
            </a:extLst>
          </p:cNvPr>
          <p:cNvSpPr/>
          <p:nvPr/>
        </p:nvSpPr>
        <p:spPr>
          <a:xfrm>
            <a:off x="8225972" y="2038127"/>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32" name="Oval 31">
            <a:extLst>
              <a:ext uri="{FF2B5EF4-FFF2-40B4-BE49-F238E27FC236}">
                <a16:creationId xmlns:a16="http://schemas.microsoft.com/office/drawing/2014/main" id="{D5CF7827-E890-8A34-AADA-C4934757AFA4}"/>
              </a:ext>
            </a:extLst>
          </p:cNvPr>
          <p:cNvSpPr/>
          <p:nvPr/>
        </p:nvSpPr>
        <p:spPr>
          <a:xfrm>
            <a:off x="7334431" y="4524225"/>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a:ln>
                  <a:noFill/>
                </a:ln>
                <a:effectLst/>
                <a:uLnTx/>
                <a:uFillTx/>
                <a:latin typeface="+mj-lt"/>
                <a:ea typeface="+mn-ea"/>
                <a:cs typeface="+mn-cs"/>
              </a:rPr>
              <a:t>7</a:t>
            </a:r>
            <a:endParaRPr kumimoji="0" lang="en-US" sz="2400" b="0" i="0" u="none" strike="noStrike" kern="0" cap="none" spc="0" normalizeH="0" baseline="0" noProof="0">
              <a:ln>
                <a:noFill/>
              </a:ln>
              <a:effectLst/>
              <a:uLnTx/>
              <a:uFillTx/>
              <a:latin typeface="+mj-lt"/>
              <a:ea typeface="+mn-ea"/>
              <a:cs typeface="+mn-cs"/>
            </a:endParaRPr>
          </a:p>
        </p:txBody>
      </p:sp>
      <p:sp>
        <p:nvSpPr>
          <p:cNvPr id="34" name="TextBox 33">
            <a:extLst>
              <a:ext uri="{FF2B5EF4-FFF2-40B4-BE49-F238E27FC236}">
                <a16:creationId xmlns:a16="http://schemas.microsoft.com/office/drawing/2014/main" id="{59B7F0BB-975F-5EB8-B89C-40A5F7897B0D}"/>
              </a:ext>
            </a:extLst>
          </p:cNvPr>
          <p:cNvSpPr txBox="1"/>
          <p:nvPr/>
        </p:nvSpPr>
        <p:spPr>
          <a:xfrm>
            <a:off x="3486156" y="2571750"/>
            <a:ext cx="4302276" cy="1754326"/>
          </a:xfrm>
          <a:prstGeom prst="rect">
            <a:avLst/>
          </a:prstGeom>
          <a:solidFill>
            <a:schemeClr val="accent6">
              <a:lumMod val="20000"/>
              <a:lumOff val="80000"/>
            </a:schemeClr>
          </a:solidFill>
          <a:ln>
            <a:solidFill>
              <a:schemeClr val="tx1"/>
            </a:solidFill>
          </a:ln>
        </p:spPr>
        <p:txBody>
          <a:bodyPr wrap="square" rtlCol="0">
            <a:spAutoFit/>
          </a:bodyPr>
          <a:lstStyle/>
          <a:p>
            <a:r>
              <a:rPr lang="en-US">
                <a:latin typeface="Consolas" panose="020B0609020204030204" pitchFamily="49" charset="0"/>
                <a:cs typeface="Consolas" panose="020B0609020204030204" pitchFamily="49" charset="0"/>
              </a:rPr>
              <a:t>queue.add(root)</a:t>
            </a:r>
          </a:p>
          <a:p>
            <a:r>
              <a:rPr lang="en-US">
                <a:latin typeface="Consolas" panose="020B0609020204030204" pitchFamily="49" charset="0"/>
                <a:cs typeface="Consolas" panose="020B0609020204030204" pitchFamily="49" charset="0"/>
              </a:rPr>
              <a:t>while queue not empty:</a:t>
            </a:r>
          </a:p>
          <a:p>
            <a:r>
              <a:rPr lang="en-US">
                <a:solidFill>
                  <a:srgbClr val="0000FF"/>
                </a:solidFill>
                <a:latin typeface="Consolas" panose="020B0609020204030204" pitchFamily="49" charset="0"/>
                <a:cs typeface="Consolas" panose="020B0609020204030204" pitchFamily="49" charset="0"/>
              </a:rPr>
              <a:t>  curr = queue.remove()</a:t>
            </a:r>
          </a:p>
          <a:p>
            <a:r>
              <a:rPr lang="en-US">
                <a:solidFill>
                  <a:schemeClr val="accent6">
                    <a:lumMod val="60000"/>
                    <a:lumOff val="40000"/>
                  </a:schemeClr>
                </a:solidFill>
                <a:latin typeface="Consolas" panose="020B0609020204030204" pitchFamily="49" charset="0"/>
                <a:cs typeface="Consolas" panose="020B0609020204030204" pitchFamily="49" charset="0"/>
              </a:rPr>
              <a:t>  ... </a:t>
            </a:r>
            <a:r>
              <a:rPr lang="en-US">
                <a:solidFill>
                  <a:srgbClr val="007B00"/>
                </a:solidFill>
                <a:latin typeface="Consolas" panose="020B0609020204030204" pitchFamily="49" charset="0"/>
                <a:cs typeface="Consolas" panose="020B0609020204030204" pitchFamily="49" charset="0"/>
              </a:rPr>
              <a:t># process curr</a:t>
            </a:r>
            <a:endParaRPr lang="en-US">
              <a:solidFill>
                <a:schemeClr val="accent6">
                  <a:lumMod val="60000"/>
                  <a:lumOff val="40000"/>
                </a:schemeClr>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for child in curr.children:</a:t>
            </a:r>
          </a:p>
          <a:p>
            <a:r>
              <a:rPr lang="en-US">
                <a:latin typeface="Consolas" panose="020B0609020204030204" pitchFamily="49" charset="0"/>
                <a:cs typeface="Consolas" panose="020B0609020204030204" pitchFamily="49" charset="0"/>
              </a:rPr>
              <a:t>    queue.add(child)</a:t>
            </a:r>
          </a:p>
        </p:txBody>
      </p:sp>
    </p:spTree>
    <p:extLst>
      <p:ext uri="{BB962C8B-B14F-4D97-AF65-F5344CB8AC3E}">
        <p14:creationId xmlns:p14="http://schemas.microsoft.com/office/powerpoint/2010/main" val="169102668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18BD78-29AB-3A82-2C7E-CD4ADBF5E80F}"/>
              </a:ext>
            </a:extLst>
          </p:cNvPr>
          <p:cNvSpPr>
            <a:spLocks noGrp="1"/>
          </p:cNvSpPr>
          <p:nvPr>
            <p:ph type="title"/>
          </p:nvPr>
        </p:nvSpPr>
        <p:spPr>
          <a:xfrm>
            <a:off x="832294" y="254916"/>
            <a:ext cx="8229600" cy="667168"/>
          </a:xfrm>
        </p:spPr>
        <p:txBody>
          <a:bodyPr>
            <a:normAutofit/>
          </a:bodyPr>
          <a:lstStyle/>
          <a:p>
            <a:r>
              <a:rPr lang="en-US" sz="2000">
                <a:latin typeface="+mj-lt"/>
              </a:rPr>
              <a:t>traversePreOrderDepthFirst</a:t>
            </a:r>
          </a:p>
        </p:txBody>
      </p:sp>
      <p:sp>
        <p:nvSpPr>
          <p:cNvPr id="4" name="Content Placeholder 3">
            <a:extLst>
              <a:ext uri="{FF2B5EF4-FFF2-40B4-BE49-F238E27FC236}">
                <a16:creationId xmlns:a16="http://schemas.microsoft.com/office/drawing/2014/main" id="{A73BDEB5-57AA-C2CB-207B-C46D852FF6FD}"/>
              </a:ext>
            </a:extLst>
          </p:cNvPr>
          <p:cNvSpPr>
            <a:spLocks noGrp="1"/>
          </p:cNvSpPr>
          <p:nvPr>
            <p:ph sz="quarter" idx="10"/>
          </p:nvPr>
        </p:nvSpPr>
        <p:spPr>
          <a:xfrm>
            <a:off x="253473" y="526724"/>
            <a:ext cx="2917716" cy="4678087"/>
          </a:xfrm>
        </p:spPr>
        <p:txBody>
          <a:bodyPr>
            <a:normAutofit lnSpcReduction="10000"/>
          </a:bodyPr>
          <a:lstStyle/>
          <a:p>
            <a:r>
              <a:rPr lang="en-US" sz="1600">
                <a:solidFill>
                  <a:srgbClr val="0000FF"/>
                </a:solidFill>
                <a:latin typeface="+mj-lt"/>
              </a:rPr>
              <a:t>start  recurse(0)</a:t>
            </a:r>
          </a:p>
          <a:p>
            <a:r>
              <a:rPr lang="en-US" sz="1600">
                <a:solidFill>
                  <a:srgbClr val="0000FF"/>
                </a:solidFill>
                <a:latin typeface="+mj-lt"/>
              </a:rPr>
              <a:t>start  recurse(1)</a:t>
            </a:r>
          </a:p>
          <a:p>
            <a:r>
              <a:rPr lang="en-US" sz="1600">
                <a:solidFill>
                  <a:srgbClr val="0000FF"/>
                </a:solidFill>
                <a:latin typeface="+mj-lt"/>
              </a:rPr>
              <a:t>start  recurse(4)</a:t>
            </a:r>
          </a:p>
          <a:p>
            <a:r>
              <a:rPr lang="en-US" sz="1600">
                <a:latin typeface="+mj-lt"/>
              </a:rPr>
              <a:t>finish recurse(4)</a:t>
            </a:r>
          </a:p>
          <a:p>
            <a:r>
              <a:rPr lang="en-US" sz="1600">
                <a:solidFill>
                  <a:srgbClr val="0000FF"/>
                </a:solidFill>
                <a:latin typeface="+mj-lt"/>
              </a:rPr>
              <a:t>start  recurse(5)</a:t>
            </a:r>
          </a:p>
          <a:p>
            <a:r>
              <a:rPr lang="en-US" sz="1600">
                <a:latin typeface="+mj-lt"/>
              </a:rPr>
              <a:t>finish recurse(5)</a:t>
            </a:r>
          </a:p>
          <a:p>
            <a:r>
              <a:rPr lang="en-US" sz="1600">
                <a:latin typeface="+mj-lt"/>
              </a:rPr>
              <a:t>finish recurse(1)</a:t>
            </a:r>
          </a:p>
          <a:p>
            <a:r>
              <a:rPr lang="en-US" sz="1600">
                <a:solidFill>
                  <a:srgbClr val="0000FF"/>
                </a:solidFill>
                <a:latin typeface="+mj-lt"/>
              </a:rPr>
              <a:t>start  recurse(2)</a:t>
            </a:r>
          </a:p>
          <a:p>
            <a:r>
              <a:rPr lang="en-US" sz="1600">
                <a:latin typeface="+mj-lt"/>
              </a:rPr>
              <a:t>finish recurse(2)</a:t>
            </a:r>
          </a:p>
          <a:p>
            <a:r>
              <a:rPr lang="en-US" sz="1600">
                <a:solidFill>
                  <a:srgbClr val="0000FF"/>
                </a:solidFill>
                <a:latin typeface="+mj-lt"/>
              </a:rPr>
              <a:t>start  recurse(3)</a:t>
            </a:r>
          </a:p>
          <a:p>
            <a:r>
              <a:rPr lang="en-US" sz="1600">
                <a:solidFill>
                  <a:srgbClr val="0000FF"/>
                </a:solidFill>
                <a:latin typeface="+mj-lt"/>
              </a:rPr>
              <a:t>start  recurse(6)</a:t>
            </a:r>
          </a:p>
          <a:p>
            <a:r>
              <a:rPr lang="en-US" sz="1600">
                <a:solidFill>
                  <a:srgbClr val="0000FF"/>
                </a:solidFill>
                <a:latin typeface="+mj-lt"/>
              </a:rPr>
              <a:t>start  recurse(7)</a:t>
            </a:r>
          </a:p>
          <a:p>
            <a:r>
              <a:rPr lang="en-US" sz="1600">
                <a:latin typeface="+mj-lt"/>
              </a:rPr>
              <a:t>finish recurse(7)</a:t>
            </a:r>
          </a:p>
          <a:p>
            <a:r>
              <a:rPr lang="en-US" sz="1600">
                <a:latin typeface="+mj-lt"/>
              </a:rPr>
              <a:t>finish recurse(6)</a:t>
            </a:r>
          </a:p>
          <a:p>
            <a:r>
              <a:rPr lang="en-US" sz="1600">
                <a:latin typeface="+mj-lt"/>
              </a:rPr>
              <a:t>finish recurse(3)</a:t>
            </a:r>
          </a:p>
          <a:p>
            <a:r>
              <a:rPr lang="en-US" sz="1600">
                <a:latin typeface="+mj-lt"/>
              </a:rPr>
              <a:t>finish recurse(0)</a:t>
            </a:r>
          </a:p>
          <a:p>
            <a:endParaRPr lang="en-US" sz="1600">
              <a:latin typeface="+mj-lt"/>
            </a:endParaRPr>
          </a:p>
        </p:txBody>
      </p:sp>
      <p:sp>
        <p:nvSpPr>
          <p:cNvPr id="2" name="Title 2">
            <a:extLst>
              <a:ext uri="{FF2B5EF4-FFF2-40B4-BE49-F238E27FC236}">
                <a16:creationId xmlns:a16="http://schemas.microsoft.com/office/drawing/2014/main" id="{652E1869-90D7-477E-C3CC-51B1AAC6ADC9}"/>
              </a:ext>
            </a:extLst>
          </p:cNvPr>
          <p:cNvSpPr txBox="1">
            <a:spLocks/>
          </p:cNvSpPr>
          <p:nvPr/>
        </p:nvSpPr>
        <p:spPr>
          <a:xfrm>
            <a:off x="457200" y="254916"/>
            <a:ext cx="8229600" cy="66716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endParaRPr lang="en-US">
              <a:latin typeface="+mj-lt"/>
            </a:endParaRPr>
          </a:p>
        </p:txBody>
      </p:sp>
      <p:sp>
        <p:nvSpPr>
          <p:cNvPr id="6" name="Oval 5">
            <a:extLst>
              <a:ext uri="{FF2B5EF4-FFF2-40B4-BE49-F238E27FC236}">
                <a16:creationId xmlns:a16="http://schemas.microsoft.com/office/drawing/2014/main" id="{3B6DA730-6BC1-8468-7717-BAE73C8037B0}"/>
              </a:ext>
            </a:extLst>
          </p:cNvPr>
          <p:cNvSpPr/>
          <p:nvPr/>
        </p:nvSpPr>
        <p:spPr>
          <a:xfrm>
            <a:off x="7471250" y="52672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7" name="Oval 6">
            <a:extLst>
              <a:ext uri="{FF2B5EF4-FFF2-40B4-BE49-F238E27FC236}">
                <a16:creationId xmlns:a16="http://schemas.microsoft.com/office/drawing/2014/main" id="{1706F3EE-6B21-2D60-0019-90847A486BA7}"/>
              </a:ext>
            </a:extLst>
          </p:cNvPr>
          <p:cNvSpPr/>
          <p:nvPr/>
        </p:nvSpPr>
        <p:spPr>
          <a:xfrm>
            <a:off x="6762422" y="135671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8" name="Oval 7">
            <a:extLst>
              <a:ext uri="{FF2B5EF4-FFF2-40B4-BE49-F238E27FC236}">
                <a16:creationId xmlns:a16="http://schemas.microsoft.com/office/drawing/2014/main" id="{23133910-A490-2B8A-626B-9D84F70F174B}"/>
              </a:ext>
            </a:extLst>
          </p:cNvPr>
          <p:cNvSpPr/>
          <p:nvPr/>
        </p:nvSpPr>
        <p:spPr>
          <a:xfrm>
            <a:off x="6380007" y="2038900"/>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9" name="Oval 8">
            <a:extLst>
              <a:ext uri="{FF2B5EF4-FFF2-40B4-BE49-F238E27FC236}">
                <a16:creationId xmlns:a16="http://schemas.microsoft.com/office/drawing/2014/main" id="{19144803-B4A4-9270-6215-BB2F0D33DE6A}"/>
              </a:ext>
            </a:extLst>
          </p:cNvPr>
          <p:cNvSpPr/>
          <p:nvPr/>
        </p:nvSpPr>
        <p:spPr>
          <a:xfrm>
            <a:off x="7088834" y="2038900"/>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0" name="Oval 9">
            <a:extLst>
              <a:ext uri="{FF2B5EF4-FFF2-40B4-BE49-F238E27FC236}">
                <a16:creationId xmlns:a16="http://schemas.microsoft.com/office/drawing/2014/main" id="{F886C60A-289B-0D10-7FDC-D7B82C7B564B}"/>
              </a:ext>
            </a:extLst>
          </p:cNvPr>
          <p:cNvSpPr/>
          <p:nvPr/>
        </p:nvSpPr>
        <p:spPr>
          <a:xfrm>
            <a:off x="7468690" y="1356712"/>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1" name="Oval 10">
            <a:extLst>
              <a:ext uri="{FF2B5EF4-FFF2-40B4-BE49-F238E27FC236}">
                <a16:creationId xmlns:a16="http://schemas.microsoft.com/office/drawing/2014/main" id="{2E470591-CD6D-7CB0-F2A9-4FD66FB18AFB}"/>
              </a:ext>
            </a:extLst>
          </p:cNvPr>
          <p:cNvSpPr/>
          <p:nvPr/>
        </p:nvSpPr>
        <p:spPr>
          <a:xfrm>
            <a:off x="8225972" y="1356712"/>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2" name="Oval 11">
            <a:extLst>
              <a:ext uri="{FF2B5EF4-FFF2-40B4-BE49-F238E27FC236}">
                <a16:creationId xmlns:a16="http://schemas.microsoft.com/office/drawing/2014/main" id="{982B05AA-28FA-BAE4-8FA8-21B43A1CD968}"/>
              </a:ext>
            </a:extLst>
          </p:cNvPr>
          <p:cNvSpPr/>
          <p:nvPr/>
        </p:nvSpPr>
        <p:spPr>
          <a:xfrm>
            <a:off x="8189362" y="2868888"/>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7</a:t>
            </a:r>
          </a:p>
        </p:txBody>
      </p:sp>
      <p:sp>
        <p:nvSpPr>
          <p:cNvPr id="13" name="Oval 12">
            <a:extLst>
              <a:ext uri="{FF2B5EF4-FFF2-40B4-BE49-F238E27FC236}">
                <a16:creationId xmlns:a16="http://schemas.microsoft.com/office/drawing/2014/main" id="{02B78687-1159-1EC9-A990-8297C6220565}"/>
              </a:ext>
            </a:extLst>
          </p:cNvPr>
          <p:cNvSpPr/>
          <p:nvPr/>
        </p:nvSpPr>
        <p:spPr>
          <a:xfrm>
            <a:off x="3167117" y="4455645"/>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4" name="Oval 13">
            <a:extLst>
              <a:ext uri="{FF2B5EF4-FFF2-40B4-BE49-F238E27FC236}">
                <a16:creationId xmlns:a16="http://schemas.microsoft.com/office/drawing/2014/main" id="{BD621DA1-C48E-6DF6-CC5E-C6464CC29C31}"/>
              </a:ext>
            </a:extLst>
          </p:cNvPr>
          <p:cNvSpPr/>
          <p:nvPr/>
        </p:nvSpPr>
        <p:spPr>
          <a:xfrm>
            <a:off x="3666109" y="445564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5" name="Oval 14">
            <a:extLst>
              <a:ext uri="{FF2B5EF4-FFF2-40B4-BE49-F238E27FC236}">
                <a16:creationId xmlns:a16="http://schemas.microsoft.com/office/drawing/2014/main" id="{316C7F8F-055F-5C5D-8193-6667698ACD32}"/>
              </a:ext>
            </a:extLst>
          </p:cNvPr>
          <p:cNvSpPr/>
          <p:nvPr/>
        </p:nvSpPr>
        <p:spPr>
          <a:xfrm>
            <a:off x="4165101" y="445564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6" name="Oval 15">
            <a:extLst>
              <a:ext uri="{FF2B5EF4-FFF2-40B4-BE49-F238E27FC236}">
                <a16:creationId xmlns:a16="http://schemas.microsoft.com/office/drawing/2014/main" id="{8277FC3A-1968-C688-2596-BBCAA2CE3A7D}"/>
              </a:ext>
            </a:extLst>
          </p:cNvPr>
          <p:cNvSpPr/>
          <p:nvPr/>
        </p:nvSpPr>
        <p:spPr>
          <a:xfrm>
            <a:off x="4664093" y="445564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7" name="Oval 16">
            <a:extLst>
              <a:ext uri="{FF2B5EF4-FFF2-40B4-BE49-F238E27FC236}">
                <a16:creationId xmlns:a16="http://schemas.microsoft.com/office/drawing/2014/main" id="{485D29C2-A7E7-559B-5C07-08A16F99FE3C}"/>
              </a:ext>
            </a:extLst>
          </p:cNvPr>
          <p:cNvSpPr/>
          <p:nvPr/>
        </p:nvSpPr>
        <p:spPr>
          <a:xfrm>
            <a:off x="5163085" y="4455645"/>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8" name="Oval 17">
            <a:extLst>
              <a:ext uri="{FF2B5EF4-FFF2-40B4-BE49-F238E27FC236}">
                <a16:creationId xmlns:a16="http://schemas.microsoft.com/office/drawing/2014/main" id="{1335A3FC-F106-06A6-A38B-407F9E4AE90E}"/>
              </a:ext>
            </a:extLst>
          </p:cNvPr>
          <p:cNvSpPr/>
          <p:nvPr/>
        </p:nvSpPr>
        <p:spPr>
          <a:xfrm>
            <a:off x="5662077" y="445564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a:ln>
                  <a:noFill/>
                </a:ln>
                <a:effectLst/>
                <a:uLnTx/>
                <a:uFillTx/>
                <a:latin typeface="+mj-lt"/>
                <a:ea typeface="+mn-ea"/>
                <a:cs typeface="+mn-cs"/>
              </a:rPr>
              <a:t>3</a:t>
            </a:r>
            <a:endParaRPr kumimoji="0" lang="en-US" sz="2400" b="0" i="0" u="none" strike="noStrike" kern="0" cap="none" spc="0" normalizeH="0" baseline="0" noProof="0">
              <a:ln>
                <a:noFill/>
              </a:ln>
              <a:effectLst/>
              <a:uLnTx/>
              <a:uFillTx/>
              <a:latin typeface="+mj-lt"/>
              <a:ea typeface="+mn-ea"/>
              <a:cs typeface="+mn-cs"/>
            </a:endParaRPr>
          </a:p>
        </p:txBody>
      </p:sp>
      <p:sp>
        <p:nvSpPr>
          <p:cNvPr id="19" name="Oval 18">
            <a:extLst>
              <a:ext uri="{FF2B5EF4-FFF2-40B4-BE49-F238E27FC236}">
                <a16:creationId xmlns:a16="http://schemas.microsoft.com/office/drawing/2014/main" id="{F0512F4C-FA63-BC7E-A4DE-0854E50F01BB}"/>
              </a:ext>
            </a:extLst>
          </p:cNvPr>
          <p:cNvSpPr/>
          <p:nvPr/>
        </p:nvSpPr>
        <p:spPr>
          <a:xfrm>
            <a:off x="6161069" y="445564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6</a:t>
            </a:r>
            <a:endParaRPr kumimoji="0" lang="en-US" sz="2400" b="0" i="0" u="none" strike="noStrike" kern="0" cap="none" spc="0" normalizeH="0" baseline="0" noProof="0">
              <a:ln>
                <a:noFill/>
              </a:ln>
              <a:effectLst/>
              <a:uLnTx/>
              <a:uFillTx/>
              <a:latin typeface="+mj-lt"/>
              <a:ea typeface="+mn-ea"/>
              <a:cs typeface="+mn-cs"/>
            </a:endParaRPr>
          </a:p>
        </p:txBody>
      </p:sp>
      <p:cxnSp>
        <p:nvCxnSpPr>
          <p:cNvPr id="20" name="Straight Arrow Connector 19">
            <a:extLst>
              <a:ext uri="{FF2B5EF4-FFF2-40B4-BE49-F238E27FC236}">
                <a16:creationId xmlns:a16="http://schemas.microsoft.com/office/drawing/2014/main" id="{18769C30-E528-E9F5-87BB-D36F7E5F604D}"/>
              </a:ext>
            </a:extLst>
          </p:cNvPr>
          <p:cNvCxnSpPr>
            <a:cxnSpLocks/>
          </p:cNvCxnSpPr>
          <p:nvPr/>
        </p:nvCxnSpPr>
        <p:spPr>
          <a:xfrm flipH="1">
            <a:off x="6953630" y="853136"/>
            <a:ext cx="573623"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21" name="Straight Arrow Connector 20">
            <a:extLst>
              <a:ext uri="{FF2B5EF4-FFF2-40B4-BE49-F238E27FC236}">
                <a16:creationId xmlns:a16="http://schemas.microsoft.com/office/drawing/2014/main" id="{8287AE5A-CC04-C94E-EAEA-11BED2D1D47A}"/>
              </a:ext>
            </a:extLst>
          </p:cNvPr>
          <p:cNvCxnSpPr>
            <a:cxnSpLocks/>
          </p:cNvCxnSpPr>
          <p:nvPr/>
        </p:nvCxnSpPr>
        <p:spPr>
          <a:xfrm flipH="1">
            <a:off x="6571215" y="168312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22" name="Straight Arrow Connector 21">
            <a:extLst>
              <a:ext uri="{FF2B5EF4-FFF2-40B4-BE49-F238E27FC236}">
                <a16:creationId xmlns:a16="http://schemas.microsoft.com/office/drawing/2014/main" id="{388970CE-D15F-142A-8B39-868E562C9A3A}"/>
              </a:ext>
            </a:extLst>
          </p:cNvPr>
          <p:cNvCxnSpPr>
            <a:cxnSpLocks/>
          </p:cNvCxnSpPr>
          <p:nvPr/>
        </p:nvCxnSpPr>
        <p:spPr>
          <a:xfrm>
            <a:off x="7088834" y="1683124"/>
            <a:ext cx="191208"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23" name="Straight Arrow Connector 22">
            <a:extLst>
              <a:ext uri="{FF2B5EF4-FFF2-40B4-BE49-F238E27FC236}">
                <a16:creationId xmlns:a16="http://schemas.microsoft.com/office/drawing/2014/main" id="{C9615478-19E2-81D4-4ED6-BAAA59B6FE6A}"/>
              </a:ext>
            </a:extLst>
          </p:cNvPr>
          <p:cNvCxnSpPr>
            <a:cxnSpLocks/>
          </p:cNvCxnSpPr>
          <p:nvPr/>
        </p:nvCxnSpPr>
        <p:spPr>
          <a:xfrm flipH="1">
            <a:off x="7659898" y="90913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2260E12B-6282-AB89-5F5C-CD30B8033AB2}"/>
              </a:ext>
            </a:extLst>
          </p:cNvPr>
          <p:cNvCxnSpPr>
            <a:cxnSpLocks/>
          </p:cNvCxnSpPr>
          <p:nvPr/>
        </p:nvCxnSpPr>
        <p:spPr>
          <a:xfrm>
            <a:off x="7797662" y="853136"/>
            <a:ext cx="619518"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5B68B63F-C342-4106-F1D8-F202A71D17D6}"/>
              </a:ext>
            </a:extLst>
          </p:cNvPr>
          <p:cNvCxnSpPr>
            <a:cxnSpLocks/>
          </p:cNvCxnSpPr>
          <p:nvPr/>
        </p:nvCxnSpPr>
        <p:spPr>
          <a:xfrm flipH="1">
            <a:off x="8380570" y="2421315"/>
            <a:ext cx="4387"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26" name="Straight Arrow Connector 25">
            <a:extLst>
              <a:ext uri="{FF2B5EF4-FFF2-40B4-BE49-F238E27FC236}">
                <a16:creationId xmlns:a16="http://schemas.microsoft.com/office/drawing/2014/main" id="{723C03E6-E56A-83D9-EE00-D20E961CD485}"/>
              </a:ext>
            </a:extLst>
          </p:cNvPr>
          <p:cNvCxnSpPr>
            <a:cxnSpLocks/>
            <a:stCxn id="11" idx="4"/>
          </p:cNvCxnSpPr>
          <p:nvPr/>
        </p:nvCxnSpPr>
        <p:spPr>
          <a:xfrm>
            <a:off x="8417180" y="1739127"/>
            <a:ext cx="0" cy="299773"/>
          </a:xfrm>
          <a:prstGeom prst="straightConnector1">
            <a:avLst/>
          </a:prstGeom>
          <a:noFill/>
          <a:ln w="38100" cap="flat" cmpd="sng" algn="ctr">
            <a:solidFill>
              <a:sysClr val="windowText" lastClr="000000"/>
            </a:solidFill>
            <a:prstDash val="solid"/>
            <a:miter lim="800000"/>
            <a:tailEnd type="triangle"/>
          </a:ln>
          <a:effectLst/>
        </p:spPr>
      </p:cxnSp>
      <p:sp>
        <p:nvSpPr>
          <p:cNvPr id="27" name="Oval 26">
            <a:extLst>
              <a:ext uri="{FF2B5EF4-FFF2-40B4-BE49-F238E27FC236}">
                <a16:creationId xmlns:a16="http://schemas.microsoft.com/office/drawing/2014/main" id="{9C18E465-82A0-C3D2-1B5F-CAECECBBFD81}"/>
              </a:ext>
            </a:extLst>
          </p:cNvPr>
          <p:cNvSpPr/>
          <p:nvPr/>
        </p:nvSpPr>
        <p:spPr>
          <a:xfrm>
            <a:off x="8225972" y="2038127"/>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28" name="Oval 27">
            <a:extLst>
              <a:ext uri="{FF2B5EF4-FFF2-40B4-BE49-F238E27FC236}">
                <a16:creationId xmlns:a16="http://schemas.microsoft.com/office/drawing/2014/main" id="{D027D9EE-DA10-60C3-13C8-2831C6145ED5}"/>
              </a:ext>
            </a:extLst>
          </p:cNvPr>
          <p:cNvSpPr/>
          <p:nvPr/>
        </p:nvSpPr>
        <p:spPr>
          <a:xfrm>
            <a:off x="6660061" y="445564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a:ln>
                  <a:noFill/>
                </a:ln>
                <a:effectLst/>
                <a:uLnTx/>
                <a:uFillTx/>
                <a:latin typeface="+mj-lt"/>
                <a:ea typeface="+mn-ea"/>
                <a:cs typeface="+mn-cs"/>
              </a:rPr>
              <a:t>7</a:t>
            </a:r>
            <a:endParaRPr kumimoji="0" lang="en-US" sz="2400" b="0" i="0" u="none" strike="noStrike" kern="0" cap="none" spc="0" normalizeH="0" baseline="0" noProof="0">
              <a:ln>
                <a:noFill/>
              </a:ln>
              <a:effectLst/>
              <a:uLnTx/>
              <a:uFillTx/>
              <a:latin typeface="+mj-lt"/>
              <a:ea typeface="+mn-ea"/>
              <a:cs typeface="+mn-cs"/>
            </a:endParaRPr>
          </a:p>
        </p:txBody>
      </p:sp>
      <p:sp>
        <p:nvSpPr>
          <p:cNvPr id="29" name="TextBox 28">
            <a:extLst>
              <a:ext uri="{FF2B5EF4-FFF2-40B4-BE49-F238E27FC236}">
                <a16:creationId xmlns:a16="http://schemas.microsoft.com/office/drawing/2014/main" id="{1E0FA8CD-34C0-6F75-5B5A-F4554CF292AD}"/>
              </a:ext>
            </a:extLst>
          </p:cNvPr>
          <p:cNvSpPr txBox="1"/>
          <p:nvPr/>
        </p:nvSpPr>
        <p:spPr>
          <a:xfrm>
            <a:off x="2905503" y="2595701"/>
            <a:ext cx="4302276" cy="1200329"/>
          </a:xfrm>
          <a:prstGeom prst="rect">
            <a:avLst/>
          </a:prstGeom>
          <a:solidFill>
            <a:schemeClr val="accent6">
              <a:lumMod val="20000"/>
              <a:lumOff val="80000"/>
            </a:schemeClr>
          </a:solidFill>
          <a:ln>
            <a:solidFill>
              <a:schemeClr val="tx1"/>
            </a:solidFill>
          </a:ln>
        </p:spPr>
        <p:txBody>
          <a:bodyPr wrap="square" rtlCol="0">
            <a:spAutoFit/>
          </a:bodyPr>
          <a:lstStyle/>
          <a:p>
            <a:r>
              <a:rPr lang="en-US" b="1">
                <a:latin typeface="Consolas" panose="020B0609020204030204" pitchFamily="49" charset="0"/>
                <a:cs typeface="Consolas" panose="020B0609020204030204" pitchFamily="49" charset="0"/>
              </a:rPr>
              <a:t>def</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recurse(curr)</a:t>
            </a:r>
            <a:r>
              <a:rPr lang="en-US">
                <a:latin typeface="Consolas" panose="020B0609020204030204" pitchFamily="49" charset="0"/>
                <a:cs typeface="Consolas" panose="020B0609020204030204" pitchFamily="49" charset="0"/>
              </a:rPr>
              <a:t>:</a:t>
            </a:r>
          </a:p>
          <a:p>
            <a:r>
              <a:rPr lang="en-US">
                <a:solidFill>
                  <a:schemeClr val="accent6">
                    <a:lumMod val="60000"/>
                    <a:lumOff val="40000"/>
                  </a:schemeClr>
                </a:solidFill>
                <a:latin typeface="Consolas" panose="020B0609020204030204" pitchFamily="49" charset="0"/>
                <a:cs typeface="Consolas" panose="020B0609020204030204" pitchFamily="49" charset="0"/>
              </a:rPr>
              <a:t>  ... </a:t>
            </a:r>
            <a:r>
              <a:rPr lang="en-US">
                <a:solidFill>
                  <a:srgbClr val="007B00"/>
                </a:solidFill>
                <a:latin typeface="Consolas" panose="020B0609020204030204" pitchFamily="49" charset="0"/>
                <a:cs typeface="Consolas" panose="020B0609020204030204" pitchFamily="49" charset="0"/>
              </a:rPr>
              <a:t># process curr</a:t>
            </a:r>
          </a:p>
          <a:p>
            <a:r>
              <a:rPr lang="en-US">
                <a:latin typeface="Consolas" panose="020B0609020204030204" pitchFamily="49" charset="0"/>
                <a:cs typeface="Consolas" panose="020B0609020204030204" pitchFamily="49" charset="0"/>
              </a:rPr>
              <a:t>  for child in curr.children:</a:t>
            </a:r>
          </a:p>
          <a:p>
            <a:r>
              <a:rPr lang="en-US">
                <a:latin typeface="Consolas" panose="020B0609020204030204" pitchFamily="49" charset="0"/>
                <a:cs typeface="Consolas" panose="020B0609020204030204" pitchFamily="49" charset="0"/>
              </a:rPr>
              <a:t>    recurse(child)</a:t>
            </a:r>
          </a:p>
        </p:txBody>
      </p:sp>
      <p:sp>
        <p:nvSpPr>
          <p:cNvPr id="32" name="TextBox 31">
            <a:extLst>
              <a:ext uri="{FF2B5EF4-FFF2-40B4-BE49-F238E27FC236}">
                <a16:creationId xmlns:a16="http://schemas.microsoft.com/office/drawing/2014/main" id="{8173099C-F48A-9483-4FC1-FE67B0BCF15B}"/>
              </a:ext>
            </a:extLst>
          </p:cNvPr>
          <p:cNvSpPr txBox="1"/>
          <p:nvPr/>
        </p:nvSpPr>
        <p:spPr>
          <a:xfrm>
            <a:off x="2905503" y="3861161"/>
            <a:ext cx="1882161" cy="369332"/>
          </a:xfrm>
          <a:prstGeom prst="rect">
            <a:avLst/>
          </a:prstGeom>
          <a:solidFill>
            <a:schemeClr val="accent6">
              <a:lumMod val="20000"/>
              <a:lumOff val="80000"/>
            </a:schemeClr>
          </a:solidFill>
          <a:ln>
            <a:solidFill>
              <a:schemeClr val="tx1"/>
            </a:solidFill>
          </a:ln>
        </p:spPr>
        <p:txBody>
          <a:bodyPr wrap="square" rtlCol="0">
            <a:spAutoFit/>
          </a:bodyPr>
          <a:lstStyle/>
          <a:p>
            <a:r>
              <a:rPr lang="en-US">
                <a:latin typeface="Consolas" panose="020B0609020204030204" pitchFamily="49" charset="0"/>
                <a:cs typeface="Consolas" panose="020B0609020204030204" pitchFamily="49" charset="0"/>
              </a:rPr>
              <a:t>recurse(root)</a:t>
            </a:r>
          </a:p>
        </p:txBody>
      </p:sp>
      <p:sp>
        <p:nvSpPr>
          <p:cNvPr id="33" name="TextBox 32">
            <a:extLst>
              <a:ext uri="{FF2B5EF4-FFF2-40B4-BE49-F238E27FC236}">
                <a16:creationId xmlns:a16="http://schemas.microsoft.com/office/drawing/2014/main" id="{182EE071-B565-6CB7-1BD4-B498B764E78F}"/>
              </a:ext>
            </a:extLst>
          </p:cNvPr>
          <p:cNvSpPr txBox="1"/>
          <p:nvPr/>
        </p:nvSpPr>
        <p:spPr>
          <a:xfrm>
            <a:off x="5314951" y="-741882"/>
            <a:ext cx="2911021" cy="646331"/>
          </a:xfrm>
          <a:prstGeom prst="rect">
            <a:avLst/>
          </a:prstGeom>
          <a:noFill/>
        </p:spPr>
        <p:txBody>
          <a:bodyPr wrap="square" rtlCol="0">
            <a:spAutoFit/>
          </a:bodyPr>
          <a:lstStyle/>
          <a:p>
            <a:r>
              <a:rPr lang="en-US">
                <a:solidFill>
                  <a:srgbClr val="0000FF"/>
                </a:solidFill>
              </a:rPr>
              <a:t>change color to indicate</a:t>
            </a:r>
          </a:p>
          <a:p>
            <a:r>
              <a:rPr lang="en-US">
                <a:solidFill>
                  <a:srgbClr val="0000FF"/>
                </a:solidFill>
              </a:rPr>
              <a:t>hasBeenVisited = true</a:t>
            </a:r>
          </a:p>
        </p:txBody>
      </p:sp>
    </p:spTree>
    <p:extLst>
      <p:ext uri="{BB962C8B-B14F-4D97-AF65-F5344CB8AC3E}">
        <p14:creationId xmlns:p14="http://schemas.microsoft.com/office/powerpoint/2010/main" val="48021506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74353D-D5AC-82B6-37F9-309D61CD578F}"/>
              </a:ext>
            </a:extLst>
          </p:cNvPr>
          <p:cNvSpPr>
            <a:spLocks noGrp="1"/>
          </p:cNvSpPr>
          <p:nvPr>
            <p:ph type="title"/>
          </p:nvPr>
        </p:nvSpPr>
        <p:spPr/>
        <p:txBody>
          <a:bodyPr/>
          <a:lstStyle/>
          <a:p>
            <a:r>
              <a:rPr lang="en-US" sz="6000"/>
              <a:t>quadtree rabbit hole</a:t>
            </a:r>
            <a:br>
              <a:rPr lang="en-US" sz="6000"/>
            </a:br>
            <a:r>
              <a:rPr lang="en-US" sz="13800"/>
              <a:t>🐰</a:t>
            </a:r>
            <a:endParaRPr lang="en-US" sz="6000"/>
          </a:p>
        </p:txBody>
      </p:sp>
    </p:spTree>
    <p:extLst>
      <p:ext uri="{BB962C8B-B14F-4D97-AF65-F5344CB8AC3E}">
        <p14:creationId xmlns:p14="http://schemas.microsoft.com/office/powerpoint/2010/main" val="321493969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09B03DD-5294-AEE1-0D58-1A65723B1205}"/>
              </a:ext>
            </a:extLst>
          </p:cNvPr>
          <p:cNvSpPr/>
          <p:nvPr/>
        </p:nvSpPr>
        <p:spPr>
          <a:xfrm>
            <a:off x="4572000" y="4300859"/>
            <a:ext cx="238805" cy="238805"/>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12291366-5B8B-AB18-F871-A05CB06FFF1B}"/>
              </a:ext>
            </a:extLst>
          </p:cNvPr>
          <p:cNvSpPr/>
          <p:nvPr/>
        </p:nvSpPr>
        <p:spPr>
          <a:xfrm>
            <a:off x="4107218" y="1534686"/>
            <a:ext cx="238805" cy="238805"/>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CC3D258B-372D-C8CC-1C58-390DB44AB8D4}"/>
              </a:ext>
            </a:extLst>
          </p:cNvPr>
          <p:cNvSpPr/>
          <p:nvPr/>
        </p:nvSpPr>
        <p:spPr>
          <a:xfrm>
            <a:off x="5193949" y="1860607"/>
            <a:ext cx="238805" cy="238805"/>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0B25F36D-BCB3-CA88-5795-1FF8D5F4C07C}"/>
              </a:ext>
            </a:extLst>
          </p:cNvPr>
          <p:cNvSpPr/>
          <p:nvPr/>
        </p:nvSpPr>
        <p:spPr>
          <a:xfrm>
            <a:off x="4107218"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ED49F164-A905-9946-A601-34FD791F8225}"/>
              </a:ext>
            </a:extLst>
          </p:cNvPr>
          <p:cNvSpPr/>
          <p:nvPr/>
        </p:nvSpPr>
        <p:spPr>
          <a:xfrm>
            <a:off x="4221717"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normAutofit fontScale="90000"/>
          </a:bodyPr>
          <a:lstStyle/>
          <a:p>
            <a:r>
              <a:rPr lang="en-US" b="1"/>
              <a:t>problem: </a:t>
            </a:r>
            <a:r>
              <a:rPr lang="en-US"/>
              <a:t>naive collision detection is slow</a:t>
            </a:r>
            <a:br>
              <a:rPr lang="en-US"/>
            </a:br>
            <a:r>
              <a:rPr lang="en-US" sz="2000"/>
              <a:t>O(n^2) to check all pairs</a:t>
            </a:r>
            <a:endParaRPr lang="en-US" b="1"/>
          </a:p>
        </p:txBody>
      </p:sp>
      <p:sp>
        <p:nvSpPr>
          <p:cNvPr id="23" name="Oval 22">
            <a:extLst>
              <a:ext uri="{FF2B5EF4-FFF2-40B4-BE49-F238E27FC236}">
                <a16:creationId xmlns:a16="http://schemas.microsoft.com/office/drawing/2014/main" id="{0DC3999C-70F3-874B-D0D1-492236B8EF64}"/>
              </a:ext>
            </a:extLst>
          </p:cNvPr>
          <p:cNvSpPr/>
          <p:nvPr/>
        </p:nvSpPr>
        <p:spPr>
          <a:xfrm>
            <a:off x="2745935"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4" name="Oval 23">
            <a:extLst>
              <a:ext uri="{FF2B5EF4-FFF2-40B4-BE49-F238E27FC236}">
                <a16:creationId xmlns:a16="http://schemas.microsoft.com/office/drawing/2014/main" id="{D45CDA63-B348-7C76-9A7A-5918EC692335}"/>
              </a:ext>
            </a:extLst>
          </p:cNvPr>
          <p:cNvSpPr/>
          <p:nvPr/>
        </p:nvSpPr>
        <p:spPr>
          <a:xfrm>
            <a:off x="3242185"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9158522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09B03DD-5294-AEE1-0D58-1A65723B1205}"/>
              </a:ext>
            </a:extLst>
          </p:cNvPr>
          <p:cNvSpPr/>
          <p:nvPr/>
        </p:nvSpPr>
        <p:spPr>
          <a:xfrm>
            <a:off x="4572000"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12291366-5B8B-AB18-F871-A05CB06FFF1B}"/>
              </a:ext>
            </a:extLst>
          </p:cNvPr>
          <p:cNvSpPr/>
          <p:nvPr/>
        </p:nvSpPr>
        <p:spPr>
          <a:xfrm>
            <a:off x="4107218"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CC3D258B-372D-C8CC-1C58-390DB44AB8D4}"/>
              </a:ext>
            </a:extLst>
          </p:cNvPr>
          <p:cNvSpPr/>
          <p:nvPr/>
        </p:nvSpPr>
        <p:spPr>
          <a:xfrm>
            <a:off x="5193949"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0B25F36D-BCB3-CA88-5795-1FF8D5F4C07C}"/>
              </a:ext>
            </a:extLst>
          </p:cNvPr>
          <p:cNvSpPr/>
          <p:nvPr/>
        </p:nvSpPr>
        <p:spPr>
          <a:xfrm>
            <a:off x="4107218"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ED49F164-A905-9946-A601-34FD791F8225}"/>
              </a:ext>
            </a:extLst>
          </p:cNvPr>
          <p:cNvSpPr/>
          <p:nvPr/>
        </p:nvSpPr>
        <p:spPr>
          <a:xfrm>
            <a:off x="4221717"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normAutofit fontScale="90000"/>
          </a:bodyPr>
          <a:lstStyle/>
          <a:p>
            <a:r>
              <a:rPr lang="en-US" b="1"/>
              <a:t>idea: </a:t>
            </a:r>
            <a:r>
              <a:rPr lang="en-US"/>
              <a:t>use a grid</a:t>
            </a:r>
            <a:br>
              <a:rPr lang="en-US"/>
            </a:br>
            <a:r>
              <a:rPr lang="en-US" sz="2000"/>
              <a:t>O(n) to assign all circles to grid cells</a:t>
            </a:r>
            <a:endParaRPr lang="en-US" b="1"/>
          </a:p>
        </p:txBody>
      </p:sp>
      <p:cxnSp>
        <p:nvCxnSpPr>
          <p:cNvPr id="13" name="Straight Connector 12">
            <a:extLst>
              <a:ext uri="{FF2B5EF4-FFF2-40B4-BE49-F238E27FC236}">
                <a16:creationId xmlns:a16="http://schemas.microsoft.com/office/drawing/2014/main" id="{016C071B-0D8E-36C9-4407-D0984279ABA6}"/>
              </a:ext>
            </a:extLst>
          </p:cNvPr>
          <p:cNvCxnSpPr>
            <a:cxnSpLocks/>
          </p:cNvCxnSpPr>
          <p:nvPr/>
        </p:nvCxnSpPr>
        <p:spPr>
          <a:xfrm flipV="1">
            <a:off x="6477679"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87800235-9EEE-D1E2-E20E-4280990FF9D7}"/>
              </a:ext>
            </a:extLst>
          </p:cNvPr>
          <p:cNvCxnSpPr>
            <a:cxnSpLocks/>
          </p:cNvCxnSpPr>
          <p:nvPr/>
        </p:nvCxnSpPr>
        <p:spPr>
          <a:xfrm flipV="1">
            <a:off x="457200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4" name="Straight Connector 23">
            <a:extLst>
              <a:ext uri="{FF2B5EF4-FFF2-40B4-BE49-F238E27FC236}">
                <a16:creationId xmlns:a16="http://schemas.microsoft.com/office/drawing/2014/main" id="{2FD70E1B-C37C-340E-CB3D-87DB44EB18CD}"/>
              </a:ext>
            </a:extLst>
          </p:cNvPr>
          <p:cNvCxnSpPr>
            <a:cxnSpLocks/>
          </p:cNvCxnSpPr>
          <p:nvPr/>
        </p:nvCxnSpPr>
        <p:spPr>
          <a:xfrm flipV="1">
            <a:off x="265785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D42F3382-786B-37B5-199C-812D2EA483F0}"/>
              </a:ext>
            </a:extLst>
          </p:cNvPr>
          <p:cNvCxnSpPr>
            <a:cxnSpLocks/>
          </p:cNvCxnSpPr>
          <p:nvPr/>
        </p:nvCxnSpPr>
        <p:spPr>
          <a:xfrm flipV="1">
            <a:off x="35790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C01DE52D-7EDE-9CA4-BA3C-B0590339F6F3}"/>
              </a:ext>
            </a:extLst>
          </p:cNvPr>
          <p:cNvCxnSpPr>
            <a:cxnSpLocks/>
          </p:cNvCxnSpPr>
          <p:nvPr/>
        </p:nvCxnSpPr>
        <p:spPr>
          <a:xfrm flipV="1">
            <a:off x="55221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32" name="Oval 31">
            <a:extLst>
              <a:ext uri="{FF2B5EF4-FFF2-40B4-BE49-F238E27FC236}">
                <a16:creationId xmlns:a16="http://schemas.microsoft.com/office/drawing/2014/main" id="{E105F451-3688-4DE3-6AD0-68BC027256DC}"/>
              </a:ext>
            </a:extLst>
          </p:cNvPr>
          <p:cNvSpPr/>
          <p:nvPr/>
        </p:nvSpPr>
        <p:spPr>
          <a:xfrm>
            <a:off x="2745935"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a:extLst>
              <a:ext uri="{FF2B5EF4-FFF2-40B4-BE49-F238E27FC236}">
                <a16:creationId xmlns:a16="http://schemas.microsoft.com/office/drawing/2014/main" id="{46B4419F-8B4E-0685-69CB-D77CC33F2CC3}"/>
              </a:ext>
            </a:extLst>
          </p:cNvPr>
          <p:cNvSpPr/>
          <p:nvPr/>
        </p:nvSpPr>
        <p:spPr>
          <a:xfrm>
            <a:off x="3242185"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2" name="Group 61">
            <a:extLst>
              <a:ext uri="{FF2B5EF4-FFF2-40B4-BE49-F238E27FC236}">
                <a16:creationId xmlns:a16="http://schemas.microsoft.com/office/drawing/2014/main" id="{93CD5AA7-CCB6-0511-86E7-43AD45B7A506}"/>
              </a:ext>
            </a:extLst>
          </p:cNvPr>
          <p:cNvGrpSpPr/>
          <p:nvPr/>
        </p:nvGrpSpPr>
        <p:grpSpPr>
          <a:xfrm>
            <a:off x="2657849" y="1355392"/>
            <a:ext cx="3819829" cy="3456175"/>
            <a:chOff x="658906" y="1355392"/>
            <a:chExt cx="7826188" cy="3456175"/>
          </a:xfrm>
        </p:grpSpPr>
        <p:cxnSp>
          <p:nvCxnSpPr>
            <p:cNvPr id="7" name="Straight Connector 6">
              <a:extLst>
                <a:ext uri="{FF2B5EF4-FFF2-40B4-BE49-F238E27FC236}">
                  <a16:creationId xmlns:a16="http://schemas.microsoft.com/office/drawing/2014/main" id="{EE57CFDB-B7EF-17E2-D6EB-D888687C62F1}"/>
                </a:ext>
              </a:extLst>
            </p:cNvPr>
            <p:cNvCxnSpPr>
              <a:cxnSpLocks/>
            </p:cNvCxnSpPr>
            <p:nvPr/>
          </p:nvCxnSpPr>
          <p:spPr>
            <a:xfrm>
              <a:off x="658906" y="13553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9A9001D-6ADB-A107-D8CE-828B215447CC}"/>
                </a:ext>
              </a:extLst>
            </p:cNvPr>
            <p:cNvCxnSpPr>
              <a:cxnSpLocks/>
            </p:cNvCxnSpPr>
            <p:nvPr/>
          </p:nvCxnSpPr>
          <p:spPr>
            <a:xfrm>
              <a:off x="658906" y="481156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C93ECCD1-7DBD-3198-ED91-1EF6B4FEF96C}"/>
                </a:ext>
              </a:extLst>
            </p:cNvPr>
            <p:cNvCxnSpPr>
              <a:cxnSpLocks/>
            </p:cNvCxnSpPr>
            <p:nvPr/>
          </p:nvCxnSpPr>
          <p:spPr>
            <a:xfrm>
              <a:off x="658906" y="30825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6" name="Straight Connector 25">
              <a:extLst>
                <a:ext uri="{FF2B5EF4-FFF2-40B4-BE49-F238E27FC236}">
                  <a16:creationId xmlns:a16="http://schemas.microsoft.com/office/drawing/2014/main" id="{3784D6E0-F86C-41AC-1EB7-55F77ECACEE7}"/>
                </a:ext>
              </a:extLst>
            </p:cNvPr>
            <p:cNvCxnSpPr>
              <a:cxnSpLocks/>
            </p:cNvCxnSpPr>
            <p:nvPr/>
          </p:nvCxnSpPr>
          <p:spPr>
            <a:xfrm>
              <a:off x="658906" y="22188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7" name="Straight Connector 26">
              <a:extLst>
                <a:ext uri="{FF2B5EF4-FFF2-40B4-BE49-F238E27FC236}">
                  <a16:creationId xmlns:a16="http://schemas.microsoft.com/office/drawing/2014/main" id="{B5152389-A390-CBBF-EBDA-C3168045C47D}"/>
                </a:ext>
              </a:extLst>
            </p:cNvPr>
            <p:cNvCxnSpPr>
              <a:cxnSpLocks/>
            </p:cNvCxnSpPr>
            <p:nvPr/>
          </p:nvCxnSpPr>
          <p:spPr>
            <a:xfrm>
              <a:off x="658906" y="39460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0D6F1EB7-3215-98F6-FBE2-827782983F83}"/>
                </a:ext>
              </a:extLst>
            </p:cNvPr>
            <p:cNvCxnSpPr>
              <a:cxnSpLocks/>
            </p:cNvCxnSpPr>
            <p:nvPr/>
          </p:nvCxnSpPr>
          <p:spPr>
            <a:xfrm>
              <a:off x="658906" y="180612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5" name="Straight Connector 34">
              <a:extLst>
                <a:ext uri="{FF2B5EF4-FFF2-40B4-BE49-F238E27FC236}">
                  <a16:creationId xmlns:a16="http://schemas.microsoft.com/office/drawing/2014/main" id="{EFBABC0D-6B26-02C3-A907-2A6D3230B37C}"/>
                </a:ext>
              </a:extLst>
            </p:cNvPr>
            <p:cNvCxnSpPr>
              <a:cxnSpLocks/>
            </p:cNvCxnSpPr>
            <p:nvPr/>
          </p:nvCxnSpPr>
          <p:spPr>
            <a:xfrm>
              <a:off x="658906" y="267703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B86D7F7F-D562-1DB3-8C95-7D4D52AF2B42}"/>
                </a:ext>
              </a:extLst>
            </p:cNvPr>
            <p:cNvCxnSpPr>
              <a:cxnSpLocks/>
            </p:cNvCxnSpPr>
            <p:nvPr/>
          </p:nvCxnSpPr>
          <p:spPr>
            <a:xfrm>
              <a:off x="658906" y="352857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863E2B97-B6ED-3994-306D-C5AE9931F05F}"/>
                </a:ext>
              </a:extLst>
            </p:cNvPr>
            <p:cNvCxnSpPr>
              <a:cxnSpLocks/>
            </p:cNvCxnSpPr>
            <p:nvPr/>
          </p:nvCxnSpPr>
          <p:spPr>
            <a:xfrm>
              <a:off x="658906" y="4389759"/>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cxnSp>
        <p:nvCxnSpPr>
          <p:cNvPr id="48" name="Straight Connector 47">
            <a:extLst>
              <a:ext uri="{FF2B5EF4-FFF2-40B4-BE49-F238E27FC236}">
                <a16:creationId xmlns:a16="http://schemas.microsoft.com/office/drawing/2014/main" id="{C6C5E2A4-4326-AA4C-39CA-EF99D60880A3}"/>
              </a:ext>
            </a:extLst>
          </p:cNvPr>
          <p:cNvCxnSpPr>
            <a:cxnSpLocks/>
          </p:cNvCxnSpPr>
          <p:nvPr/>
        </p:nvCxnSpPr>
        <p:spPr>
          <a:xfrm flipV="1">
            <a:off x="311174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0" name="Straight Connector 49">
            <a:extLst>
              <a:ext uri="{FF2B5EF4-FFF2-40B4-BE49-F238E27FC236}">
                <a16:creationId xmlns:a16="http://schemas.microsoft.com/office/drawing/2014/main" id="{28242F5B-BA17-0370-5F32-DB9C414E0FDA}"/>
              </a:ext>
            </a:extLst>
          </p:cNvPr>
          <p:cNvCxnSpPr>
            <a:cxnSpLocks/>
          </p:cNvCxnSpPr>
          <p:nvPr/>
        </p:nvCxnSpPr>
        <p:spPr>
          <a:xfrm flipV="1">
            <a:off x="40574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527BB329-1F68-D311-352B-BE98AB423AF7}"/>
              </a:ext>
            </a:extLst>
          </p:cNvPr>
          <p:cNvCxnSpPr>
            <a:cxnSpLocks/>
          </p:cNvCxnSpPr>
          <p:nvPr/>
        </p:nvCxnSpPr>
        <p:spPr>
          <a:xfrm flipV="1">
            <a:off x="50480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2" name="Straight Connector 51">
            <a:extLst>
              <a:ext uri="{FF2B5EF4-FFF2-40B4-BE49-F238E27FC236}">
                <a16:creationId xmlns:a16="http://schemas.microsoft.com/office/drawing/2014/main" id="{9F36F3F7-D858-7D7C-89A1-E53E4DA1949D}"/>
              </a:ext>
            </a:extLst>
          </p:cNvPr>
          <p:cNvCxnSpPr>
            <a:cxnSpLocks/>
          </p:cNvCxnSpPr>
          <p:nvPr/>
        </p:nvCxnSpPr>
        <p:spPr>
          <a:xfrm flipV="1">
            <a:off x="60005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980337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7459C835-F025-14AF-49B3-2DBA971CEEB4}"/>
              </a:ext>
            </a:extLst>
          </p:cNvPr>
          <p:cNvSpPr/>
          <p:nvPr/>
        </p:nvSpPr>
        <p:spPr>
          <a:xfrm>
            <a:off x="2214773" y="0"/>
            <a:ext cx="6929227" cy="1538004"/>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F6B36D0-01D4-0587-117D-A26888E1C484}"/>
              </a:ext>
            </a:extLst>
          </p:cNvPr>
          <p:cNvSpPr/>
          <p:nvPr/>
        </p:nvSpPr>
        <p:spPr>
          <a:xfrm>
            <a:off x="0" y="1578575"/>
            <a:ext cx="9144000" cy="3564923"/>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1578576"/>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9AD5D4D-D046-0562-1049-53AA68543680}"/>
              </a:ext>
            </a:extLst>
          </p:cNvPr>
          <p:cNvSpPr txBox="1"/>
          <p:nvPr/>
        </p:nvSpPr>
        <p:spPr>
          <a:xfrm>
            <a:off x="129807" y="303883"/>
            <a:ext cx="2004160" cy="461665"/>
          </a:xfrm>
          <a:prstGeom prst="rect">
            <a:avLst/>
          </a:prstGeom>
          <a:noFill/>
        </p:spPr>
        <p:txBody>
          <a:bodyPr wrap="square">
            <a:spAutoFit/>
          </a:bodyPr>
          <a:lstStyle/>
          <a:p>
            <a:pPr algn="ctr"/>
            <a:r>
              <a:rPr lang="en-US" sz="2400">
                <a:latin typeface="+mj-lt"/>
              </a:rPr>
              <a:t>list</a:t>
            </a:r>
            <a:endParaRPr lang="en-US" sz="2400"/>
          </a:p>
        </p:txBody>
      </p:sp>
      <p:sp>
        <p:nvSpPr>
          <p:cNvPr id="51" name="Rectangle 50">
            <a:extLst>
              <a:ext uri="{FF2B5EF4-FFF2-40B4-BE49-F238E27FC236}">
                <a16:creationId xmlns:a16="http://schemas.microsoft.com/office/drawing/2014/main" id="{18561BDF-1EC2-E808-51E2-EE38A9A5BFD7}"/>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F90A8D"/>
                </a:solidFill>
                <a:latin typeface="Consolas" panose="020B0609020204030204" pitchFamily="49" charset="0"/>
                <a:cs typeface="Consolas" panose="020B0609020204030204" pitchFamily="49" charset="0"/>
              </a:rPr>
              <a:t>0x0a2bcefa</a:t>
            </a:r>
          </a:p>
        </p:txBody>
      </p:sp>
      <p:sp>
        <p:nvSpPr>
          <p:cNvPr id="55" name="Rectangle 54">
            <a:extLst>
              <a:ext uri="{FF2B5EF4-FFF2-40B4-BE49-F238E27FC236}">
                <a16:creationId xmlns:a16="http://schemas.microsoft.com/office/drawing/2014/main" id="{48586F3A-F734-B41B-9F9A-865B092413A9}"/>
              </a:ext>
            </a:extLst>
          </p:cNvPr>
          <p:cNvSpPr/>
          <p:nvPr/>
        </p:nvSpPr>
        <p:spPr>
          <a:xfrm>
            <a:off x="4917041" y="246702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0x234c8b7a </a:t>
            </a:r>
            <a:r>
              <a:rPr lang="en-US" sz="1800">
                <a:solidFill>
                  <a:srgbClr val="F90A8D"/>
                </a:solidFill>
                <a:latin typeface="Consolas" panose="020B0609020204030204" pitchFamily="49" charset="0"/>
                <a:cs typeface="Consolas" panose="020B0609020204030204" pitchFamily="49" charset="0"/>
              </a:rPr>
              <a:t>0x05287a12</a:t>
            </a:r>
          </a:p>
        </p:txBody>
      </p:sp>
      <p:cxnSp>
        <p:nvCxnSpPr>
          <p:cNvPr id="8" name="Straight Arrow Connector 7">
            <a:extLst>
              <a:ext uri="{FF2B5EF4-FFF2-40B4-BE49-F238E27FC236}">
                <a16:creationId xmlns:a16="http://schemas.microsoft.com/office/drawing/2014/main" id="{0FFE1678-9804-8F4D-809F-ECFE283640DE}"/>
              </a:ext>
            </a:extLst>
          </p:cNvPr>
          <p:cNvCxnSpPr>
            <a:cxnSpLocks/>
            <a:endCxn id="69" idx="1"/>
          </p:cNvCxnSpPr>
          <p:nvPr/>
        </p:nvCxnSpPr>
        <p:spPr>
          <a:xfrm>
            <a:off x="1243931" y="1023511"/>
            <a:ext cx="790732" cy="113335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44398069-4979-BE4C-05D4-46B72484D32B}"/>
              </a:ext>
            </a:extLst>
          </p:cNvPr>
          <p:cNvSpPr/>
          <p:nvPr/>
        </p:nvSpPr>
        <p:spPr>
          <a:xfrm>
            <a:off x="5918121" y="363051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0x7766231a   </a:t>
            </a:r>
            <a:r>
              <a:rPr lang="en-US" sz="1800">
                <a:solidFill>
                  <a:srgbClr val="F90A8D"/>
                </a:solidFill>
                <a:latin typeface="Consolas" panose="020B0609020204030204" pitchFamily="49" charset="0"/>
                <a:cs typeface="Consolas" panose="020B0609020204030204" pitchFamily="49" charset="0"/>
              </a:rPr>
              <a:t>null</a:t>
            </a:r>
            <a:r>
              <a:rPr lang="en-US" sz="1800">
                <a:solidFill>
                  <a:srgbClr val="0CB5B5"/>
                </a:solidFill>
                <a:latin typeface="Consolas" panose="020B0609020204030204" pitchFamily="49" charset="0"/>
                <a:cs typeface="Consolas" panose="020B0609020204030204" pitchFamily="49" charset="0"/>
              </a:rPr>
              <a:t>   </a:t>
            </a:r>
          </a:p>
        </p:txBody>
      </p:sp>
      <p:sp>
        <p:nvSpPr>
          <p:cNvPr id="43" name="Rectangle 42">
            <a:extLst>
              <a:ext uri="{FF2B5EF4-FFF2-40B4-BE49-F238E27FC236}">
                <a16:creationId xmlns:a16="http://schemas.microsoft.com/office/drawing/2014/main" id="{D1208800-B909-4297-1D1E-F4C931F2EFCF}"/>
              </a:ext>
            </a:extLst>
          </p:cNvPr>
          <p:cNvSpPr/>
          <p:nvPr/>
        </p:nvSpPr>
        <p:spPr>
          <a:xfrm>
            <a:off x="879836" y="3759183"/>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0x3425ff1a </a:t>
            </a:r>
            <a:r>
              <a:rPr lang="en-US" sz="1800">
                <a:solidFill>
                  <a:srgbClr val="F90A8D"/>
                </a:solidFill>
                <a:latin typeface="Consolas" panose="020B0609020204030204" pitchFamily="49" charset="0"/>
                <a:cs typeface="Consolas" panose="020B0609020204030204" pitchFamily="49" charset="0"/>
              </a:rPr>
              <a:t>0xab334b19</a:t>
            </a:r>
          </a:p>
        </p:txBody>
      </p:sp>
      <p:sp>
        <p:nvSpPr>
          <p:cNvPr id="69" name="Rectangle 68">
            <a:extLst>
              <a:ext uri="{FF2B5EF4-FFF2-40B4-BE49-F238E27FC236}">
                <a16:creationId xmlns:a16="http://schemas.microsoft.com/office/drawing/2014/main" id="{29F02912-A8A9-4F7D-1A7D-D13368332BB4}"/>
              </a:ext>
            </a:extLst>
          </p:cNvPr>
          <p:cNvSpPr/>
          <p:nvPr/>
        </p:nvSpPr>
        <p:spPr>
          <a:xfrm>
            <a:off x="2034663" y="1860564"/>
            <a:ext cx="1761692"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F90A8D"/>
                </a:solidFill>
                <a:latin typeface="Consolas" panose="020B0609020204030204" pitchFamily="49" charset="0"/>
                <a:cs typeface="Consolas" panose="020B0609020204030204" pitchFamily="49" charset="0"/>
              </a:rPr>
              <a:t>0x2349d47a3</a:t>
            </a:r>
          </a:p>
        </p:txBody>
      </p:sp>
      <p:cxnSp>
        <p:nvCxnSpPr>
          <p:cNvPr id="73" name="Straight Arrow Connector 72">
            <a:extLst>
              <a:ext uri="{FF2B5EF4-FFF2-40B4-BE49-F238E27FC236}">
                <a16:creationId xmlns:a16="http://schemas.microsoft.com/office/drawing/2014/main" id="{6BE00865-D001-66FB-0370-BDE2C65558BD}"/>
              </a:ext>
            </a:extLst>
          </p:cNvPr>
          <p:cNvCxnSpPr>
            <a:cxnSpLocks/>
            <a:endCxn id="55" idx="1"/>
          </p:cNvCxnSpPr>
          <p:nvPr/>
        </p:nvCxnSpPr>
        <p:spPr>
          <a:xfrm>
            <a:off x="3061855" y="2203983"/>
            <a:ext cx="1855186" cy="559349"/>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6" name="Straight Arrow Connector 75">
            <a:extLst>
              <a:ext uri="{FF2B5EF4-FFF2-40B4-BE49-F238E27FC236}">
                <a16:creationId xmlns:a16="http://schemas.microsoft.com/office/drawing/2014/main" id="{4D522B98-0AD6-0E6D-8460-F2754E44E6AD}"/>
              </a:ext>
            </a:extLst>
          </p:cNvPr>
          <p:cNvCxnSpPr>
            <a:cxnSpLocks/>
            <a:endCxn id="43" idx="1"/>
          </p:cNvCxnSpPr>
          <p:nvPr/>
        </p:nvCxnSpPr>
        <p:spPr>
          <a:xfrm>
            <a:off x="416184" y="3501220"/>
            <a:ext cx="463652" cy="55426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78">
            <a:extLst>
              <a:ext uri="{FF2B5EF4-FFF2-40B4-BE49-F238E27FC236}">
                <a16:creationId xmlns:a16="http://schemas.microsoft.com/office/drawing/2014/main" id="{E841D609-8690-8C5E-6133-681C8CA73E3C}"/>
              </a:ext>
            </a:extLst>
          </p:cNvPr>
          <p:cNvCxnSpPr>
            <a:cxnSpLocks/>
            <a:endCxn id="11" idx="1"/>
          </p:cNvCxnSpPr>
          <p:nvPr/>
        </p:nvCxnSpPr>
        <p:spPr>
          <a:xfrm flipV="1">
            <a:off x="3061855" y="3926822"/>
            <a:ext cx="2856266" cy="194181"/>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9464E7FC-6EBF-5D77-B70D-DE741577B610}"/>
              </a:ext>
            </a:extLst>
          </p:cNvPr>
          <p:cNvCxnSpPr>
            <a:cxnSpLocks/>
          </p:cNvCxnSpPr>
          <p:nvPr/>
        </p:nvCxnSpPr>
        <p:spPr>
          <a:xfrm flipH="1">
            <a:off x="416184" y="2884588"/>
            <a:ext cx="6677343" cy="616632"/>
          </a:xfrm>
          <a:prstGeom prst="straightConnector1">
            <a:avLst/>
          </a:prstGeom>
          <a:ln w="38100" cap="rnd">
            <a:solidFill>
              <a:schemeClr val="accent1"/>
            </a:solidFill>
            <a:tailEnd type="non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EC4D1CC5-3D6B-8F0E-A717-8580404730A0}"/>
              </a:ext>
            </a:extLst>
          </p:cNvPr>
          <p:cNvSpPr txBox="1"/>
          <p:nvPr/>
        </p:nvSpPr>
        <p:spPr>
          <a:xfrm>
            <a:off x="2229550" y="176430"/>
            <a:ext cx="5635019" cy="1200329"/>
          </a:xfrm>
          <a:prstGeom prst="rect">
            <a:avLst/>
          </a:prstGeom>
          <a:noFill/>
        </p:spPr>
        <p:txBody>
          <a:bodyPr wrap="square">
            <a:spAutoFit/>
          </a:bodyPr>
          <a:lstStyle/>
          <a:p>
            <a:r>
              <a:rPr lang="en-US">
                <a:solidFill>
                  <a:srgbClr val="00007F"/>
                </a:solidFill>
                <a:latin typeface="+mj-lt"/>
              </a:rPr>
              <a:t>List</a:t>
            </a:r>
            <a:r>
              <a:rPr lang="en-US">
                <a:latin typeface="+mj-lt"/>
              </a:rPr>
              <a:t> list = </a:t>
            </a:r>
            <a:r>
              <a:rPr lang="en-US">
                <a:solidFill>
                  <a:srgbClr val="0000FF"/>
                </a:solidFill>
                <a:latin typeface="+mj-lt"/>
              </a:rPr>
              <a:t>new</a:t>
            </a:r>
            <a:r>
              <a:rPr lang="en-US">
                <a:latin typeface="+mj-lt"/>
              </a:rPr>
              <a:t> </a:t>
            </a:r>
            <a:r>
              <a:rPr lang="en-US">
                <a:solidFill>
                  <a:srgbClr val="00007F"/>
                </a:solidFill>
                <a:latin typeface="+mj-lt"/>
              </a:rPr>
              <a:t>List</a:t>
            </a:r>
            <a:r>
              <a:rPr lang="en-US">
                <a:latin typeface="+mj-lt"/>
              </a:rPr>
              <a:t>();</a:t>
            </a:r>
          </a:p>
          <a:p>
            <a:r>
              <a:rPr lang="en-US">
                <a:latin typeface="+mj-lt"/>
              </a:rPr>
              <a:t>list.head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B60E0E"/>
                </a:solidFill>
                <a:latin typeface="+mj-lt"/>
              </a:rPr>
              <a:t>"Hans"</a:t>
            </a:r>
            <a:r>
              <a:rPr lang="en-US">
                <a:latin typeface="+mj-lt"/>
              </a:rPr>
              <a:t>);</a:t>
            </a:r>
          </a:p>
          <a:p>
            <a:r>
              <a:rPr lang="en-US">
                <a:latin typeface="+mj-lt"/>
              </a:rPr>
              <a:t>list.head.next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B60E0E"/>
                </a:solidFill>
                <a:latin typeface="+mj-lt"/>
              </a:rPr>
              <a:t>"The"</a:t>
            </a:r>
            <a:r>
              <a:rPr lang="en-US">
                <a:latin typeface="+mj-lt"/>
              </a:rPr>
              <a:t>);</a:t>
            </a:r>
          </a:p>
          <a:p>
            <a:r>
              <a:rPr lang="en-US">
                <a:latin typeface="+mj-lt"/>
              </a:rPr>
              <a:t>list.head.next.next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B60E0E"/>
                </a:solidFill>
                <a:latin typeface="+mj-lt"/>
              </a:rPr>
              <a:t>"Parrot"</a:t>
            </a:r>
            <a:r>
              <a:rPr lang="en-US">
                <a:latin typeface="+mj-lt"/>
              </a:rPr>
              <a:t>);</a:t>
            </a:r>
          </a:p>
        </p:txBody>
      </p:sp>
      <p:sp>
        <p:nvSpPr>
          <p:cNvPr id="92" name="Rectangle 91">
            <a:extLst>
              <a:ext uri="{FF2B5EF4-FFF2-40B4-BE49-F238E27FC236}">
                <a16:creationId xmlns:a16="http://schemas.microsoft.com/office/drawing/2014/main" id="{14A44222-A755-EAA8-5ED7-5A35F7869608}"/>
              </a:ext>
            </a:extLst>
          </p:cNvPr>
          <p:cNvSpPr/>
          <p:nvPr/>
        </p:nvSpPr>
        <p:spPr>
          <a:xfrm>
            <a:off x="6682110" y="1710577"/>
            <a:ext cx="2130701" cy="592608"/>
          </a:xfrm>
          <a:prstGeom prst="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CB5B5"/>
                </a:solidFill>
                <a:latin typeface="Consolas" panose="020B0609020204030204" pitchFamily="49" charset="0"/>
                <a:cs typeface="Consolas" panose="020B0609020204030204" pitchFamily="49" charset="0"/>
              </a:rPr>
              <a:t>'H' 'a' 'n' 's'</a:t>
            </a:r>
            <a:endParaRPr lang="en-US" sz="1800">
              <a:solidFill>
                <a:srgbClr val="F90A8D"/>
              </a:solidFill>
              <a:latin typeface="Consolas" panose="020B0609020204030204" pitchFamily="49" charset="0"/>
              <a:cs typeface="Consolas" panose="020B0609020204030204" pitchFamily="49" charset="0"/>
            </a:endParaRPr>
          </a:p>
        </p:txBody>
      </p:sp>
      <p:cxnSp>
        <p:nvCxnSpPr>
          <p:cNvPr id="95" name="Straight Arrow Connector 94">
            <a:extLst>
              <a:ext uri="{FF2B5EF4-FFF2-40B4-BE49-F238E27FC236}">
                <a16:creationId xmlns:a16="http://schemas.microsoft.com/office/drawing/2014/main" id="{81D06AB8-121C-8D7D-32B0-A5B9D0BE9046}"/>
              </a:ext>
            </a:extLst>
          </p:cNvPr>
          <p:cNvCxnSpPr>
            <a:cxnSpLocks/>
            <a:endCxn id="92" idx="1"/>
          </p:cNvCxnSpPr>
          <p:nvPr/>
        </p:nvCxnSpPr>
        <p:spPr>
          <a:xfrm flipV="1">
            <a:off x="5651541" y="2006881"/>
            <a:ext cx="1030569" cy="748409"/>
          </a:xfrm>
          <a:prstGeom prst="straightConnector1">
            <a:avLst/>
          </a:prstGeom>
          <a:ln w="38100" cap="rnd">
            <a:solidFill>
              <a:schemeClr val="accent5"/>
            </a:solidFill>
            <a:tailEnd type="triangle"/>
          </a:ln>
        </p:spPr>
        <p:style>
          <a:lnRef idx="1">
            <a:schemeClr val="accent6"/>
          </a:lnRef>
          <a:fillRef idx="0">
            <a:schemeClr val="accent6"/>
          </a:fillRef>
          <a:effectRef idx="0">
            <a:schemeClr val="accent6"/>
          </a:effectRef>
          <a:fontRef idx="minor">
            <a:schemeClr val="tx1"/>
          </a:fontRef>
        </p:style>
      </p:cxnSp>
      <p:sp>
        <p:nvSpPr>
          <p:cNvPr id="99" name="Rectangle 98">
            <a:extLst>
              <a:ext uri="{FF2B5EF4-FFF2-40B4-BE49-F238E27FC236}">
                <a16:creationId xmlns:a16="http://schemas.microsoft.com/office/drawing/2014/main" id="{4FEFE925-7C9F-168B-8C56-C666690AA61B}"/>
              </a:ext>
            </a:extLst>
          </p:cNvPr>
          <p:cNvSpPr/>
          <p:nvPr/>
        </p:nvSpPr>
        <p:spPr>
          <a:xfrm>
            <a:off x="1777782" y="2560499"/>
            <a:ext cx="1761692" cy="592608"/>
          </a:xfrm>
          <a:prstGeom prst="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CB5B5"/>
                </a:solidFill>
                <a:latin typeface="Consolas" panose="020B0609020204030204" pitchFamily="49" charset="0"/>
                <a:cs typeface="Consolas" panose="020B0609020204030204" pitchFamily="49" charset="0"/>
              </a:rPr>
              <a:t>'T' 'h' 'e'</a:t>
            </a:r>
            <a:endParaRPr lang="en-US" sz="1800">
              <a:solidFill>
                <a:srgbClr val="F90A8D"/>
              </a:solidFill>
              <a:latin typeface="Consolas" panose="020B0609020204030204" pitchFamily="49" charset="0"/>
              <a:cs typeface="Consolas" panose="020B0609020204030204" pitchFamily="49" charset="0"/>
            </a:endParaRPr>
          </a:p>
        </p:txBody>
      </p:sp>
      <p:cxnSp>
        <p:nvCxnSpPr>
          <p:cNvPr id="100" name="Straight Arrow Connector 99">
            <a:extLst>
              <a:ext uri="{FF2B5EF4-FFF2-40B4-BE49-F238E27FC236}">
                <a16:creationId xmlns:a16="http://schemas.microsoft.com/office/drawing/2014/main" id="{EEDC967F-05BE-BF88-CF43-AFD65FDB4EC0}"/>
              </a:ext>
            </a:extLst>
          </p:cNvPr>
          <p:cNvCxnSpPr>
            <a:cxnSpLocks/>
            <a:endCxn id="99" idx="1"/>
          </p:cNvCxnSpPr>
          <p:nvPr/>
        </p:nvCxnSpPr>
        <p:spPr>
          <a:xfrm flipV="1">
            <a:off x="1523967" y="2856803"/>
            <a:ext cx="253815" cy="1198684"/>
          </a:xfrm>
          <a:prstGeom prst="straightConnector1">
            <a:avLst/>
          </a:prstGeom>
          <a:ln w="38100" cap="rnd">
            <a:solidFill>
              <a:schemeClr val="accent5"/>
            </a:solidFill>
            <a:tailEnd type="triangle"/>
          </a:ln>
        </p:spPr>
        <p:style>
          <a:lnRef idx="1">
            <a:schemeClr val="accent6"/>
          </a:lnRef>
          <a:fillRef idx="0">
            <a:schemeClr val="accent6"/>
          </a:fillRef>
          <a:effectRef idx="0">
            <a:schemeClr val="accent6"/>
          </a:effectRef>
          <a:fontRef idx="minor">
            <a:schemeClr val="tx1"/>
          </a:fontRef>
        </p:style>
      </p:cxnSp>
      <p:sp>
        <p:nvSpPr>
          <p:cNvPr id="103" name="Rectangle 102">
            <a:extLst>
              <a:ext uri="{FF2B5EF4-FFF2-40B4-BE49-F238E27FC236}">
                <a16:creationId xmlns:a16="http://schemas.microsoft.com/office/drawing/2014/main" id="{9765EF54-FE8B-4386-FEEB-064F019A2E12}"/>
              </a:ext>
            </a:extLst>
          </p:cNvPr>
          <p:cNvSpPr/>
          <p:nvPr/>
        </p:nvSpPr>
        <p:spPr>
          <a:xfrm>
            <a:off x="5179828" y="4460401"/>
            <a:ext cx="3506971" cy="592608"/>
          </a:xfrm>
          <a:prstGeom prst="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CB5B5"/>
                </a:solidFill>
                <a:latin typeface="Consolas" panose="020B0609020204030204" pitchFamily="49" charset="0"/>
                <a:cs typeface="Consolas" panose="020B0609020204030204" pitchFamily="49" charset="0"/>
              </a:rPr>
              <a:t>'P' 'a' 'r' 'r' 'o' 't'</a:t>
            </a:r>
            <a:endParaRPr lang="en-US" sz="1800">
              <a:solidFill>
                <a:srgbClr val="F90A8D"/>
              </a:solidFill>
              <a:latin typeface="Consolas" panose="020B0609020204030204" pitchFamily="49" charset="0"/>
              <a:cs typeface="Consolas" panose="020B0609020204030204" pitchFamily="49" charset="0"/>
            </a:endParaRPr>
          </a:p>
        </p:txBody>
      </p:sp>
      <p:cxnSp>
        <p:nvCxnSpPr>
          <p:cNvPr id="104" name="Straight Arrow Connector 103">
            <a:extLst>
              <a:ext uri="{FF2B5EF4-FFF2-40B4-BE49-F238E27FC236}">
                <a16:creationId xmlns:a16="http://schemas.microsoft.com/office/drawing/2014/main" id="{5C76607A-0952-2EA7-A8AB-2F48BA3BAA3F}"/>
              </a:ext>
            </a:extLst>
          </p:cNvPr>
          <p:cNvCxnSpPr>
            <a:cxnSpLocks/>
            <a:endCxn id="103" idx="1"/>
          </p:cNvCxnSpPr>
          <p:nvPr/>
        </p:nvCxnSpPr>
        <p:spPr>
          <a:xfrm>
            <a:off x="4378036" y="4509106"/>
            <a:ext cx="801792" cy="247599"/>
          </a:xfrm>
          <a:prstGeom prst="straightConnector1">
            <a:avLst/>
          </a:prstGeom>
          <a:ln w="38100" cap="rnd">
            <a:solidFill>
              <a:schemeClr val="accent5"/>
            </a:solidFill>
            <a:tailEnd type="triangle"/>
          </a:ln>
        </p:spPr>
        <p:style>
          <a:lnRef idx="1">
            <a:schemeClr val="accent6"/>
          </a:lnRef>
          <a:fillRef idx="0">
            <a:schemeClr val="accent6"/>
          </a:fillRef>
          <a:effectRef idx="0">
            <a:schemeClr val="accent6"/>
          </a:effectRef>
          <a:fontRef idx="minor">
            <a:schemeClr val="tx1"/>
          </a:fontRef>
        </p:style>
      </p:cxnSp>
      <p:cxnSp>
        <p:nvCxnSpPr>
          <p:cNvPr id="111" name="Straight Arrow Connector 110">
            <a:extLst>
              <a:ext uri="{FF2B5EF4-FFF2-40B4-BE49-F238E27FC236}">
                <a16:creationId xmlns:a16="http://schemas.microsoft.com/office/drawing/2014/main" id="{48774FE5-090F-0B27-EF7B-C151EFD6B016}"/>
              </a:ext>
            </a:extLst>
          </p:cNvPr>
          <p:cNvCxnSpPr>
            <a:cxnSpLocks/>
          </p:cNvCxnSpPr>
          <p:nvPr/>
        </p:nvCxnSpPr>
        <p:spPr>
          <a:xfrm flipH="1">
            <a:off x="4369726" y="3903209"/>
            <a:ext cx="2449479" cy="605897"/>
          </a:xfrm>
          <a:prstGeom prst="straightConnector1">
            <a:avLst/>
          </a:prstGeom>
          <a:ln w="38100" cap="rnd">
            <a:solidFill>
              <a:schemeClr val="accent5"/>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14" name="TextBox 113">
            <a:extLst>
              <a:ext uri="{FF2B5EF4-FFF2-40B4-BE49-F238E27FC236}">
                <a16:creationId xmlns:a16="http://schemas.microsoft.com/office/drawing/2014/main" id="{8CAC0D87-3B22-74A3-F2C2-82A792923FB0}"/>
              </a:ext>
            </a:extLst>
          </p:cNvPr>
          <p:cNvSpPr txBox="1"/>
          <p:nvPr/>
        </p:nvSpPr>
        <p:spPr>
          <a:xfrm>
            <a:off x="6287387" y="70171"/>
            <a:ext cx="1729586" cy="720197"/>
          </a:xfrm>
          <a:prstGeom prst="rect">
            <a:avLst/>
          </a:prstGeom>
          <a:noFill/>
          <a:ln>
            <a:no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Consolas"/>
                <a:ea typeface="Segoe UI Emoji" panose="020B0502040204020203" pitchFamily="34" charset="0"/>
                <a:cs typeface="Consolas" panose="020B0609020204030204" pitchFamily="49" charset="0"/>
              </a:rPr>
              <a:t>class</a:t>
            </a:r>
            <a:r>
              <a:rPr lang="en-US" sz="1200">
                <a:solidFill>
                  <a:srgbClr val="00007F"/>
                </a:solidFill>
                <a:latin typeface="Consolas"/>
                <a:ea typeface="Segoe UI Emoji" panose="020B0502040204020203" pitchFamily="34" charset="0"/>
                <a:cs typeface="Consolas" panose="020B0609020204030204" pitchFamily="49" charset="0"/>
              </a:rPr>
              <a:t> LinkedList</a:t>
            </a:r>
            <a:r>
              <a:rPr lang="en-US" sz="12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solidFill>
                  <a:srgbClr val="00007F"/>
                </a:solidFill>
                <a:latin typeface="Consolas"/>
                <a:ea typeface="Segoe UI Emoji" panose="020B0502040204020203" pitchFamily="34" charset="0"/>
                <a:cs typeface="Consolas" panose="020B0609020204030204" pitchFamily="49" charset="0"/>
              </a:rPr>
              <a:t>    Node</a:t>
            </a:r>
            <a:r>
              <a:rPr lang="en-US" sz="1200">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a:t>
            </a:r>
          </a:p>
        </p:txBody>
      </p:sp>
      <p:sp>
        <p:nvSpPr>
          <p:cNvPr id="115" name="TextBox 114">
            <a:extLst>
              <a:ext uri="{FF2B5EF4-FFF2-40B4-BE49-F238E27FC236}">
                <a16:creationId xmlns:a16="http://schemas.microsoft.com/office/drawing/2014/main" id="{06A06B60-F8FB-E867-EE92-33929D221902}"/>
              </a:ext>
            </a:extLst>
          </p:cNvPr>
          <p:cNvSpPr txBox="1"/>
          <p:nvPr/>
        </p:nvSpPr>
        <p:spPr>
          <a:xfrm>
            <a:off x="7541137" y="554682"/>
            <a:ext cx="1907671" cy="941796"/>
          </a:xfrm>
          <a:prstGeom prst="rect">
            <a:avLst/>
          </a:prstGeom>
          <a:noFill/>
          <a:ln>
            <a:no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Consolas"/>
                <a:ea typeface="Segoe UI Emoji" panose="020B0502040204020203" pitchFamily="34" charset="0"/>
                <a:cs typeface="Consolas" panose="020B0609020204030204" pitchFamily="49" charset="0"/>
              </a:rPr>
              <a:t>class</a:t>
            </a:r>
            <a:r>
              <a:rPr lang="en-US" sz="1200">
                <a:solidFill>
                  <a:srgbClr val="00007F"/>
                </a:solidFill>
                <a:latin typeface="Consolas"/>
                <a:ea typeface="Segoe UI Emoji" panose="020B0502040204020203" pitchFamily="34" charset="0"/>
                <a:cs typeface="Consolas" panose="020B0609020204030204" pitchFamily="49" charset="0"/>
              </a:rPr>
              <a:t> Node</a:t>
            </a:r>
            <a:r>
              <a:rPr lang="en-US" sz="12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    </a:t>
            </a:r>
            <a:r>
              <a:rPr lang="en-US" sz="1200">
                <a:solidFill>
                  <a:srgbClr val="00007F"/>
                </a:solidFill>
                <a:latin typeface="Consolas"/>
                <a:ea typeface="Segoe UI Emoji" panose="020B0502040204020203" pitchFamily="34" charset="0"/>
                <a:cs typeface="Consolas" panose="020B0609020204030204" pitchFamily="49" charset="0"/>
              </a:rPr>
              <a:t>String</a:t>
            </a:r>
            <a:r>
              <a:rPr lang="en-US" sz="1200">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    </a:t>
            </a:r>
            <a:r>
              <a:rPr lang="en-US" sz="1200">
                <a:solidFill>
                  <a:srgbClr val="00007F"/>
                </a:solidFill>
                <a:latin typeface="Consolas"/>
                <a:ea typeface="Segoe UI Emoji" panose="020B0502040204020203" pitchFamily="34" charset="0"/>
                <a:cs typeface="Consolas" panose="020B0609020204030204" pitchFamily="49" charset="0"/>
              </a:rPr>
              <a:t>Node</a:t>
            </a:r>
            <a:r>
              <a:rPr lang="en-US" sz="1200">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11787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55" grpId="0" animBg="1"/>
      <p:bldP spid="11" grpId="0" animBg="1"/>
      <p:bldP spid="43" grpId="0" animBg="1"/>
      <p:bldP spid="69" grpId="0" animBg="1"/>
      <p:bldP spid="92" grpId="0" animBg="1"/>
      <p:bldP spid="99" grpId="0" animBg="1"/>
      <p:bldP spid="103"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problem: </a:t>
            </a:r>
            <a:r>
              <a:rPr lang="en-US"/>
              <a:t>so many grid cells; most empty!</a:t>
            </a:r>
            <a:endParaRPr lang="en-US" b="1"/>
          </a:p>
        </p:txBody>
      </p:sp>
      <p:sp>
        <p:nvSpPr>
          <p:cNvPr id="51" name="Oval 50">
            <a:extLst>
              <a:ext uri="{FF2B5EF4-FFF2-40B4-BE49-F238E27FC236}">
                <a16:creationId xmlns:a16="http://schemas.microsoft.com/office/drawing/2014/main" id="{E9668D83-C175-9A1E-034D-0FEB3E5E155F}"/>
              </a:ext>
            </a:extLst>
          </p:cNvPr>
          <p:cNvSpPr/>
          <p:nvPr/>
        </p:nvSpPr>
        <p:spPr>
          <a:xfrm>
            <a:off x="4572000"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a:extLst>
              <a:ext uri="{FF2B5EF4-FFF2-40B4-BE49-F238E27FC236}">
                <a16:creationId xmlns:a16="http://schemas.microsoft.com/office/drawing/2014/main" id="{28DAD3C3-5234-C8D6-FC9F-F82DD485C0F8}"/>
              </a:ext>
            </a:extLst>
          </p:cNvPr>
          <p:cNvSpPr/>
          <p:nvPr/>
        </p:nvSpPr>
        <p:spPr>
          <a:xfrm>
            <a:off x="4107218"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Oval 52">
            <a:extLst>
              <a:ext uri="{FF2B5EF4-FFF2-40B4-BE49-F238E27FC236}">
                <a16:creationId xmlns:a16="http://schemas.microsoft.com/office/drawing/2014/main" id="{773A4659-7548-5C4C-6C46-23FB4D32F49B}"/>
              </a:ext>
            </a:extLst>
          </p:cNvPr>
          <p:cNvSpPr/>
          <p:nvPr/>
        </p:nvSpPr>
        <p:spPr>
          <a:xfrm>
            <a:off x="5193949"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Oval 53">
            <a:extLst>
              <a:ext uri="{FF2B5EF4-FFF2-40B4-BE49-F238E27FC236}">
                <a16:creationId xmlns:a16="http://schemas.microsoft.com/office/drawing/2014/main" id="{30D6CB05-2071-872B-746E-64D7E50CE1D5}"/>
              </a:ext>
            </a:extLst>
          </p:cNvPr>
          <p:cNvSpPr/>
          <p:nvPr/>
        </p:nvSpPr>
        <p:spPr>
          <a:xfrm>
            <a:off x="4107218"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Oval 54">
            <a:extLst>
              <a:ext uri="{FF2B5EF4-FFF2-40B4-BE49-F238E27FC236}">
                <a16:creationId xmlns:a16="http://schemas.microsoft.com/office/drawing/2014/main" id="{180B5766-901A-0085-D5DC-8D0C054C4C85}"/>
              </a:ext>
            </a:extLst>
          </p:cNvPr>
          <p:cNvSpPr/>
          <p:nvPr/>
        </p:nvSpPr>
        <p:spPr>
          <a:xfrm>
            <a:off x="4221717"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6" name="Straight Connector 55">
            <a:extLst>
              <a:ext uri="{FF2B5EF4-FFF2-40B4-BE49-F238E27FC236}">
                <a16:creationId xmlns:a16="http://schemas.microsoft.com/office/drawing/2014/main" id="{373F7A7C-C6F1-EC72-29BE-D4EB823FEE05}"/>
              </a:ext>
            </a:extLst>
          </p:cNvPr>
          <p:cNvCxnSpPr>
            <a:cxnSpLocks/>
          </p:cNvCxnSpPr>
          <p:nvPr/>
        </p:nvCxnSpPr>
        <p:spPr>
          <a:xfrm flipV="1">
            <a:off x="6477679"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7" name="Straight Connector 56">
            <a:extLst>
              <a:ext uri="{FF2B5EF4-FFF2-40B4-BE49-F238E27FC236}">
                <a16:creationId xmlns:a16="http://schemas.microsoft.com/office/drawing/2014/main" id="{8CFD5E59-7344-4C90-BD4F-7A9ECCA13979}"/>
              </a:ext>
            </a:extLst>
          </p:cNvPr>
          <p:cNvCxnSpPr>
            <a:cxnSpLocks/>
          </p:cNvCxnSpPr>
          <p:nvPr/>
        </p:nvCxnSpPr>
        <p:spPr>
          <a:xfrm flipV="1">
            <a:off x="457200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8" name="Straight Connector 57">
            <a:extLst>
              <a:ext uri="{FF2B5EF4-FFF2-40B4-BE49-F238E27FC236}">
                <a16:creationId xmlns:a16="http://schemas.microsoft.com/office/drawing/2014/main" id="{2D3B33ED-A29D-BA76-BE26-A479F5C1B72B}"/>
              </a:ext>
            </a:extLst>
          </p:cNvPr>
          <p:cNvCxnSpPr>
            <a:cxnSpLocks/>
          </p:cNvCxnSpPr>
          <p:nvPr/>
        </p:nvCxnSpPr>
        <p:spPr>
          <a:xfrm flipV="1">
            <a:off x="265785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9" name="Straight Connector 58">
            <a:extLst>
              <a:ext uri="{FF2B5EF4-FFF2-40B4-BE49-F238E27FC236}">
                <a16:creationId xmlns:a16="http://schemas.microsoft.com/office/drawing/2014/main" id="{F2F3709F-E861-6618-7D91-C88DCCFFD3D9}"/>
              </a:ext>
            </a:extLst>
          </p:cNvPr>
          <p:cNvCxnSpPr>
            <a:cxnSpLocks/>
          </p:cNvCxnSpPr>
          <p:nvPr/>
        </p:nvCxnSpPr>
        <p:spPr>
          <a:xfrm flipV="1">
            <a:off x="35790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0" name="Straight Connector 59">
            <a:extLst>
              <a:ext uri="{FF2B5EF4-FFF2-40B4-BE49-F238E27FC236}">
                <a16:creationId xmlns:a16="http://schemas.microsoft.com/office/drawing/2014/main" id="{2D790B4E-78F7-EA76-926A-F65752CEF986}"/>
              </a:ext>
            </a:extLst>
          </p:cNvPr>
          <p:cNvCxnSpPr>
            <a:cxnSpLocks/>
          </p:cNvCxnSpPr>
          <p:nvPr/>
        </p:nvCxnSpPr>
        <p:spPr>
          <a:xfrm flipV="1">
            <a:off x="55221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61" name="Oval 60">
            <a:extLst>
              <a:ext uri="{FF2B5EF4-FFF2-40B4-BE49-F238E27FC236}">
                <a16:creationId xmlns:a16="http://schemas.microsoft.com/office/drawing/2014/main" id="{6AC3AFD5-95D1-1D2C-1313-D39A7F6DC963}"/>
              </a:ext>
            </a:extLst>
          </p:cNvPr>
          <p:cNvSpPr/>
          <p:nvPr/>
        </p:nvSpPr>
        <p:spPr>
          <a:xfrm>
            <a:off x="2745935"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Oval 61">
            <a:extLst>
              <a:ext uri="{FF2B5EF4-FFF2-40B4-BE49-F238E27FC236}">
                <a16:creationId xmlns:a16="http://schemas.microsoft.com/office/drawing/2014/main" id="{3719E6B0-CD31-AE96-4546-C9EE68D8E673}"/>
              </a:ext>
            </a:extLst>
          </p:cNvPr>
          <p:cNvSpPr/>
          <p:nvPr/>
        </p:nvSpPr>
        <p:spPr>
          <a:xfrm>
            <a:off x="3242185"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3" name="Group 62">
            <a:extLst>
              <a:ext uri="{FF2B5EF4-FFF2-40B4-BE49-F238E27FC236}">
                <a16:creationId xmlns:a16="http://schemas.microsoft.com/office/drawing/2014/main" id="{7273B0D4-C980-CE91-5DEC-7C00D8C18F2A}"/>
              </a:ext>
            </a:extLst>
          </p:cNvPr>
          <p:cNvGrpSpPr/>
          <p:nvPr/>
        </p:nvGrpSpPr>
        <p:grpSpPr>
          <a:xfrm>
            <a:off x="2657849" y="1355392"/>
            <a:ext cx="3819829" cy="3456175"/>
            <a:chOff x="658906" y="1355392"/>
            <a:chExt cx="7826188" cy="3456175"/>
          </a:xfrm>
        </p:grpSpPr>
        <p:cxnSp>
          <p:nvCxnSpPr>
            <p:cNvPr id="64" name="Straight Connector 63">
              <a:extLst>
                <a:ext uri="{FF2B5EF4-FFF2-40B4-BE49-F238E27FC236}">
                  <a16:creationId xmlns:a16="http://schemas.microsoft.com/office/drawing/2014/main" id="{95BB2A09-F13A-11D1-EF57-4BD498B8DA92}"/>
                </a:ext>
              </a:extLst>
            </p:cNvPr>
            <p:cNvCxnSpPr>
              <a:cxnSpLocks/>
            </p:cNvCxnSpPr>
            <p:nvPr/>
          </p:nvCxnSpPr>
          <p:spPr>
            <a:xfrm>
              <a:off x="658906" y="13553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5" name="Straight Connector 64">
              <a:extLst>
                <a:ext uri="{FF2B5EF4-FFF2-40B4-BE49-F238E27FC236}">
                  <a16:creationId xmlns:a16="http://schemas.microsoft.com/office/drawing/2014/main" id="{15A69ED5-EEE1-30B1-2284-C99648964813}"/>
                </a:ext>
              </a:extLst>
            </p:cNvPr>
            <p:cNvCxnSpPr>
              <a:cxnSpLocks/>
            </p:cNvCxnSpPr>
            <p:nvPr/>
          </p:nvCxnSpPr>
          <p:spPr>
            <a:xfrm>
              <a:off x="658906" y="481156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6" name="Straight Connector 65">
              <a:extLst>
                <a:ext uri="{FF2B5EF4-FFF2-40B4-BE49-F238E27FC236}">
                  <a16:creationId xmlns:a16="http://schemas.microsoft.com/office/drawing/2014/main" id="{57775E95-E406-8CD4-1A2B-CCC580D9D0B6}"/>
                </a:ext>
              </a:extLst>
            </p:cNvPr>
            <p:cNvCxnSpPr>
              <a:cxnSpLocks/>
            </p:cNvCxnSpPr>
            <p:nvPr/>
          </p:nvCxnSpPr>
          <p:spPr>
            <a:xfrm>
              <a:off x="658906" y="30825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7" name="Straight Connector 66">
              <a:extLst>
                <a:ext uri="{FF2B5EF4-FFF2-40B4-BE49-F238E27FC236}">
                  <a16:creationId xmlns:a16="http://schemas.microsoft.com/office/drawing/2014/main" id="{98315CB6-3916-F393-9E1D-E50B91B5026E}"/>
                </a:ext>
              </a:extLst>
            </p:cNvPr>
            <p:cNvCxnSpPr>
              <a:cxnSpLocks/>
            </p:cNvCxnSpPr>
            <p:nvPr/>
          </p:nvCxnSpPr>
          <p:spPr>
            <a:xfrm>
              <a:off x="658906" y="22188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8" name="Straight Connector 67">
              <a:extLst>
                <a:ext uri="{FF2B5EF4-FFF2-40B4-BE49-F238E27FC236}">
                  <a16:creationId xmlns:a16="http://schemas.microsoft.com/office/drawing/2014/main" id="{E6CA8C8A-5F24-1005-C264-B775D323A07D}"/>
                </a:ext>
              </a:extLst>
            </p:cNvPr>
            <p:cNvCxnSpPr>
              <a:cxnSpLocks/>
            </p:cNvCxnSpPr>
            <p:nvPr/>
          </p:nvCxnSpPr>
          <p:spPr>
            <a:xfrm>
              <a:off x="658906" y="39460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9" name="Straight Connector 68">
              <a:extLst>
                <a:ext uri="{FF2B5EF4-FFF2-40B4-BE49-F238E27FC236}">
                  <a16:creationId xmlns:a16="http://schemas.microsoft.com/office/drawing/2014/main" id="{890697D6-E161-132C-45BD-F0ED4FDD8FE7}"/>
                </a:ext>
              </a:extLst>
            </p:cNvPr>
            <p:cNvCxnSpPr>
              <a:cxnSpLocks/>
            </p:cNvCxnSpPr>
            <p:nvPr/>
          </p:nvCxnSpPr>
          <p:spPr>
            <a:xfrm>
              <a:off x="658906" y="180612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0" name="Straight Connector 69">
              <a:extLst>
                <a:ext uri="{FF2B5EF4-FFF2-40B4-BE49-F238E27FC236}">
                  <a16:creationId xmlns:a16="http://schemas.microsoft.com/office/drawing/2014/main" id="{B813135D-8477-CD06-1413-833FA71AB087}"/>
                </a:ext>
              </a:extLst>
            </p:cNvPr>
            <p:cNvCxnSpPr>
              <a:cxnSpLocks/>
            </p:cNvCxnSpPr>
            <p:nvPr/>
          </p:nvCxnSpPr>
          <p:spPr>
            <a:xfrm>
              <a:off x="658906" y="267703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1" name="Straight Connector 70">
              <a:extLst>
                <a:ext uri="{FF2B5EF4-FFF2-40B4-BE49-F238E27FC236}">
                  <a16:creationId xmlns:a16="http://schemas.microsoft.com/office/drawing/2014/main" id="{48F834B1-9C43-B9D7-8D99-F88B6F502115}"/>
                </a:ext>
              </a:extLst>
            </p:cNvPr>
            <p:cNvCxnSpPr>
              <a:cxnSpLocks/>
            </p:cNvCxnSpPr>
            <p:nvPr/>
          </p:nvCxnSpPr>
          <p:spPr>
            <a:xfrm>
              <a:off x="658906" y="352857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2" name="Straight Connector 71">
              <a:extLst>
                <a:ext uri="{FF2B5EF4-FFF2-40B4-BE49-F238E27FC236}">
                  <a16:creationId xmlns:a16="http://schemas.microsoft.com/office/drawing/2014/main" id="{D74DCBA8-8681-B021-A8A7-C7488B079A1F}"/>
                </a:ext>
              </a:extLst>
            </p:cNvPr>
            <p:cNvCxnSpPr>
              <a:cxnSpLocks/>
            </p:cNvCxnSpPr>
            <p:nvPr/>
          </p:nvCxnSpPr>
          <p:spPr>
            <a:xfrm>
              <a:off x="658906" y="4389759"/>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cxnSp>
        <p:nvCxnSpPr>
          <p:cNvPr id="73" name="Straight Connector 72">
            <a:extLst>
              <a:ext uri="{FF2B5EF4-FFF2-40B4-BE49-F238E27FC236}">
                <a16:creationId xmlns:a16="http://schemas.microsoft.com/office/drawing/2014/main" id="{FE996901-E5B2-54BF-C97E-E0C4AD971BAE}"/>
              </a:ext>
            </a:extLst>
          </p:cNvPr>
          <p:cNvCxnSpPr>
            <a:cxnSpLocks/>
          </p:cNvCxnSpPr>
          <p:nvPr/>
        </p:nvCxnSpPr>
        <p:spPr>
          <a:xfrm flipV="1">
            <a:off x="311174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4" name="Straight Connector 73">
            <a:extLst>
              <a:ext uri="{FF2B5EF4-FFF2-40B4-BE49-F238E27FC236}">
                <a16:creationId xmlns:a16="http://schemas.microsoft.com/office/drawing/2014/main" id="{4B6DBF55-A9AD-82AD-DEFA-899F534A19BD}"/>
              </a:ext>
            </a:extLst>
          </p:cNvPr>
          <p:cNvCxnSpPr>
            <a:cxnSpLocks/>
          </p:cNvCxnSpPr>
          <p:nvPr/>
        </p:nvCxnSpPr>
        <p:spPr>
          <a:xfrm flipV="1">
            <a:off x="40574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5" name="Straight Connector 74">
            <a:extLst>
              <a:ext uri="{FF2B5EF4-FFF2-40B4-BE49-F238E27FC236}">
                <a16:creationId xmlns:a16="http://schemas.microsoft.com/office/drawing/2014/main" id="{A7453000-6491-5BC3-D8D0-173208AC54A3}"/>
              </a:ext>
            </a:extLst>
          </p:cNvPr>
          <p:cNvCxnSpPr>
            <a:cxnSpLocks/>
          </p:cNvCxnSpPr>
          <p:nvPr/>
        </p:nvCxnSpPr>
        <p:spPr>
          <a:xfrm flipV="1">
            <a:off x="50480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6" name="Straight Connector 75">
            <a:extLst>
              <a:ext uri="{FF2B5EF4-FFF2-40B4-BE49-F238E27FC236}">
                <a16:creationId xmlns:a16="http://schemas.microsoft.com/office/drawing/2014/main" id="{140CD0AA-771E-96A4-3C3E-C6BBBF289427}"/>
              </a:ext>
            </a:extLst>
          </p:cNvPr>
          <p:cNvCxnSpPr>
            <a:cxnSpLocks/>
          </p:cNvCxnSpPr>
          <p:nvPr/>
        </p:nvCxnSpPr>
        <p:spPr>
          <a:xfrm flipV="1">
            <a:off x="60005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23922906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09B03DD-5294-AEE1-0D58-1A65723B1205}"/>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a:extLst>
              <a:ext uri="{FF2B5EF4-FFF2-40B4-BE49-F238E27FC236}">
                <a16:creationId xmlns:a16="http://schemas.microsoft.com/office/drawing/2014/main" id="{6793ADE6-ED7A-FB21-E292-83C9ABCC37D9}"/>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12291366-5B8B-AB18-F871-A05CB06FFF1B}"/>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CC3D258B-372D-C8CC-1C58-390DB44AB8D4}"/>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0B25F36D-BCB3-CA88-5795-1FF8D5F4C07C}"/>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ED49F164-A905-9946-A601-34FD791F8225}"/>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idea: </a:t>
            </a:r>
            <a:r>
              <a:rPr lang="en-US"/>
              <a:t>"only have grid where you need it"</a:t>
            </a:r>
            <a:r>
              <a:rPr lang="en-US" b="1"/>
              <a:t> </a:t>
            </a:r>
            <a:endParaRPr lang="en-US"/>
          </a:p>
        </p:txBody>
      </p:sp>
      <p:cxnSp>
        <p:nvCxnSpPr>
          <p:cNvPr id="7" name="Straight Connector 6">
            <a:extLst>
              <a:ext uri="{FF2B5EF4-FFF2-40B4-BE49-F238E27FC236}">
                <a16:creationId xmlns:a16="http://schemas.microsoft.com/office/drawing/2014/main" id="{EE57CFDB-B7EF-17E2-D6EB-D888687C62F1}"/>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9A9001D-6ADB-A107-D8CE-828B215447CC}"/>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13" name="Straight Connector 12">
            <a:extLst>
              <a:ext uri="{FF2B5EF4-FFF2-40B4-BE49-F238E27FC236}">
                <a16:creationId xmlns:a16="http://schemas.microsoft.com/office/drawing/2014/main" id="{016C071B-0D8E-36C9-4407-D0984279ABA6}"/>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C93ECCD1-7DBD-3198-ED91-1EF6B4FEF96C}"/>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87800235-9EEE-D1E2-E20E-4280990FF9D7}"/>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4" name="Straight Connector 23">
            <a:extLst>
              <a:ext uri="{FF2B5EF4-FFF2-40B4-BE49-F238E27FC236}">
                <a16:creationId xmlns:a16="http://schemas.microsoft.com/office/drawing/2014/main" id="{2FD70E1B-C37C-340E-CB3D-87DB44EB18CD}"/>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D42F3382-786B-37B5-199C-812D2EA483F0}"/>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B846AF64-187B-E291-5C66-1F1DA913178C}"/>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35" name="Oval 34">
            <a:extLst>
              <a:ext uri="{FF2B5EF4-FFF2-40B4-BE49-F238E27FC236}">
                <a16:creationId xmlns:a16="http://schemas.microsoft.com/office/drawing/2014/main" id="{31EFF34C-DBCC-804C-93E6-05C1B28B2442}"/>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8" name="Straight Connector 37">
            <a:extLst>
              <a:ext uri="{FF2B5EF4-FFF2-40B4-BE49-F238E27FC236}">
                <a16:creationId xmlns:a16="http://schemas.microsoft.com/office/drawing/2014/main" id="{E7DD26B8-D320-C956-2DE3-C801C1FD11B7}"/>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3" name="Straight Connector 52">
            <a:extLst>
              <a:ext uri="{FF2B5EF4-FFF2-40B4-BE49-F238E27FC236}">
                <a16:creationId xmlns:a16="http://schemas.microsoft.com/office/drawing/2014/main" id="{C03F9108-D0A1-E106-B2AB-33CCE9C6A77C}"/>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7942456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problem: </a:t>
            </a:r>
            <a:r>
              <a:rPr lang="en-US"/>
              <a:t>how do we store this?</a:t>
            </a:r>
          </a:p>
        </p:txBody>
      </p:sp>
      <p:sp>
        <p:nvSpPr>
          <p:cNvPr id="2" name="Oval 1">
            <a:extLst>
              <a:ext uri="{FF2B5EF4-FFF2-40B4-BE49-F238E27FC236}">
                <a16:creationId xmlns:a16="http://schemas.microsoft.com/office/drawing/2014/main" id="{07D4E32D-D8BB-FB6B-2DDF-E0ABC4D6E4A9}"/>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Oval 4">
            <a:extLst>
              <a:ext uri="{FF2B5EF4-FFF2-40B4-BE49-F238E27FC236}">
                <a16:creationId xmlns:a16="http://schemas.microsoft.com/office/drawing/2014/main" id="{BEBA84FF-C38F-7D2D-44FC-1D416C6DB1E8}"/>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C3FBF1D0-DDB9-8A28-3008-6403BCCB0548}"/>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E3B6BB5C-5CC7-93E2-F77F-A952DB34E7A5}"/>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671431E1-0C57-1F1F-3934-3BF4BEBA112D}"/>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a:extLst>
              <a:ext uri="{FF2B5EF4-FFF2-40B4-BE49-F238E27FC236}">
                <a16:creationId xmlns:a16="http://schemas.microsoft.com/office/drawing/2014/main" id="{8473E402-DF90-C5A3-76A8-5619944055E3}"/>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9" name="Straight Connector 28">
            <a:extLst>
              <a:ext uri="{FF2B5EF4-FFF2-40B4-BE49-F238E27FC236}">
                <a16:creationId xmlns:a16="http://schemas.microsoft.com/office/drawing/2014/main" id="{17B60F15-F0D4-06D1-8426-CF2B73F77A1D}"/>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E3B33ECF-1E68-DA2E-52EA-7A4E32C12DEF}"/>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2" name="Straight Connector 31">
            <a:extLst>
              <a:ext uri="{FF2B5EF4-FFF2-40B4-BE49-F238E27FC236}">
                <a16:creationId xmlns:a16="http://schemas.microsoft.com/office/drawing/2014/main" id="{DFD79E98-198C-5D46-0807-4C37AA8008A0}"/>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3" name="Straight Connector 32">
            <a:extLst>
              <a:ext uri="{FF2B5EF4-FFF2-40B4-BE49-F238E27FC236}">
                <a16:creationId xmlns:a16="http://schemas.microsoft.com/office/drawing/2014/main" id="{39B1BB24-2739-8CC7-0B0D-910722387AC4}"/>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80B2B30A-13C6-322F-6E92-81AE7648706A}"/>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71EE92F3-7967-9B5D-F4EC-9E88FB95931C}"/>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5A56C6E2-886E-F0B2-B6EF-8495BA1931AD}"/>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Connector 38">
            <a:extLst>
              <a:ext uri="{FF2B5EF4-FFF2-40B4-BE49-F238E27FC236}">
                <a16:creationId xmlns:a16="http://schemas.microsoft.com/office/drawing/2014/main" id="{3E650F10-5DC5-9BE9-20DD-2393F8F79D8D}"/>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40" name="Oval 39">
            <a:extLst>
              <a:ext uri="{FF2B5EF4-FFF2-40B4-BE49-F238E27FC236}">
                <a16:creationId xmlns:a16="http://schemas.microsoft.com/office/drawing/2014/main" id="{14351D81-1DC6-6FC1-BC8B-54E76029FF37}"/>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1" name="Straight Connector 40">
            <a:extLst>
              <a:ext uri="{FF2B5EF4-FFF2-40B4-BE49-F238E27FC236}">
                <a16:creationId xmlns:a16="http://schemas.microsoft.com/office/drawing/2014/main" id="{585E4B8C-F1F5-4087-8EB6-3BC1DBEDD747}"/>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2" name="Straight Connector 41">
            <a:extLst>
              <a:ext uri="{FF2B5EF4-FFF2-40B4-BE49-F238E27FC236}">
                <a16:creationId xmlns:a16="http://schemas.microsoft.com/office/drawing/2014/main" id="{1C1EDBEF-4C32-786F-FFF7-E8768F2CAFE1}"/>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84167117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386E8ACE-852A-262B-6C03-32D58638072D}"/>
              </a:ext>
            </a:extLst>
          </p:cNvPr>
          <p:cNvGrpSpPr/>
          <p:nvPr/>
        </p:nvGrpSpPr>
        <p:grpSpPr>
          <a:xfrm>
            <a:off x="2654077" y="1355392"/>
            <a:ext cx="3820644" cy="3456175"/>
            <a:chOff x="2654077" y="1355392"/>
            <a:chExt cx="3820644" cy="3456175"/>
          </a:xfrm>
        </p:grpSpPr>
        <p:sp>
          <p:nvSpPr>
            <p:cNvPr id="53" name="Oval 52">
              <a:extLst>
                <a:ext uri="{FF2B5EF4-FFF2-40B4-BE49-F238E27FC236}">
                  <a16:creationId xmlns:a16="http://schemas.microsoft.com/office/drawing/2014/main" id="{298D692B-E9D7-E895-9984-BC17E6431238}"/>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Oval 53">
              <a:extLst>
                <a:ext uri="{FF2B5EF4-FFF2-40B4-BE49-F238E27FC236}">
                  <a16:creationId xmlns:a16="http://schemas.microsoft.com/office/drawing/2014/main" id="{9FD0C830-DA98-2B04-3112-DD258FBBE26E}"/>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Oval 54">
              <a:extLst>
                <a:ext uri="{FF2B5EF4-FFF2-40B4-BE49-F238E27FC236}">
                  <a16:creationId xmlns:a16="http://schemas.microsoft.com/office/drawing/2014/main" id="{AD0D7031-2B51-EFDE-C041-00B68891034A}"/>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Oval 55">
              <a:extLst>
                <a:ext uri="{FF2B5EF4-FFF2-40B4-BE49-F238E27FC236}">
                  <a16:creationId xmlns:a16="http://schemas.microsoft.com/office/drawing/2014/main" id="{02A82847-2874-C2E3-9AB9-7C0A71F550C1}"/>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Oval 56">
              <a:extLst>
                <a:ext uri="{FF2B5EF4-FFF2-40B4-BE49-F238E27FC236}">
                  <a16:creationId xmlns:a16="http://schemas.microsoft.com/office/drawing/2014/main" id="{162A6A58-9E5F-3B3E-204B-D50E9052E139}"/>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Oval 57">
              <a:extLst>
                <a:ext uri="{FF2B5EF4-FFF2-40B4-BE49-F238E27FC236}">
                  <a16:creationId xmlns:a16="http://schemas.microsoft.com/office/drawing/2014/main" id="{C052C18E-2372-EE08-F70C-62D5FEC1F6F0}"/>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9" name="Straight Connector 58">
              <a:extLst>
                <a:ext uri="{FF2B5EF4-FFF2-40B4-BE49-F238E27FC236}">
                  <a16:creationId xmlns:a16="http://schemas.microsoft.com/office/drawing/2014/main" id="{D29597AC-4200-532D-2029-553ED806A0D8}"/>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0" name="Straight Connector 59">
              <a:extLst>
                <a:ext uri="{FF2B5EF4-FFF2-40B4-BE49-F238E27FC236}">
                  <a16:creationId xmlns:a16="http://schemas.microsoft.com/office/drawing/2014/main" id="{A0093C63-7DB7-948E-DBF2-FEF805815392}"/>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1" name="Straight Connector 60">
              <a:extLst>
                <a:ext uri="{FF2B5EF4-FFF2-40B4-BE49-F238E27FC236}">
                  <a16:creationId xmlns:a16="http://schemas.microsoft.com/office/drawing/2014/main" id="{EA9BCA9A-FCDF-6476-DB2D-17ADBC2BE4BB}"/>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2" name="Straight Connector 61">
              <a:extLst>
                <a:ext uri="{FF2B5EF4-FFF2-40B4-BE49-F238E27FC236}">
                  <a16:creationId xmlns:a16="http://schemas.microsoft.com/office/drawing/2014/main" id="{80BFC148-9D98-D37F-94AF-1DDC8DD84B7E}"/>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3" name="Straight Connector 62">
              <a:extLst>
                <a:ext uri="{FF2B5EF4-FFF2-40B4-BE49-F238E27FC236}">
                  <a16:creationId xmlns:a16="http://schemas.microsoft.com/office/drawing/2014/main" id="{0E2F69BB-3CF5-FFAD-1B63-C75C88AD7174}"/>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4" name="Straight Connector 63">
              <a:extLst>
                <a:ext uri="{FF2B5EF4-FFF2-40B4-BE49-F238E27FC236}">
                  <a16:creationId xmlns:a16="http://schemas.microsoft.com/office/drawing/2014/main" id="{C9A95552-1D5F-0BE0-F784-01C53FCB360D}"/>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5" name="Straight Connector 64">
              <a:extLst>
                <a:ext uri="{FF2B5EF4-FFF2-40B4-BE49-F238E27FC236}">
                  <a16:creationId xmlns:a16="http://schemas.microsoft.com/office/drawing/2014/main" id="{3BB07CDA-9918-9827-41A6-99C601D877B2}"/>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6" name="Straight Connector 65">
              <a:extLst>
                <a:ext uri="{FF2B5EF4-FFF2-40B4-BE49-F238E27FC236}">
                  <a16:creationId xmlns:a16="http://schemas.microsoft.com/office/drawing/2014/main" id="{282D4E56-0265-6250-C2D8-4A05EC18DDFD}"/>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67" name="Oval 66">
              <a:extLst>
                <a:ext uri="{FF2B5EF4-FFF2-40B4-BE49-F238E27FC236}">
                  <a16:creationId xmlns:a16="http://schemas.microsoft.com/office/drawing/2014/main" id="{68643184-276F-0748-34B8-942869F59577}"/>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8" name="Straight Connector 67">
              <a:extLst>
                <a:ext uri="{FF2B5EF4-FFF2-40B4-BE49-F238E27FC236}">
                  <a16:creationId xmlns:a16="http://schemas.microsoft.com/office/drawing/2014/main" id="{0AD6F429-4D9B-706A-6B86-D8EDF3EE4E5E}"/>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9" name="Straight Connector 68">
              <a:extLst>
                <a:ext uri="{FF2B5EF4-FFF2-40B4-BE49-F238E27FC236}">
                  <a16:creationId xmlns:a16="http://schemas.microsoft.com/office/drawing/2014/main" id="{1D4E6B7A-6B7D-FBF9-3745-462C034188D5}"/>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sp>
        <p:nvSpPr>
          <p:cNvPr id="2" name="Title 1">
            <a:extLst>
              <a:ext uri="{FF2B5EF4-FFF2-40B4-BE49-F238E27FC236}">
                <a16:creationId xmlns:a16="http://schemas.microsoft.com/office/drawing/2014/main" id="{DF2CA2B2-E5E8-82E5-38E0-3F37F0BF06C0}"/>
              </a:ext>
            </a:extLst>
          </p:cNvPr>
          <p:cNvSpPr>
            <a:spLocks noGrp="1"/>
          </p:cNvSpPr>
          <p:nvPr>
            <p:ph type="title"/>
          </p:nvPr>
        </p:nvSpPr>
        <p:spPr/>
        <p:txBody>
          <a:bodyPr/>
          <a:lstStyle/>
          <a:p>
            <a:r>
              <a:rPr lang="en-US" b="1"/>
              <a:t>idea: </a:t>
            </a:r>
            <a:r>
              <a:rPr lang="en-US"/>
              <a:t>a tree</a:t>
            </a:r>
          </a:p>
        </p:txBody>
      </p:sp>
      <p:grpSp>
        <p:nvGrpSpPr>
          <p:cNvPr id="5" name="Group 4">
            <a:extLst>
              <a:ext uri="{FF2B5EF4-FFF2-40B4-BE49-F238E27FC236}">
                <a16:creationId xmlns:a16="http://schemas.microsoft.com/office/drawing/2014/main" id="{DA211B99-D3EA-7C97-3295-DFD4B22F192E}"/>
              </a:ext>
            </a:extLst>
          </p:cNvPr>
          <p:cNvGrpSpPr/>
          <p:nvPr/>
        </p:nvGrpSpPr>
        <p:grpSpPr>
          <a:xfrm>
            <a:off x="2649434" y="1355392"/>
            <a:ext cx="3820644" cy="3456175"/>
            <a:chOff x="1088390" y="1355392"/>
            <a:chExt cx="3820644" cy="3456175"/>
          </a:xfrm>
        </p:grpSpPr>
        <p:cxnSp>
          <p:nvCxnSpPr>
            <p:cNvPr id="19" name="Straight Connector 18">
              <a:extLst>
                <a:ext uri="{FF2B5EF4-FFF2-40B4-BE49-F238E27FC236}">
                  <a16:creationId xmlns:a16="http://schemas.microsoft.com/office/drawing/2014/main" id="{6C3D88B6-FA27-9356-E94A-918EF8D11089}"/>
                </a:ext>
              </a:extLst>
            </p:cNvPr>
            <p:cNvCxnSpPr>
              <a:cxnSpLocks/>
            </p:cNvCxnSpPr>
            <p:nvPr/>
          </p:nvCxnSpPr>
          <p:spPr>
            <a:xfrm>
              <a:off x="1088390"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D8655B75-1CBD-3CDA-4942-5A3504D7DB41}"/>
                </a:ext>
              </a:extLst>
            </p:cNvPr>
            <p:cNvCxnSpPr>
              <a:cxnSpLocks/>
            </p:cNvCxnSpPr>
            <p:nvPr/>
          </p:nvCxnSpPr>
          <p:spPr>
            <a:xfrm>
              <a:off x="1088390"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85CBF5A3-530B-8BDC-CD00-F95651615F92}"/>
                </a:ext>
              </a:extLst>
            </p:cNvPr>
            <p:cNvCxnSpPr>
              <a:cxnSpLocks/>
            </p:cNvCxnSpPr>
            <p:nvPr/>
          </p:nvCxnSpPr>
          <p:spPr>
            <a:xfrm flipV="1">
              <a:off x="4909034"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36E82DFF-252C-5756-BD4E-493CD6C65ED5}"/>
                </a:ext>
              </a:extLst>
            </p:cNvPr>
            <p:cNvCxnSpPr>
              <a:cxnSpLocks/>
            </p:cNvCxnSpPr>
            <p:nvPr/>
          </p:nvCxnSpPr>
          <p:spPr>
            <a:xfrm flipV="1">
              <a:off x="108839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24" name="Group 23">
            <a:extLst>
              <a:ext uri="{FF2B5EF4-FFF2-40B4-BE49-F238E27FC236}">
                <a16:creationId xmlns:a16="http://schemas.microsoft.com/office/drawing/2014/main" id="{B3C7448E-31B6-C310-19B3-B5913B487219}"/>
              </a:ext>
            </a:extLst>
          </p:cNvPr>
          <p:cNvGrpSpPr/>
          <p:nvPr/>
        </p:nvGrpSpPr>
        <p:grpSpPr>
          <a:xfrm>
            <a:off x="2649434" y="1355392"/>
            <a:ext cx="3820644" cy="3456175"/>
            <a:chOff x="1088390" y="1355392"/>
            <a:chExt cx="3820644" cy="3456175"/>
          </a:xfrm>
        </p:grpSpPr>
        <p:sp>
          <p:nvSpPr>
            <p:cNvPr id="25" name="Oval 24">
              <a:extLst>
                <a:ext uri="{FF2B5EF4-FFF2-40B4-BE49-F238E27FC236}">
                  <a16:creationId xmlns:a16="http://schemas.microsoft.com/office/drawing/2014/main" id="{25BEDB36-EA6B-FE8D-CED7-50EEFFDF0946}"/>
                </a:ext>
              </a:extLst>
            </p:cNvPr>
            <p:cNvSpPr/>
            <p:nvPr/>
          </p:nvSpPr>
          <p:spPr>
            <a:xfrm>
              <a:off x="3003355"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a:extLst>
                <a:ext uri="{FF2B5EF4-FFF2-40B4-BE49-F238E27FC236}">
                  <a16:creationId xmlns:a16="http://schemas.microsoft.com/office/drawing/2014/main" id="{C657137B-6A38-7540-BC73-4CBD20EC9381}"/>
                </a:ext>
              </a:extLst>
            </p:cNvPr>
            <p:cNvSpPr/>
            <p:nvPr/>
          </p:nvSpPr>
          <p:spPr>
            <a:xfrm>
              <a:off x="3625304"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7" name="Straight Connector 26">
              <a:extLst>
                <a:ext uri="{FF2B5EF4-FFF2-40B4-BE49-F238E27FC236}">
                  <a16:creationId xmlns:a16="http://schemas.microsoft.com/office/drawing/2014/main" id="{E7D0EB90-72E5-73E4-100E-0F0760F2A102}"/>
                </a:ext>
              </a:extLst>
            </p:cNvPr>
            <p:cNvCxnSpPr>
              <a:cxnSpLocks/>
            </p:cNvCxnSpPr>
            <p:nvPr/>
          </p:nvCxnSpPr>
          <p:spPr>
            <a:xfrm>
              <a:off x="1088390" y="13553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8" name="Straight Connector 27">
              <a:extLst>
                <a:ext uri="{FF2B5EF4-FFF2-40B4-BE49-F238E27FC236}">
                  <a16:creationId xmlns:a16="http://schemas.microsoft.com/office/drawing/2014/main" id="{17467774-6AF4-8549-1C53-C7A002F6C7E2}"/>
                </a:ext>
              </a:extLst>
            </p:cNvPr>
            <p:cNvCxnSpPr>
              <a:cxnSpLocks/>
            </p:cNvCxnSpPr>
            <p:nvPr/>
          </p:nvCxnSpPr>
          <p:spPr>
            <a:xfrm>
              <a:off x="1088390" y="4811567"/>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9" name="Straight Connector 28">
              <a:extLst>
                <a:ext uri="{FF2B5EF4-FFF2-40B4-BE49-F238E27FC236}">
                  <a16:creationId xmlns:a16="http://schemas.microsoft.com/office/drawing/2014/main" id="{8D0FA6F8-A948-3F59-D042-C926FA865D2D}"/>
                </a:ext>
              </a:extLst>
            </p:cNvPr>
            <p:cNvCxnSpPr>
              <a:cxnSpLocks/>
            </p:cNvCxnSpPr>
            <p:nvPr/>
          </p:nvCxnSpPr>
          <p:spPr>
            <a:xfrm flipV="1">
              <a:off x="4909034"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1B4B13A6-DB78-6799-7E83-8564BDE80476}"/>
                </a:ext>
              </a:extLst>
            </p:cNvPr>
            <p:cNvCxnSpPr>
              <a:cxnSpLocks/>
            </p:cNvCxnSpPr>
            <p:nvPr/>
          </p:nvCxnSpPr>
          <p:spPr>
            <a:xfrm>
              <a:off x="1088390" y="30825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CA2EB7CC-49CE-B845-E564-74F3B61F26B7}"/>
                </a:ext>
              </a:extLst>
            </p:cNvPr>
            <p:cNvCxnSpPr>
              <a:cxnSpLocks/>
            </p:cNvCxnSpPr>
            <p:nvPr/>
          </p:nvCxnSpPr>
          <p:spPr>
            <a:xfrm flipV="1">
              <a:off x="3003355"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2" name="Straight Connector 31">
              <a:extLst>
                <a:ext uri="{FF2B5EF4-FFF2-40B4-BE49-F238E27FC236}">
                  <a16:creationId xmlns:a16="http://schemas.microsoft.com/office/drawing/2014/main" id="{AE0094DA-2A34-4114-8500-86A2CC4CFD65}"/>
                </a:ext>
              </a:extLst>
            </p:cNvPr>
            <p:cNvCxnSpPr>
              <a:cxnSpLocks/>
            </p:cNvCxnSpPr>
            <p:nvPr/>
          </p:nvCxnSpPr>
          <p:spPr>
            <a:xfrm flipV="1">
              <a:off x="1088390"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33" name="Group 32">
            <a:extLst>
              <a:ext uri="{FF2B5EF4-FFF2-40B4-BE49-F238E27FC236}">
                <a16:creationId xmlns:a16="http://schemas.microsoft.com/office/drawing/2014/main" id="{076AD9FD-EF8C-EA7F-A97B-C20DC6992027}"/>
              </a:ext>
            </a:extLst>
          </p:cNvPr>
          <p:cNvGrpSpPr/>
          <p:nvPr/>
        </p:nvGrpSpPr>
        <p:grpSpPr>
          <a:xfrm>
            <a:off x="2649434" y="1355392"/>
            <a:ext cx="1914965" cy="1727200"/>
            <a:chOff x="1088390" y="1355392"/>
            <a:chExt cx="1914965" cy="1727200"/>
          </a:xfrm>
        </p:grpSpPr>
        <p:sp>
          <p:nvSpPr>
            <p:cNvPr id="34" name="Oval 33">
              <a:extLst>
                <a:ext uri="{FF2B5EF4-FFF2-40B4-BE49-F238E27FC236}">
                  <a16:creationId xmlns:a16="http://schemas.microsoft.com/office/drawing/2014/main" id="{9B5BD13F-F18E-FA88-514E-DAC19C1F5274}"/>
                </a:ext>
              </a:extLst>
            </p:cNvPr>
            <p:cNvSpPr/>
            <p:nvPr/>
          </p:nvSpPr>
          <p:spPr>
            <a:xfrm>
              <a:off x="2538573"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F7C4F897-C255-BD87-06FC-81A2972E54AC}"/>
                </a:ext>
              </a:extLst>
            </p:cNvPr>
            <p:cNvSpPr/>
            <p:nvPr/>
          </p:nvSpPr>
          <p:spPr>
            <a:xfrm>
              <a:off x="2538573"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35">
              <a:extLst>
                <a:ext uri="{FF2B5EF4-FFF2-40B4-BE49-F238E27FC236}">
                  <a16:creationId xmlns:a16="http://schemas.microsoft.com/office/drawing/2014/main" id="{2837C9A6-C22F-E6CA-9552-0FFF3DABCC51}"/>
                </a:ext>
              </a:extLst>
            </p:cNvPr>
            <p:cNvSpPr/>
            <p:nvPr/>
          </p:nvSpPr>
          <p:spPr>
            <a:xfrm>
              <a:off x="2653072"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7" name="Straight Connector 36">
              <a:extLst>
                <a:ext uri="{FF2B5EF4-FFF2-40B4-BE49-F238E27FC236}">
                  <a16:creationId xmlns:a16="http://schemas.microsoft.com/office/drawing/2014/main" id="{70D088F0-96DC-9638-4A35-7B2324528505}"/>
                </a:ext>
              </a:extLst>
            </p:cNvPr>
            <p:cNvCxnSpPr>
              <a:cxnSpLocks/>
            </p:cNvCxnSpPr>
            <p:nvPr/>
          </p:nvCxnSpPr>
          <p:spPr>
            <a:xfrm>
              <a:off x="1088390" y="13553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8" name="Straight Connector 37">
              <a:extLst>
                <a:ext uri="{FF2B5EF4-FFF2-40B4-BE49-F238E27FC236}">
                  <a16:creationId xmlns:a16="http://schemas.microsoft.com/office/drawing/2014/main" id="{288D8DA1-FADA-AA4B-110F-A6A75655CD8F}"/>
                </a:ext>
              </a:extLst>
            </p:cNvPr>
            <p:cNvCxnSpPr>
              <a:cxnSpLocks/>
            </p:cNvCxnSpPr>
            <p:nvPr/>
          </p:nvCxnSpPr>
          <p:spPr>
            <a:xfrm>
              <a:off x="1088390" y="30825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Connector 38">
              <a:extLst>
                <a:ext uri="{FF2B5EF4-FFF2-40B4-BE49-F238E27FC236}">
                  <a16:creationId xmlns:a16="http://schemas.microsoft.com/office/drawing/2014/main" id="{4805DC12-FAAA-D338-7355-82C14AE78A6A}"/>
                </a:ext>
              </a:extLst>
            </p:cNvPr>
            <p:cNvCxnSpPr>
              <a:cxnSpLocks/>
            </p:cNvCxnSpPr>
            <p:nvPr/>
          </p:nvCxnSpPr>
          <p:spPr>
            <a:xfrm flipV="1">
              <a:off x="3003355"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0" name="Straight Connector 39">
              <a:extLst>
                <a:ext uri="{FF2B5EF4-FFF2-40B4-BE49-F238E27FC236}">
                  <a16:creationId xmlns:a16="http://schemas.microsoft.com/office/drawing/2014/main" id="{BD91058C-7491-ADC9-0380-F420FDB4051F}"/>
                </a:ext>
              </a:extLst>
            </p:cNvPr>
            <p:cNvCxnSpPr>
              <a:cxnSpLocks/>
            </p:cNvCxnSpPr>
            <p:nvPr/>
          </p:nvCxnSpPr>
          <p:spPr>
            <a:xfrm flipV="1">
              <a:off x="1088390"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1" name="Straight Connector 40">
              <a:extLst>
                <a:ext uri="{FF2B5EF4-FFF2-40B4-BE49-F238E27FC236}">
                  <a16:creationId xmlns:a16="http://schemas.microsoft.com/office/drawing/2014/main" id="{F7A8FF7A-5590-3675-0F0C-F6EA83BB2700}"/>
                </a:ext>
              </a:extLst>
            </p:cNvPr>
            <p:cNvCxnSpPr>
              <a:cxnSpLocks/>
            </p:cNvCxnSpPr>
            <p:nvPr/>
          </p:nvCxnSpPr>
          <p:spPr>
            <a:xfrm flipV="1">
              <a:off x="2010446"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2" name="Straight Connector 41">
              <a:extLst>
                <a:ext uri="{FF2B5EF4-FFF2-40B4-BE49-F238E27FC236}">
                  <a16:creationId xmlns:a16="http://schemas.microsoft.com/office/drawing/2014/main" id="{E1FF5530-AF32-28A6-9BBD-7EF2B1F7E465}"/>
                </a:ext>
              </a:extLst>
            </p:cNvPr>
            <p:cNvCxnSpPr>
              <a:cxnSpLocks/>
            </p:cNvCxnSpPr>
            <p:nvPr/>
          </p:nvCxnSpPr>
          <p:spPr>
            <a:xfrm>
              <a:off x="1088390" y="2218815"/>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43" name="Group 42">
            <a:extLst>
              <a:ext uri="{FF2B5EF4-FFF2-40B4-BE49-F238E27FC236}">
                <a16:creationId xmlns:a16="http://schemas.microsoft.com/office/drawing/2014/main" id="{0F9748AF-8534-16A7-0251-FE7F853CCA16}"/>
              </a:ext>
            </a:extLst>
          </p:cNvPr>
          <p:cNvGrpSpPr/>
          <p:nvPr/>
        </p:nvGrpSpPr>
        <p:grpSpPr>
          <a:xfrm>
            <a:off x="2649434" y="1355392"/>
            <a:ext cx="922056" cy="863423"/>
            <a:chOff x="1088390" y="1355392"/>
            <a:chExt cx="922056" cy="863423"/>
          </a:xfrm>
        </p:grpSpPr>
        <p:sp>
          <p:nvSpPr>
            <p:cNvPr id="44" name="Oval 43">
              <a:extLst>
                <a:ext uri="{FF2B5EF4-FFF2-40B4-BE49-F238E27FC236}">
                  <a16:creationId xmlns:a16="http://schemas.microsoft.com/office/drawing/2014/main" id="{E63B0A2F-6622-59EC-7E7F-FD24EF8330A7}"/>
                </a:ext>
              </a:extLst>
            </p:cNvPr>
            <p:cNvSpPr/>
            <p:nvPr/>
          </p:nvSpPr>
          <p:spPr>
            <a:xfrm>
              <a:off x="1177290"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Connector 44">
              <a:extLst>
                <a:ext uri="{FF2B5EF4-FFF2-40B4-BE49-F238E27FC236}">
                  <a16:creationId xmlns:a16="http://schemas.microsoft.com/office/drawing/2014/main" id="{C4CFC272-B12C-E533-4581-A207CCF1E66D}"/>
                </a:ext>
              </a:extLst>
            </p:cNvPr>
            <p:cNvCxnSpPr>
              <a:cxnSpLocks/>
            </p:cNvCxnSpPr>
            <p:nvPr/>
          </p:nvCxnSpPr>
          <p:spPr>
            <a:xfrm>
              <a:off x="1088390" y="1355392"/>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D6D1255C-3067-2477-4C4B-EEA692186D10}"/>
                </a:ext>
              </a:extLst>
            </p:cNvPr>
            <p:cNvCxnSpPr>
              <a:cxnSpLocks/>
            </p:cNvCxnSpPr>
            <p:nvPr/>
          </p:nvCxnSpPr>
          <p:spPr>
            <a:xfrm flipV="1">
              <a:off x="1088390"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7" name="Straight Connector 46">
              <a:extLst>
                <a:ext uri="{FF2B5EF4-FFF2-40B4-BE49-F238E27FC236}">
                  <a16:creationId xmlns:a16="http://schemas.microsoft.com/office/drawing/2014/main" id="{19FBE499-286F-F9CB-EB78-8CCC9F4CDCF4}"/>
                </a:ext>
              </a:extLst>
            </p:cNvPr>
            <p:cNvCxnSpPr>
              <a:cxnSpLocks/>
            </p:cNvCxnSpPr>
            <p:nvPr/>
          </p:nvCxnSpPr>
          <p:spPr>
            <a:xfrm flipV="1">
              <a:off x="2010446"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Connector 47">
              <a:extLst>
                <a:ext uri="{FF2B5EF4-FFF2-40B4-BE49-F238E27FC236}">
                  <a16:creationId xmlns:a16="http://schemas.microsoft.com/office/drawing/2014/main" id="{E69773BB-1003-DBC9-6AA5-6E301FAF8EB5}"/>
                </a:ext>
              </a:extLst>
            </p:cNvPr>
            <p:cNvCxnSpPr>
              <a:cxnSpLocks/>
            </p:cNvCxnSpPr>
            <p:nvPr/>
          </p:nvCxnSpPr>
          <p:spPr>
            <a:xfrm>
              <a:off x="1088390" y="2218815"/>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49" name="Oval 48">
              <a:extLst>
                <a:ext uri="{FF2B5EF4-FFF2-40B4-BE49-F238E27FC236}">
                  <a16:creationId xmlns:a16="http://schemas.microsoft.com/office/drawing/2014/main" id="{D9565A75-812E-4305-895C-E3B9D489734A}"/>
                </a:ext>
              </a:extLst>
            </p:cNvPr>
            <p:cNvSpPr/>
            <p:nvPr/>
          </p:nvSpPr>
          <p:spPr>
            <a:xfrm>
              <a:off x="1673540"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0" name="Straight Connector 49">
              <a:extLst>
                <a:ext uri="{FF2B5EF4-FFF2-40B4-BE49-F238E27FC236}">
                  <a16:creationId xmlns:a16="http://schemas.microsoft.com/office/drawing/2014/main" id="{D08012B4-2593-9874-79A3-1FA011BE1E6D}"/>
                </a:ext>
              </a:extLst>
            </p:cNvPr>
            <p:cNvCxnSpPr>
              <a:cxnSpLocks/>
            </p:cNvCxnSpPr>
            <p:nvPr/>
          </p:nvCxnSpPr>
          <p:spPr>
            <a:xfrm flipH="1">
              <a:off x="1088390" y="1799208"/>
              <a:ext cx="890192"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E00CFDE2-DFE8-E651-1016-B9C1A47635C7}"/>
                </a:ext>
              </a:extLst>
            </p:cNvPr>
            <p:cNvCxnSpPr>
              <a:cxnSpLocks/>
            </p:cNvCxnSpPr>
            <p:nvPr/>
          </p:nvCxnSpPr>
          <p:spPr>
            <a:xfrm flipV="1">
              <a:off x="1543095"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23062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idea: </a:t>
            </a:r>
            <a:r>
              <a:rPr lang="en-US"/>
              <a:t>a tree</a:t>
            </a:r>
          </a:p>
        </p:txBody>
      </p:sp>
      <p:grpSp>
        <p:nvGrpSpPr>
          <p:cNvPr id="27" name="Group 26">
            <a:extLst>
              <a:ext uri="{FF2B5EF4-FFF2-40B4-BE49-F238E27FC236}">
                <a16:creationId xmlns:a16="http://schemas.microsoft.com/office/drawing/2014/main" id="{E4B87C3A-31C9-25FF-E1B4-BABC73B900AA}"/>
              </a:ext>
            </a:extLst>
          </p:cNvPr>
          <p:cNvGrpSpPr/>
          <p:nvPr/>
        </p:nvGrpSpPr>
        <p:grpSpPr>
          <a:xfrm>
            <a:off x="7181511" y="237601"/>
            <a:ext cx="1493859" cy="1191150"/>
            <a:chOff x="1088390" y="1355392"/>
            <a:chExt cx="3820644" cy="3456175"/>
          </a:xfrm>
        </p:grpSpPr>
        <p:cxnSp>
          <p:nvCxnSpPr>
            <p:cNvPr id="28" name="Straight Connector 27">
              <a:extLst>
                <a:ext uri="{FF2B5EF4-FFF2-40B4-BE49-F238E27FC236}">
                  <a16:creationId xmlns:a16="http://schemas.microsoft.com/office/drawing/2014/main" id="{D7E347AC-183E-8E3A-910C-D4B4DB7D3877}"/>
                </a:ext>
              </a:extLst>
            </p:cNvPr>
            <p:cNvCxnSpPr>
              <a:cxnSpLocks/>
            </p:cNvCxnSpPr>
            <p:nvPr/>
          </p:nvCxnSpPr>
          <p:spPr>
            <a:xfrm>
              <a:off x="1088390"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9" name="Straight Connector 28">
              <a:extLst>
                <a:ext uri="{FF2B5EF4-FFF2-40B4-BE49-F238E27FC236}">
                  <a16:creationId xmlns:a16="http://schemas.microsoft.com/office/drawing/2014/main" id="{08C5DFB2-45D4-4B84-DB7B-DBE59597A78B}"/>
                </a:ext>
              </a:extLst>
            </p:cNvPr>
            <p:cNvCxnSpPr>
              <a:cxnSpLocks/>
            </p:cNvCxnSpPr>
            <p:nvPr/>
          </p:nvCxnSpPr>
          <p:spPr>
            <a:xfrm>
              <a:off x="1088390"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E633453F-3871-EA55-5AD4-3204F4AF8CA2}"/>
                </a:ext>
              </a:extLst>
            </p:cNvPr>
            <p:cNvCxnSpPr>
              <a:cxnSpLocks/>
            </p:cNvCxnSpPr>
            <p:nvPr/>
          </p:nvCxnSpPr>
          <p:spPr>
            <a:xfrm flipV="1">
              <a:off x="4909034"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8260A27B-A9DA-9C5B-0FE0-B02165D88F97}"/>
                </a:ext>
              </a:extLst>
            </p:cNvPr>
            <p:cNvCxnSpPr>
              <a:cxnSpLocks/>
            </p:cNvCxnSpPr>
            <p:nvPr/>
          </p:nvCxnSpPr>
          <p:spPr>
            <a:xfrm flipV="1">
              <a:off x="108839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32" name="Group 31">
            <a:extLst>
              <a:ext uri="{FF2B5EF4-FFF2-40B4-BE49-F238E27FC236}">
                <a16:creationId xmlns:a16="http://schemas.microsoft.com/office/drawing/2014/main" id="{B1366796-4E44-30AE-755A-BC45AB7C29D6}"/>
              </a:ext>
            </a:extLst>
          </p:cNvPr>
          <p:cNvGrpSpPr/>
          <p:nvPr/>
        </p:nvGrpSpPr>
        <p:grpSpPr>
          <a:xfrm>
            <a:off x="7181511" y="1726168"/>
            <a:ext cx="1493859" cy="1191150"/>
            <a:chOff x="1088390" y="1355392"/>
            <a:chExt cx="3820644" cy="3456175"/>
          </a:xfrm>
        </p:grpSpPr>
        <p:sp>
          <p:nvSpPr>
            <p:cNvPr id="33" name="Oval 32">
              <a:extLst>
                <a:ext uri="{FF2B5EF4-FFF2-40B4-BE49-F238E27FC236}">
                  <a16:creationId xmlns:a16="http://schemas.microsoft.com/office/drawing/2014/main" id="{8B97496F-A41E-6141-ED48-E2161D5C9903}"/>
                </a:ext>
              </a:extLst>
            </p:cNvPr>
            <p:cNvSpPr/>
            <p:nvPr/>
          </p:nvSpPr>
          <p:spPr>
            <a:xfrm>
              <a:off x="3003355"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321F696D-A213-0441-3A23-256ECFD2AA9B}"/>
                </a:ext>
              </a:extLst>
            </p:cNvPr>
            <p:cNvSpPr/>
            <p:nvPr/>
          </p:nvSpPr>
          <p:spPr>
            <a:xfrm>
              <a:off x="3625304"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5" name="Straight Connector 34">
              <a:extLst>
                <a:ext uri="{FF2B5EF4-FFF2-40B4-BE49-F238E27FC236}">
                  <a16:creationId xmlns:a16="http://schemas.microsoft.com/office/drawing/2014/main" id="{C164B125-4E24-8C7D-6BE5-AF93D4DD04D1}"/>
                </a:ext>
              </a:extLst>
            </p:cNvPr>
            <p:cNvCxnSpPr>
              <a:cxnSpLocks/>
            </p:cNvCxnSpPr>
            <p:nvPr/>
          </p:nvCxnSpPr>
          <p:spPr>
            <a:xfrm>
              <a:off x="1088390" y="13553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52A605DC-F1EB-6A49-186B-2BC1F777C4E3}"/>
                </a:ext>
              </a:extLst>
            </p:cNvPr>
            <p:cNvCxnSpPr>
              <a:cxnSpLocks/>
            </p:cNvCxnSpPr>
            <p:nvPr/>
          </p:nvCxnSpPr>
          <p:spPr>
            <a:xfrm>
              <a:off x="1088390" y="4811567"/>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CCACD81F-6D8E-58A1-B656-08B424899F49}"/>
                </a:ext>
              </a:extLst>
            </p:cNvPr>
            <p:cNvCxnSpPr>
              <a:cxnSpLocks/>
            </p:cNvCxnSpPr>
            <p:nvPr/>
          </p:nvCxnSpPr>
          <p:spPr>
            <a:xfrm flipV="1">
              <a:off x="4909034"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8" name="Straight Connector 37">
              <a:extLst>
                <a:ext uri="{FF2B5EF4-FFF2-40B4-BE49-F238E27FC236}">
                  <a16:creationId xmlns:a16="http://schemas.microsoft.com/office/drawing/2014/main" id="{23CE4512-B2A2-A4AB-8CFF-2C9788EBB6F1}"/>
                </a:ext>
              </a:extLst>
            </p:cNvPr>
            <p:cNvCxnSpPr>
              <a:cxnSpLocks/>
            </p:cNvCxnSpPr>
            <p:nvPr/>
          </p:nvCxnSpPr>
          <p:spPr>
            <a:xfrm>
              <a:off x="1088390" y="30825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Connector 38">
              <a:extLst>
                <a:ext uri="{FF2B5EF4-FFF2-40B4-BE49-F238E27FC236}">
                  <a16:creationId xmlns:a16="http://schemas.microsoft.com/office/drawing/2014/main" id="{E82EA753-13BD-899F-78E4-73C1FEE0FF4F}"/>
                </a:ext>
              </a:extLst>
            </p:cNvPr>
            <p:cNvCxnSpPr>
              <a:cxnSpLocks/>
            </p:cNvCxnSpPr>
            <p:nvPr/>
          </p:nvCxnSpPr>
          <p:spPr>
            <a:xfrm flipV="1">
              <a:off x="3003355"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0" name="Straight Connector 39">
              <a:extLst>
                <a:ext uri="{FF2B5EF4-FFF2-40B4-BE49-F238E27FC236}">
                  <a16:creationId xmlns:a16="http://schemas.microsoft.com/office/drawing/2014/main" id="{AE09B075-F27B-BF08-8CBD-2D503D484295}"/>
                </a:ext>
              </a:extLst>
            </p:cNvPr>
            <p:cNvCxnSpPr>
              <a:cxnSpLocks/>
            </p:cNvCxnSpPr>
            <p:nvPr/>
          </p:nvCxnSpPr>
          <p:spPr>
            <a:xfrm flipV="1">
              <a:off x="1088390"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41" name="Group 40">
            <a:extLst>
              <a:ext uri="{FF2B5EF4-FFF2-40B4-BE49-F238E27FC236}">
                <a16:creationId xmlns:a16="http://schemas.microsoft.com/office/drawing/2014/main" id="{4B87D8AD-4938-2F90-F6A5-F973A1B6D342}"/>
              </a:ext>
            </a:extLst>
          </p:cNvPr>
          <p:cNvGrpSpPr/>
          <p:nvPr/>
        </p:nvGrpSpPr>
        <p:grpSpPr>
          <a:xfrm>
            <a:off x="7181511" y="3262078"/>
            <a:ext cx="748744" cy="595270"/>
            <a:chOff x="1088390" y="1355392"/>
            <a:chExt cx="1914965" cy="1727200"/>
          </a:xfrm>
        </p:grpSpPr>
        <p:sp>
          <p:nvSpPr>
            <p:cNvPr id="42" name="Oval 41">
              <a:extLst>
                <a:ext uri="{FF2B5EF4-FFF2-40B4-BE49-F238E27FC236}">
                  <a16:creationId xmlns:a16="http://schemas.microsoft.com/office/drawing/2014/main" id="{A0D130CA-CE92-7D1E-8DEA-B019CDF89927}"/>
                </a:ext>
              </a:extLst>
            </p:cNvPr>
            <p:cNvSpPr/>
            <p:nvPr/>
          </p:nvSpPr>
          <p:spPr>
            <a:xfrm>
              <a:off x="2538573"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Oval 42">
              <a:extLst>
                <a:ext uri="{FF2B5EF4-FFF2-40B4-BE49-F238E27FC236}">
                  <a16:creationId xmlns:a16="http://schemas.microsoft.com/office/drawing/2014/main" id="{144DA01D-B792-D227-E8DE-E5CBFC570F78}"/>
                </a:ext>
              </a:extLst>
            </p:cNvPr>
            <p:cNvSpPr/>
            <p:nvPr/>
          </p:nvSpPr>
          <p:spPr>
            <a:xfrm>
              <a:off x="2538573"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Oval 43">
              <a:extLst>
                <a:ext uri="{FF2B5EF4-FFF2-40B4-BE49-F238E27FC236}">
                  <a16:creationId xmlns:a16="http://schemas.microsoft.com/office/drawing/2014/main" id="{B83F0737-8522-E831-5B87-4675568D56DE}"/>
                </a:ext>
              </a:extLst>
            </p:cNvPr>
            <p:cNvSpPr/>
            <p:nvPr/>
          </p:nvSpPr>
          <p:spPr>
            <a:xfrm>
              <a:off x="2653072"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Connector 44">
              <a:extLst>
                <a:ext uri="{FF2B5EF4-FFF2-40B4-BE49-F238E27FC236}">
                  <a16:creationId xmlns:a16="http://schemas.microsoft.com/office/drawing/2014/main" id="{2F032D08-EA88-3933-6610-BDAB09D7C7C8}"/>
                </a:ext>
              </a:extLst>
            </p:cNvPr>
            <p:cNvCxnSpPr>
              <a:cxnSpLocks/>
            </p:cNvCxnSpPr>
            <p:nvPr/>
          </p:nvCxnSpPr>
          <p:spPr>
            <a:xfrm>
              <a:off x="1088390" y="13553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F4F27455-7F91-8AA8-3BF5-7290D68C7B96}"/>
                </a:ext>
              </a:extLst>
            </p:cNvPr>
            <p:cNvCxnSpPr>
              <a:cxnSpLocks/>
            </p:cNvCxnSpPr>
            <p:nvPr/>
          </p:nvCxnSpPr>
          <p:spPr>
            <a:xfrm>
              <a:off x="1088390" y="30825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7" name="Straight Connector 46">
              <a:extLst>
                <a:ext uri="{FF2B5EF4-FFF2-40B4-BE49-F238E27FC236}">
                  <a16:creationId xmlns:a16="http://schemas.microsoft.com/office/drawing/2014/main" id="{2D634EFB-8F7B-D854-91BC-75C8E4550AB4}"/>
                </a:ext>
              </a:extLst>
            </p:cNvPr>
            <p:cNvCxnSpPr>
              <a:cxnSpLocks/>
            </p:cNvCxnSpPr>
            <p:nvPr/>
          </p:nvCxnSpPr>
          <p:spPr>
            <a:xfrm flipV="1">
              <a:off x="3003355"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Connector 47">
              <a:extLst>
                <a:ext uri="{FF2B5EF4-FFF2-40B4-BE49-F238E27FC236}">
                  <a16:creationId xmlns:a16="http://schemas.microsoft.com/office/drawing/2014/main" id="{A98D3593-254C-C727-AD97-E80DBD8E7862}"/>
                </a:ext>
              </a:extLst>
            </p:cNvPr>
            <p:cNvCxnSpPr>
              <a:cxnSpLocks/>
            </p:cNvCxnSpPr>
            <p:nvPr/>
          </p:nvCxnSpPr>
          <p:spPr>
            <a:xfrm flipV="1">
              <a:off x="1088390"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9" name="Straight Connector 48">
              <a:extLst>
                <a:ext uri="{FF2B5EF4-FFF2-40B4-BE49-F238E27FC236}">
                  <a16:creationId xmlns:a16="http://schemas.microsoft.com/office/drawing/2014/main" id="{AB52628B-F7BD-699E-3CCE-64CBB7D5B704}"/>
                </a:ext>
              </a:extLst>
            </p:cNvPr>
            <p:cNvCxnSpPr>
              <a:cxnSpLocks/>
            </p:cNvCxnSpPr>
            <p:nvPr/>
          </p:nvCxnSpPr>
          <p:spPr>
            <a:xfrm flipV="1">
              <a:off x="2010446"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0" name="Straight Connector 49">
              <a:extLst>
                <a:ext uri="{FF2B5EF4-FFF2-40B4-BE49-F238E27FC236}">
                  <a16:creationId xmlns:a16="http://schemas.microsoft.com/office/drawing/2014/main" id="{1EB355EF-C122-9B32-EAE5-57B70A44159F}"/>
                </a:ext>
              </a:extLst>
            </p:cNvPr>
            <p:cNvCxnSpPr>
              <a:cxnSpLocks/>
            </p:cNvCxnSpPr>
            <p:nvPr/>
          </p:nvCxnSpPr>
          <p:spPr>
            <a:xfrm>
              <a:off x="1088390" y="2218815"/>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51" name="Group 50">
            <a:extLst>
              <a:ext uri="{FF2B5EF4-FFF2-40B4-BE49-F238E27FC236}">
                <a16:creationId xmlns:a16="http://schemas.microsoft.com/office/drawing/2014/main" id="{F86562C1-F3AA-F155-7D27-A98F5C748EEF}"/>
              </a:ext>
            </a:extLst>
          </p:cNvPr>
          <p:cNvGrpSpPr/>
          <p:nvPr/>
        </p:nvGrpSpPr>
        <p:grpSpPr>
          <a:xfrm>
            <a:off x="7195362" y="4557369"/>
            <a:ext cx="360521" cy="297573"/>
            <a:chOff x="1088390" y="1355392"/>
            <a:chExt cx="922056" cy="863423"/>
          </a:xfrm>
        </p:grpSpPr>
        <p:sp>
          <p:nvSpPr>
            <p:cNvPr id="52" name="Oval 51">
              <a:extLst>
                <a:ext uri="{FF2B5EF4-FFF2-40B4-BE49-F238E27FC236}">
                  <a16:creationId xmlns:a16="http://schemas.microsoft.com/office/drawing/2014/main" id="{97C216FC-7EAB-9D4D-6B79-A9AF955FADAC}"/>
                </a:ext>
              </a:extLst>
            </p:cNvPr>
            <p:cNvSpPr/>
            <p:nvPr/>
          </p:nvSpPr>
          <p:spPr>
            <a:xfrm>
              <a:off x="1177290"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3" name="Straight Connector 52">
              <a:extLst>
                <a:ext uri="{FF2B5EF4-FFF2-40B4-BE49-F238E27FC236}">
                  <a16:creationId xmlns:a16="http://schemas.microsoft.com/office/drawing/2014/main" id="{489C604D-EF25-A4BF-5273-07FF8D83ED8D}"/>
                </a:ext>
              </a:extLst>
            </p:cNvPr>
            <p:cNvCxnSpPr>
              <a:cxnSpLocks/>
            </p:cNvCxnSpPr>
            <p:nvPr/>
          </p:nvCxnSpPr>
          <p:spPr>
            <a:xfrm>
              <a:off x="1088390" y="1355392"/>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4" name="Straight Connector 53">
              <a:extLst>
                <a:ext uri="{FF2B5EF4-FFF2-40B4-BE49-F238E27FC236}">
                  <a16:creationId xmlns:a16="http://schemas.microsoft.com/office/drawing/2014/main" id="{69AF863E-8288-F007-7C88-5AEE59D843A2}"/>
                </a:ext>
              </a:extLst>
            </p:cNvPr>
            <p:cNvCxnSpPr>
              <a:cxnSpLocks/>
            </p:cNvCxnSpPr>
            <p:nvPr/>
          </p:nvCxnSpPr>
          <p:spPr>
            <a:xfrm flipV="1">
              <a:off x="1088390"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5" name="Straight Connector 54">
              <a:extLst>
                <a:ext uri="{FF2B5EF4-FFF2-40B4-BE49-F238E27FC236}">
                  <a16:creationId xmlns:a16="http://schemas.microsoft.com/office/drawing/2014/main" id="{68A214F1-F534-E874-C98E-2D09CC5BBE9B}"/>
                </a:ext>
              </a:extLst>
            </p:cNvPr>
            <p:cNvCxnSpPr>
              <a:cxnSpLocks/>
            </p:cNvCxnSpPr>
            <p:nvPr/>
          </p:nvCxnSpPr>
          <p:spPr>
            <a:xfrm flipV="1">
              <a:off x="2010446"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6" name="Straight Connector 55">
              <a:extLst>
                <a:ext uri="{FF2B5EF4-FFF2-40B4-BE49-F238E27FC236}">
                  <a16:creationId xmlns:a16="http://schemas.microsoft.com/office/drawing/2014/main" id="{BA3EAE3E-3BCA-69F7-4C29-CED77F58BA94}"/>
                </a:ext>
              </a:extLst>
            </p:cNvPr>
            <p:cNvCxnSpPr>
              <a:cxnSpLocks/>
            </p:cNvCxnSpPr>
            <p:nvPr/>
          </p:nvCxnSpPr>
          <p:spPr>
            <a:xfrm>
              <a:off x="1088390" y="2218815"/>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57" name="Oval 56">
              <a:extLst>
                <a:ext uri="{FF2B5EF4-FFF2-40B4-BE49-F238E27FC236}">
                  <a16:creationId xmlns:a16="http://schemas.microsoft.com/office/drawing/2014/main" id="{98B4B09C-AAD6-1724-CB22-8F76FAE97236}"/>
                </a:ext>
              </a:extLst>
            </p:cNvPr>
            <p:cNvSpPr/>
            <p:nvPr/>
          </p:nvSpPr>
          <p:spPr>
            <a:xfrm>
              <a:off x="1673540"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5" name="Straight Connector 74">
              <a:extLst>
                <a:ext uri="{FF2B5EF4-FFF2-40B4-BE49-F238E27FC236}">
                  <a16:creationId xmlns:a16="http://schemas.microsoft.com/office/drawing/2014/main" id="{24CD10C6-3105-F8C1-270D-63A6E080AFB9}"/>
                </a:ext>
              </a:extLst>
            </p:cNvPr>
            <p:cNvCxnSpPr>
              <a:cxnSpLocks/>
            </p:cNvCxnSpPr>
            <p:nvPr/>
          </p:nvCxnSpPr>
          <p:spPr>
            <a:xfrm flipH="1">
              <a:off x="1088390" y="1799208"/>
              <a:ext cx="890192"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6" name="Straight Connector 75">
              <a:extLst>
                <a:ext uri="{FF2B5EF4-FFF2-40B4-BE49-F238E27FC236}">
                  <a16:creationId xmlns:a16="http://schemas.microsoft.com/office/drawing/2014/main" id="{CBB563E5-4AAB-3FCB-2E15-F30FC6985F01}"/>
                </a:ext>
              </a:extLst>
            </p:cNvPr>
            <p:cNvCxnSpPr>
              <a:cxnSpLocks/>
            </p:cNvCxnSpPr>
            <p:nvPr/>
          </p:nvCxnSpPr>
          <p:spPr>
            <a:xfrm flipV="1">
              <a:off x="1543095"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213" name="Group 212">
            <a:extLst>
              <a:ext uri="{FF2B5EF4-FFF2-40B4-BE49-F238E27FC236}">
                <a16:creationId xmlns:a16="http://schemas.microsoft.com/office/drawing/2014/main" id="{14E5EFD3-0AA0-D675-6A3A-801CAF06FC1D}"/>
              </a:ext>
            </a:extLst>
          </p:cNvPr>
          <p:cNvGrpSpPr/>
          <p:nvPr/>
        </p:nvGrpSpPr>
        <p:grpSpPr>
          <a:xfrm>
            <a:off x="2654077" y="1355392"/>
            <a:ext cx="3820644" cy="3456175"/>
            <a:chOff x="2654077" y="1355392"/>
            <a:chExt cx="3820644" cy="3456175"/>
          </a:xfrm>
        </p:grpSpPr>
        <p:sp>
          <p:nvSpPr>
            <p:cNvPr id="196" name="Oval 195">
              <a:extLst>
                <a:ext uri="{FF2B5EF4-FFF2-40B4-BE49-F238E27FC236}">
                  <a16:creationId xmlns:a16="http://schemas.microsoft.com/office/drawing/2014/main" id="{3087B7E0-1B49-D556-50C6-C8A914EECC7F}"/>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Oval 196">
              <a:extLst>
                <a:ext uri="{FF2B5EF4-FFF2-40B4-BE49-F238E27FC236}">
                  <a16:creationId xmlns:a16="http://schemas.microsoft.com/office/drawing/2014/main" id="{7B198CF8-5A42-EDCD-2DC0-32778FF06B4B}"/>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Oval 197">
              <a:extLst>
                <a:ext uri="{FF2B5EF4-FFF2-40B4-BE49-F238E27FC236}">
                  <a16:creationId xmlns:a16="http://schemas.microsoft.com/office/drawing/2014/main" id="{B9A8E0CD-8607-73B0-A37C-B709521A8559}"/>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9" name="Oval 198">
              <a:extLst>
                <a:ext uri="{FF2B5EF4-FFF2-40B4-BE49-F238E27FC236}">
                  <a16:creationId xmlns:a16="http://schemas.microsoft.com/office/drawing/2014/main" id="{9C13E7AF-7DA7-9E2D-1FFF-A334597EDF0A}"/>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0" name="Oval 199">
              <a:extLst>
                <a:ext uri="{FF2B5EF4-FFF2-40B4-BE49-F238E27FC236}">
                  <a16:creationId xmlns:a16="http://schemas.microsoft.com/office/drawing/2014/main" id="{0E413F6A-2B54-1224-9834-6B2EBF5CD6F4}"/>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1" name="Oval 200">
              <a:extLst>
                <a:ext uri="{FF2B5EF4-FFF2-40B4-BE49-F238E27FC236}">
                  <a16:creationId xmlns:a16="http://schemas.microsoft.com/office/drawing/2014/main" id="{6D6C909F-A714-FB2D-FA8D-56F506391EF6}"/>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02" name="Straight Connector 201">
              <a:extLst>
                <a:ext uri="{FF2B5EF4-FFF2-40B4-BE49-F238E27FC236}">
                  <a16:creationId xmlns:a16="http://schemas.microsoft.com/office/drawing/2014/main" id="{A1294740-1AB3-520A-99C5-FA63A7C271D9}"/>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3" name="Straight Connector 202">
              <a:extLst>
                <a:ext uri="{FF2B5EF4-FFF2-40B4-BE49-F238E27FC236}">
                  <a16:creationId xmlns:a16="http://schemas.microsoft.com/office/drawing/2014/main" id="{1A8C36B3-20BE-DC1B-F1C3-B9470772B288}"/>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4" name="Straight Connector 203">
              <a:extLst>
                <a:ext uri="{FF2B5EF4-FFF2-40B4-BE49-F238E27FC236}">
                  <a16:creationId xmlns:a16="http://schemas.microsoft.com/office/drawing/2014/main" id="{499EF38C-F851-D54F-FB8F-48FDD0038FA3}"/>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5" name="Straight Connector 204">
              <a:extLst>
                <a:ext uri="{FF2B5EF4-FFF2-40B4-BE49-F238E27FC236}">
                  <a16:creationId xmlns:a16="http://schemas.microsoft.com/office/drawing/2014/main" id="{894AFE4C-112F-508C-C4C5-06D5C7D422AE}"/>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6" name="Straight Connector 205">
              <a:extLst>
                <a:ext uri="{FF2B5EF4-FFF2-40B4-BE49-F238E27FC236}">
                  <a16:creationId xmlns:a16="http://schemas.microsoft.com/office/drawing/2014/main" id="{245CD588-84AE-5D5C-D88E-2854C32376D3}"/>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7" name="Straight Connector 206">
              <a:extLst>
                <a:ext uri="{FF2B5EF4-FFF2-40B4-BE49-F238E27FC236}">
                  <a16:creationId xmlns:a16="http://schemas.microsoft.com/office/drawing/2014/main" id="{FB8A86F8-9DD3-1E3C-0269-7AF1A88C92AD}"/>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8" name="Straight Connector 207">
              <a:extLst>
                <a:ext uri="{FF2B5EF4-FFF2-40B4-BE49-F238E27FC236}">
                  <a16:creationId xmlns:a16="http://schemas.microsoft.com/office/drawing/2014/main" id="{2F4B3804-0CC9-3771-6759-808066C909F2}"/>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9" name="Straight Connector 208">
              <a:extLst>
                <a:ext uri="{FF2B5EF4-FFF2-40B4-BE49-F238E27FC236}">
                  <a16:creationId xmlns:a16="http://schemas.microsoft.com/office/drawing/2014/main" id="{E9D375AD-F087-8786-331B-47D545A8D26A}"/>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210" name="Oval 209">
              <a:extLst>
                <a:ext uri="{FF2B5EF4-FFF2-40B4-BE49-F238E27FC236}">
                  <a16:creationId xmlns:a16="http://schemas.microsoft.com/office/drawing/2014/main" id="{56B74387-E430-C920-E156-2F469EA2A14A}"/>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11" name="Straight Connector 210">
              <a:extLst>
                <a:ext uri="{FF2B5EF4-FFF2-40B4-BE49-F238E27FC236}">
                  <a16:creationId xmlns:a16="http://schemas.microsoft.com/office/drawing/2014/main" id="{5AD448A1-89FE-5001-21E9-E9900EAA23CB}"/>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2" name="Straight Connector 211">
              <a:extLst>
                <a:ext uri="{FF2B5EF4-FFF2-40B4-BE49-F238E27FC236}">
                  <a16:creationId xmlns:a16="http://schemas.microsoft.com/office/drawing/2014/main" id="{5E0DF4A4-1518-B128-577D-F21E0A6C43E4}"/>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2569765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B1F8EB7-2FDE-934E-FDC3-8620158F8830}"/>
              </a:ext>
            </a:extLst>
          </p:cNvPr>
          <p:cNvPicPr>
            <a:picLocks noChangeAspect="1"/>
          </p:cNvPicPr>
          <p:nvPr/>
        </p:nvPicPr>
        <p:blipFill>
          <a:blip r:embed="rId2"/>
          <a:stretch>
            <a:fillRect/>
          </a:stretch>
        </p:blipFill>
        <p:spPr>
          <a:xfrm>
            <a:off x="2388850" y="0"/>
            <a:ext cx="4366299" cy="5143500"/>
          </a:xfrm>
          <a:prstGeom prst="rect">
            <a:avLst/>
          </a:prstGeom>
        </p:spPr>
      </p:pic>
    </p:spTree>
    <p:extLst>
      <p:ext uri="{BB962C8B-B14F-4D97-AF65-F5344CB8AC3E}">
        <p14:creationId xmlns:p14="http://schemas.microsoft.com/office/powerpoint/2010/main" val="175821488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KQuadtree | Apple Developer Documentation">
            <a:extLst>
              <a:ext uri="{FF2B5EF4-FFF2-40B4-BE49-F238E27FC236}">
                <a16:creationId xmlns:a16="http://schemas.microsoft.com/office/drawing/2014/main" id="{5DAC870D-5AC2-4FFD-D521-C9F56EA7A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838" y="575812"/>
            <a:ext cx="7288323" cy="3991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450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E43A6-BE6E-65A6-3C26-66D11C97C6A2}"/>
              </a:ext>
            </a:extLst>
          </p:cNvPr>
          <p:cNvSpPr>
            <a:spLocks noGrp="1"/>
          </p:cNvSpPr>
          <p:nvPr>
            <p:ph type="title"/>
          </p:nvPr>
        </p:nvSpPr>
        <p:spPr/>
        <p:txBody>
          <a:bodyPr/>
          <a:lstStyle/>
          <a:p>
            <a:r>
              <a:rPr lang="en-US"/>
              <a:t>quadtree reading</a:t>
            </a:r>
          </a:p>
        </p:txBody>
      </p:sp>
    </p:spTree>
    <p:extLst>
      <p:ext uri="{BB962C8B-B14F-4D97-AF65-F5344CB8AC3E}">
        <p14:creationId xmlns:p14="http://schemas.microsoft.com/office/powerpoint/2010/main" val="374311876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60"/>
            <a:ext cx="8396548" cy="4154984"/>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rPr>
              <a:t>today is Pre-Recoreded Lecture Monday </a:t>
            </a:r>
            <a:r>
              <a:rPr lang="en-US" sz="2400">
                <a:solidFill>
                  <a:schemeClr val="accent5"/>
                </a:solidFill>
                <a:sym typeface="Wingdings" pitchFamily="2" charset="2"/>
              </a:rPr>
              <a:t>☹️</a:t>
            </a:r>
          </a:p>
          <a:p>
            <a:r>
              <a:rPr lang="en-US" sz="2400">
                <a:solidFill>
                  <a:schemeClr val="accent5"/>
                </a:solidFill>
                <a:sym typeface="Wingdings" pitchFamily="2" charset="2"/>
              </a:rPr>
              <a:t>see you back in person on Wednesday!</a:t>
            </a:r>
            <a:endParaRPr lang="en-US" sz="2400"/>
          </a:p>
          <a:p>
            <a:br>
              <a:rPr lang="en-US" sz="2400"/>
            </a:br>
            <a:r>
              <a:rPr lang="en-US" sz="3200">
                <a:solidFill>
                  <a:schemeClr val="accent1"/>
                </a:solidFill>
              </a:rPr>
              <a:t>WARMUP</a:t>
            </a:r>
            <a:br>
              <a:rPr lang="en-US" sz="2400">
                <a:solidFill>
                  <a:schemeClr val="accent1"/>
                </a:solidFill>
              </a:rPr>
            </a:br>
            <a:r>
              <a:rPr lang="en-US" sz="2400">
                <a:solidFill>
                  <a:schemeClr val="accent1"/>
                </a:solidFill>
              </a:rPr>
              <a:t>imagine searching for a tube of toothpaste in the real world</a:t>
            </a:r>
          </a:p>
          <a:p>
            <a:r>
              <a:rPr lang="en-US" sz="2400">
                <a:solidFill>
                  <a:srgbClr val="FD971F"/>
                </a:solidFill>
              </a:rPr>
              <a:t>how would find one as quickly as possible?</a:t>
            </a:r>
          </a:p>
          <a:p>
            <a:br>
              <a:rPr lang="en-US" sz="2400">
                <a:solidFill>
                  <a:schemeClr val="accent4"/>
                </a:solidFill>
              </a:rPr>
            </a:br>
            <a:r>
              <a:rPr lang="en-US" sz="3200">
                <a:solidFill>
                  <a:schemeClr val="accent4"/>
                </a:solidFill>
              </a:rPr>
              <a:t>TODAY</a:t>
            </a:r>
            <a:endParaRPr lang="en-US" sz="2400">
              <a:solidFill>
                <a:schemeClr val="accent4"/>
              </a:solidFill>
            </a:endParaRPr>
          </a:p>
          <a:p>
            <a:r>
              <a:rPr lang="en-US" sz="2400">
                <a:solidFill>
                  <a:schemeClr val="accent4"/>
                </a:solidFill>
              </a:rPr>
              <a:t>binary search trees</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4355732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binary trees</a:t>
            </a:r>
          </a:p>
        </p:txBody>
      </p:sp>
    </p:spTree>
    <p:extLst>
      <p:ext uri="{BB962C8B-B14F-4D97-AF65-F5344CB8AC3E}">
        <p14:creationId xmlns:p14="http://schemas.microsoft.com/office/powerpoint/2010/main" val="953762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76320F-BFC5-6D61-313C-1BC31C09148F}"/>
              </a:ext>
            </a:extLst>
          </p:cNvPr>
          <p:cNvSpPr>
            <a:spLocks noGrp="1"/>
          </p:cNvSpPr>
          <p:nvPr>
            <p:ph type="title"/>
          </p:nvPr>
        </p:nvSpPr>
        <p:spPr/>
        <p:txBody>
          <a:bodyPr/>
          <a:lstStyle/>
          <a:p>
            <a:r>
              <a:rPr lang="en-US"/>
              <a:t>linked list implementation</a:t>
            </a:r>
          </a:p>
        </p:txBody>
      </p:sp>
    </p:spTree>
    <p:extLst>
      <p:ext uri="{BB962C8B-B14F-4D97-AF65-F5344CB8AC3E}">
        <p14:creationId xmlns:p14="http://schemas.microsoft.com/office/powerpoint/2010/main" val="283293240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in a </a:t>
            </a:r>
            <a:r>
              <a:rPr lang="en-US" b="1"/>
              <a:t>binary tree</a:t>
            </a:r>
            <a:r>
              <a:rPr lang="en-US"/>
              <a:t>, each node has &lt;= 2 children</a:t>
            </a: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47313" y="1625321"/>
            <a:ext cx="5479942" cy="2552351"/>
            <a:chOff x="1110743" y="2028702"/>
            <a:chExt cx="6284732" cy="2927192"/>
          </a:xfrm>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86648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553E78-7454-B97B-4FC3-40F005EBB56A}"/>
              </a:ext>
            </a:extLst>
          </p:cNvPr>
          <p:cNvSpPr>
            <a:spLocks noGrp="1"/>
          </p:cNvSpPr>
          <p:nvPr>
            <p:ph type="title"/>
          </p:nvPr>
        </p:nvSpPr>
        <p:spPr/>
        <p:txBody>
          <a:bodyPr/>
          <a:lstStyle/>
          <a:p>
            <a:pPr marL="628625" marR="0" lvl="1" indent="-285739" algn="ctr" defTabSz="342886" rtl="0" eaLnBrk="1" fontAlgn="auto" latinLnBrk="0" hangingPunct="1">
              <a:lnSpc>
                <a:spcPct val="100000"/>
              </a:lnSpc>
              <a:spcBef>
                <a:spcPct val="20000"/>
              </a:spcBef>
              <a:spcAft>
                <a:spcPts val="0"/>
              </a:spcAft>
              <a:tabLst/>
              <a:defRPr/>
            </a:pPr>
            <a:r>
              <a:rPr kumimoji="0" lang="en-US" sz="4000" b="0" i="0" u="none" strike="noStrike" kern="1200" cap="none" spc="0" normalizeH="0" baseline="0" noProof="0">
                <a:ln>
                  <a:noFill/>
                </a:ln>
                <a:solidFill>
                  <a:srgbClr val="F2AFBE"/>
                </a:solidFill>
                <a:effectLst/>
                <a:uLnTx/>
                <a:uFillTx/>
                <a:latin typeface="Arial"/>
                <a:ea typeface="Segoe UI Emoji" panose="020B0502040204020203" pitchFamily="34" charset="0"/>
                <a:cs typeface="+mn-cs"/>
              </a:rPr>
              <a:t>🧠 </a:t>
            </a:r>
            <a:r>
              <a:rPr kumimoji="0" lang="en-US" sz="4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is a linked list a binary tree?</a:t>
            </a:r>
            <a:endParaRPr lang="en-US" sz="4000"/>
          </a:p>
        </p:txBody>
      </p:sp>
    </p:spTree>
    <p:extLst>
      <p:ext uri="{BB962C8B-B14F-4D97-AF65-F5344CB8AC3E}">
        <p14:creationId xmlns:p14="http://schemas.microsoft.com/office/powerpoint/2010/main" val="317971069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553E78-7454-B97B-4FC3-40F005EBB56A}"/>
              </a:ext>
            </a:extLst>
          </p:cNvPr>
          <p:cNvSpPr>
            <a:spLocks noGrp="1"/>
          </p:cNvSpPr>
          <p:nvPr>
            <p:ph type="title"/>
          </p:nvPr>
        </p:nvSpPr>
        <p:spPr/>
        <p:txBody>
          <a:bodyPr/>
          <a:lstStyle/>
          <a:p>
            <a:pPr marL="628625" marR="0" lvl="1" indent="-285739" algn="ctr" defTabSz="342886" rtl="0" eaLnBrk="1" fontAlgn="auto" latinLnBrk="0" hangingPunct="1">
              <a:lnSpc>
                <a:spcPct val="100000"/>
              </a:lnSpc>
              <a:spcBef>
                <a:spcPct val="20000"/>
              </a:spcBef>
              <a:spcAft>
                <a:spcPts val="0"/>
              </a:spcAft>
              <a:tabLst/>
              <a:defRPr/>
            </a:pPr>
            <a:r>
              <a:rPr kumimoji="0" lang="en-US" sz="4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technically, yes</a:t>
            </a:r>
            <a:br>
              <a:rPr kumimoji="0" lang="en-US" sz="4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br>
            <a:r>
              <a:rPr kumimoji="0" lang="en-US" sz="28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all nodes have &lt;= 2 children</a:t>
            </a:r>
            <a:br>
              <a:rPr kumimoji="0" lang="en-US" sz="24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br>
            <a:r>
              <a:rPr kumimoji="0" lang="en-US" sz="2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(tail has 0 children, all other nodes have 1 child)</a:t>
            </a:r>
            <a:endParaRPr lang="en-US" sz="4000"/>
          </a:p>
        </p:txBody>
      </p:sp>
    </p:spTree>
    <p:extLst>
      <p:ext uri="{BB962C8B-B14F-4D97-AF65-F5344CB8AC3E}">
        <p14:creationId xmlns:p14="http://schemas.microsoft.com/office/powerpoint/2010/main" val="138055152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(ordered) binary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pPr marL="284163" indent="-284163">
              <a:tabLst>
                <a:tab pos="2227263" algn="l"/>
              </a:tabLst>
            </a:pPr>
            <a:r>
              <a:rPr lang="en-US"/>
              <a:t>each </a:t>
            </a:r>
            <a:r>
              <a:rPr lang="en-US" b="1">
                <a:solidFill>
                  <a:schemeClr val="accent4"/>
                </a:solidFill>
              </a:rPr>
              <a:t>node</a:t>
            </a:r>
            <a:r>
              <a:rPr lang="en-US"/>
              <a:t> has a </a:t>
            </a:r>
            <a:r>
              <a:rPr lang="en-US" b="1">
                <a:solidFill>
                  <a:schemeClr val="accent1"/>
                </a:solidFill>
              </a:rPr>
              <a:t>left child</a:t>
            </a:r>
            <a:r>
              <a:rPr lang="en-US"/>
              <a:t> and a </a:t>
            </a:r>
            <a:r>
              <a:rPr lang="en-US" b="1">
                <a:solidFill>
                  <a:schemeClr val="accent5"/>
                </a:solidFill>
              </a:rPr>
              <a:t>right child</a:t>
            </a:r>
            <a:br>
              <a:rPr lang="en-US" b="1">
                <a:solidFill>
                  <a:schemeClr val="accent5"/>
                </a:solidFill>
              </a:rPr>
            </a:br>
            <a:r>
              <a:rPr lang="en-US"/>
              <a:t>(either or both children can be </a:t>
            </a:r>
            <a:r>
              <a:rPr lang="en-US">
                <a:latin typeface="+mj-lt"/>
              </a:rPr>
              <a:t>null</a:t>
            </a:r>
            <a:r>
              <a:rPr lang="en-US"/>
              <a:t>)</a:t>
            </a:r>
            <a:endParaRPr lang="en-US" b="1">
              <a:solidFill>
                <a:schemeClr val="accent5"/>
              </a:solidFill>
            </a:endParaRPr>
          </a:p>
        </p:txBody>
      </p:sp>
      <p:grpSp>
        <p:nvGrpSpPr>
          <p:cNvPr id="2" name="Group 1">
            <a:extLst>
              <a:ext uri="{FF2B5EF4-FFF2-40B4-BE49-F238E27FC236}">
                <a16:creationId xmlns:a16="http://schemas.microsoft.com/office/drawing/2014/main" id="{1E5BA367-8B5F-2FD4-9FC3-2AA59645CC56}"/>
              </a:ext>
            </a:extLst>
          </p:cNvPr>
          <p:cNvGrpSpPr/>
          <p:nvPr/>
        </p:nvGrpSpPr>
        <p:grpSpPr>
          <a:xfrm>
            <a:off x="1650960" y="1627812"/>
            <a:ext cx="5479942" cy="2552351"/>
            <a:chOff x="1110743" y="2028702"/>
            <a:chExt cx="6284732" cy="2927192"/>
          </a:xfrm>
        </p:grpSpPr>
        <p:cxnSp>
          <p:nvCxnSpPr>
            <p:cNvPr id="5" name="Straight Arrow Connector 4">
              <a:extLst>
                <a:ext uri="{FF2B5EF4-FFF2-40B4-BE49-F238E27FC236}">
                  <a16:creationId xmlns:a16="http://schemas.microsoft.com/office/drawing/2014/main" id="{071213E4-881A-593A-19EF-0887B202AE8C}"/>
                </a:ext>
              </a:extLst>
            </p:cNvPr>
            <p:cNvCxnSpPr>
              <a:cxnSpLocks/>
              <a:stCxn id="6" idx="3"/>
              <a:endCxn id="7"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6" name="Oval 5">
              <a:extLst>
                <a:ext uri="{FF2B5EF4-FFF2-40B4-BE49-F238E27FC236}">
                  <a16:creationId xmlns:a16="http://schemas.microsoft.com/office/drawing/2014/main" id="{E7D53C14-FBA1-F94A-7C1C-BEE36AE56EE4}"/>
                </a:ext>
              </a:extLst>
            </p:cNvPr>
            <p:cNvSpPr/>
            <p:nvPr/>
          </p:nvSpPr>
          <p:spPr>
            <a:xfrm>
              <a:off x="2476176"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5</a:t>
              </a:r>
            </a:p>
          </p:txBody>
        </p:sp>
        <p:sp>
          <p:nvSpPr>
            <p:cNvPr id="7" name="Oval 6">
              <a:extLst>
                <a:ext uri="{FF2B5EF4-FFF2-40B4-BE49-F238E27FC236}">
                  <a16:creationId xmlns:a16="http://schemas.microsoft.com/office/drawing/2014/main" id="{35B3618F-A93B-EF57-5A8E-525529F920CF}"/>
                </a:ext>
              </a:extLst>
            </p:cNvPr>
            <p:cNvSpPr/>
            <p:nvPr/>
          </p:nvSpPr>
          <p:spPr>
            <a:xfrm>
              <a:off x="1589246" y="3623794"/>
              <a:ext cx="478503" cy="47850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cxnSp>
          <p:nvCxnSpPr>
            <p:cNvPr id="8" name="Straight Arrow Connector 7">
              <a:extLst>
                <a:ext uri="{FF2B5EF4-FFF2-40B4-BE49-F238E27FC236}">
                  <a16:creationId xmlns:a16="http://schemas.microsoft.com/office/drawing/2014/main" id="{5399147A-0970-7BE8-8056-3C2C00E23EE5}"/>
                </a:ext>
              </a:extLst>
            </p:cNvPr>
            <p:cNvCxnSpPr>
              <a:cxnSpLocks/>
              <a:stCxn id="7" idx="3"/>
              <a:endCxn id="10"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9" name="Straight Arrow Connector 8">
              <a:extLst>
                <a:ext uri="{FF2B5EF4-FFF2-40B4-BE49-F238E27FC236}">
                  <a16:creationId xmlns:a16="http://schemas.microsoft.com/office/drawing/2014/main" id="{E06A46D2-48C1-2034-E81A-51A4DA8F289B}"/>
                </a:ext>
              </a:extLst>
            </p:cNvPr>
            <p:cNvCxnSpPr>
              <a:cxnSpLocks/>
              <a:stCxn id="7" idx="5"/>
              <a:endCxn id="11"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4B9532ED-886F-A3EE-35D4-2010B5641644}"/>
                </a:ext>
              </a:extLst>
            </p:cNvPr>
            <p:cNvSpPr/>
            <p:nvPr/>
          </p:nvSpPr>
          <p:spPr>
            <a:xfrm>
              <a:off x="1110743"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sp>
          <p:nvSpPr>
            <p:cNvPr id="11" name="Oval 10">
              <a:extLst>
                <a:ext uri="{FF2B5EF4-FFF2-40B4-BE49-F238E27FC236}">
                  <a16:creationId xmlns:a16="http://schemas.microsoft.com/office/drawing/2014/main" id="{E463EFD1-77B5-8269-0812-DAB63F7B3E73}"/>
                </a:ext>
              </a:extLst>
            </p:cNvPr>
            <p:cNvSpPr/>
            <p:nvPr/>
          </p:nvSpPr>
          <p:spPr>
            <a:xfrm>
              <a:off x="1997674"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cxnSp>
          <p:nvCxnSpPr>
            <p:cNvPr id="12" name="Straight Arrow Connector 11">
              <a:extLst>
                <a:ext uri="{FF2B5EF4-FFF2-40B4-BE49-F238E27FC236}">
                  <a16:creationId xmlns:a16="http://schemas.microsoft.com/office/drawing/2014/main" id="{B688F9F4-BFDB-FE22-8B68-89FBA9FEC7A2}"/>
                </a:ext>
              </a:extLst>
            </p:cNvPr>
            <p:cNvCxnSpPr>
              <a:cxnSpLocks/>
              <a:stCxn id="14" idx="3"/>
              <a:endCxn id="15"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13" name="Straight Arrow Connector 12">
              <a:extLst>
                <a:ext uri="{FF2B5EF4-FFF2-40B4-BE49-F238E27FC236}">
                  <a16:creationId xmlns:a16="http://schemas.microsoft.com/office/drawing/2014/main" id="{04BE5301-0CE1-1588-F3CB-D504734827D4}"/>
                </a:ext>
              </a:extLst>
            </p:cNvPr>
            <p:cNvCxnSpPr>
              <a:cxnSpLocks/>
              <a:stCxn id="14" idx="5"/>
              <a:endCxn id="20"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0ADC9221-7777-443B-E080-7EF3BD3DCD8D}"/>
                </a:ext>
              </a:extLst>
            </p:cNvPr>
            <p:cNvSpPr/>
            <p:nvPr/>
          </p:nvSpPr>
          <p:spPr>
            <a:xfrm>
              <a:off x="6030043"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16</a:t>
              </a:r>
            </a:p>
          </p:txBody>
        </p:sp>
        <p:sp>
          <p:nvSpPr>
            <p:cNvPr id="15" name="Oval 14">
              <a:extLst>
                <a:ext uri="{FF2B5EF4-FFF2-40B4-BE49-F238E27FC236}">
                  <a16:creationId xmlns:a16="http://schemas.microsoft.com/office/drawing/2014/main" id="{0B21C7B8-416E-4816-C8DA-747CDAFFA262}"/>
                </a:ext>
              </a:extLst>
            </p:cNvPr>
            <p:cNvSpPr/>
            <p:nvPr/>
          </p:nvSpPr>
          <p:spPr>
            <a:xfrm>
              <a:off x="514311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6" name="Straight Arrow Connector 15">
              <a:extLst>
                <a:ext uri="{FF2B5EF4-FFF2-40B4-BE49-F238E27FC236}">
                  <a16:creationId xmlns:a16="http://schemas.microsoft.com/office/drawing/2014/main" id="{8364EE13-B730-BC5F-A8D0-3562F2671A8F}"/>
                </a:ext>
              </a:extLst>
            </p:cNvPr>
            <p:cNvCxnSpPr>
              <a:cxnSpLocks/>
              <a:stCxn id="15" idx="3"/>
              <a:endCxn id="18"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17" name="Straight Arrow Connector 16">
              <a:extLst>
                <a:ext uri="{FF2B5EF4-FFF2-40B4-BE49-F238E27FC236}">
                  <a16:creationId xmlns:a16="http://schemas.microsoft.com/office/drawing/2014/main" id="{BE58FC4C-C73F-019B-5135-125C9DDC1CEC}"/>
                </a:ext>
              </a:extLst>
            </p:cNvPr>
            <p:cNvCxnSpPr>
              <a:cxnSpLocks/>
              <a:stCxn id="15" idx="5"/>
              <a:endCxn id="19"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D4E40DB4-0C12-AC1E-A4AA-99C296AF64E3}"/>
                </a:ext>
              </a:extLst>
            </p:cNvPr>
            <p:cNvSpPr/>
            <p:nvPr/>
          </p:nvSpPr>
          <p:spPr>
            <a:xfrm>
              <a:off x="4664609"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11</a:t>
              </a:r>
            </a:p>
          </p:txBody>
        </p:sp>
        <p:sp>
          <p:nvSpPr>
            <p:cNvPr id="19" name="Oval 18">
              <a:extLst>
                <a:ext uri="{FF2B5EF4-FFF2-40B4-BE49-F238E27FC236}">
                  <a16:creationId xmlns:a16="http://schemas.microsoft.com/office/drawing/2014/main" id="{87827615-4238-1836-7F13-99C45902BE5B}"/>
                </a:ext>
              </a:extLst>
            </p:cNvPr>
            <p:cNvSpPr/>
            <p:nvPr/>
          </p:nvSpPr>
          <p:spPr>
            <a:xfrm>
              <a:off x="555154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15</a:t>
              </a:r>
            </a:p>
          </p:txBody>
        </p:sp>
        <p:sp>
          <p:nvSpPr>
            <p:cNvPr id="20" name="Oval 19">
              <a:extLst>
                <a:ext uri="{FF2B5EF4-FFF2-40B4-BE49-F238E27FC236}">
                  <a16:creationId xmlns:a16="http://schemas.microsoft.com/office/drawing/2014/main" id="{E43EBC98-68AA-9F02-14EB-6D73C8E1BFA0}"/>
                </a:ext>
              </a:extLst>
            </p:cNvPr>
            <p:cNvSpPr/>
            <p:nvPr/>
          </p:nvSpPr>
          <p:spPr>
            <a:xfrm>
              <a:off x="691697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1" name="Straight Arrow Connector 20">
              <a:extLst>
                <a:ext uri="{FF2B5EF4-FFF2-40B4-BE49-F238E27FC236}">
                  <a16:creationId xmlns:a16="http://schemas.microsoft.com/office/drawing/2014/main" id="{1300A233-8C8F-A1FB-9427-12F86EEBFBFD}"/>
                </a:ext>
              </a:extLst>
            </p:cNvPr>
            <p:cNvCxnSpPr>
              <a:cxnSpLocks/>
              <a:stCxn id="20" idx="3"/>
              <a:endCxn id="22"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22" name="Oval 21">
              <a:extLst>
                <a:ext uri="{FF2B5EF4-FFF2-40B4-BE49-F238E27FC236}">
                  <a16:creationId xmlns:a16="http://schemas.microsoft.com/office/drawing/2014/main" id="{AC54752E-DE3F-F467-5470-85250721C04F}"/>
                </a:ext>
              </a:extLst>
            </p:cNvPr>
            <p:cNvSpPr/>
            <p:nvPr/>
          </p:nvSpPr>
          <p:spPr>
            <a:xfrm>
              <a:off x="643847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17</a:t>
              </a:r>
            </a:p>
          </p:txBody>
        </p:sp>
        <p:sp>
          <p:nvSpPr>
            <p:cNvPr id="23" name="Oval 22">
              <a:extLst>
                <a:ext uri="{FF2B5EF4-FFF2-40B4-BE49-F238E27FC236}">
                  <a16:creationId xmlns:a16="http://schemas.microsoft.com/office/drawing/2014/main" id="{27807A61-52A5-81D4-7805-7AF0586EED28}"/>
                </a:ext>
              </a:extLst>
            </p:cNvPr>
            <p:cNvSpPr/>
            <p:nvPr/>
          </p:nvSpPr>
          <p:spPr>
            <a:xfrm>
              <a:off x="4222490" y="2028702"/>
              <a:ext cx="478503" cy="47697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4" name="Straight Arrow Connector 23">
              <a:extLst>
                <a:ext uri="{FF2B5EF4-FFF2-40B4-BE49-F238E27FC236}">
                  <a16:creationId xmlns:a16="http://schemas.microsoft.com/office/drawing/2014/main" id="{24EB8664-DCBD-4ADE-0E33-1F680BB00696}"/>
                </a:ext>
              </a:extLst>
            </p:cNvPr>
            <p:cNvCxnSpPr>
              <a:cxnSpLocks/>
              <a:stCxn id="23" idx="3"/>
              <a:endCxn id="6"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106838F6-5B69-EAAE-59B4-9C1162453A41}"/>
                </a:ext>
              </a:extLst>
            </p:cNvPr>
            <p:cNvCxnSpPr>
              <a:cxnSpLocks/>
              <a:stCxn id="23" idx="5"/>
              <a:endCxn id="14"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
        <p:nvSpPr>
          <p:cNvPr id="27" name="TextBox 26">
            <a:extLst>
              <a:ext uri="{FF2B5EF4-FFF2-40B4-BE49-F238E27FC236}">
                <a16:creationId xmlns:a16="http://schemas.microsoft.com/office/drawing/2014/main" id="{AEA9B30C-B213-2EE0-E3DC-2D92A8FCD146}"/>
              </a:ext>
            </a:extLst>
          </p:cNvPr>
          <p:cNvSpPr txBox="1"/>
          <p:nvPr/>
        </p:nvSpPr>
        <p:spPr>
          <a:xfrm>
            <a:off x="1191669" y="2787811"/>
            <a:ext cx="911669" cy="461665"/>
          </a:xfrm>
          <a:prstGeom prst="rect">
            <a:avLst/>
          </a:prstGeom>
          <a:noFill/>
        </p:spPr>
        <p:txBody>
          <a:bodyPr wrap="square">
            <a:spAutoFit/>
          </a:bodyPr>
          <a:lstStyle/>
          <a:p>
            <a:pPr algn="ctr"/>
            <a:r>
              <a:rPr lang="en-US" sz="2400" b="1">
                <a:solidFill>
                  <a:schemeClr val="accent4"/>
                </a:solidFill>
                <a:latin typeface="+mj-lt"/>
              </a:rPr>
              <a:t>node</a:t>
            </a:r>
            <a:endParaRPr lang="en-US" sz="2400" b="1">
              <a:latin typeface="+mj-lt"/>
            </a:endParaRPr>
          </a:p>
        </p:txBody>
      </p:sp>
      <p:sp>
        <p:nvSpPr>
          <p:cNvPr id="28" name="TextBox 27">
            <a:extLst>
              <a:ext uri="{FF2B5EF4-FFF2-40B4-BE49-F238E27FC236}">
                <a16:creationId xmlns:a16="http://schemas.microsoft.com/office/drawing/2014/main" id="{C4ECC0CE-8537-47D0-BC93-8D392A0F47C8}"/>
              </a:ext>
            </a:extLst>
          </p:cNvPr>
          <p:cNvSpPr txBox="1"/>
          <p:nvPr/>
        </p:nvSpPr>
        <p:spPr>
          <a:xfrm>
            <a:off x="88140" y="4242553"/>
            <a:ext cx="2041150" cy="369332"/>
          </a:xfrm>
          <a:prstGeom prst="rect">
            <a:avLst/>
          </a:prstGeom>
          <a:noFill/>
        </p:spPr>
        <p:txBody>
          <a:bodyPr wrap="square">
            <a:spAutoFit/>
          </a:bodyPr>
          <a:lstStyle/>
          <a:p>
            <a:pPr algn="ctr"/>
            <a:r>
              <a:rPr lang="en-US" b="1">
                <a:solidFill>
                  <a:schemeClr val="accent1"/>
                </a:solidFill>
                <a:latin typeface="+mj-lt"/>
              </a:rPr>
              <a:t>node.leftChild</a:t>
            </a:r>
          </a:p>
        </p:txBody>
      </p:sp>
      <p:sp>
        <p:nvSpPr>
          <p:cNvPr id="29" name="TextBox 28">
            <a:extLst>
              <a:ext uri="{FF2B5EF4-FFF2-40B4-BE49-F238E27FC236}">
                <a16:creationId xmlns:a16="http://schemas.microsoft.com/office/drawing/2014/main" id="{4D6E059A-05BD-A49F-B552-5694C68CB1C0}"/>
              </a:ext>
            </a:extLst>
          </p:cNvPr>
          <p:cNvSpPr txBox="1"/>
          <p:nvPr/>
        </p:nvSpPr>
        <p:spPr>
          <a:xfrm>
            <a:off x="2350242" y="4222631"/>
            <a:ext cx="2102252" cy="369332"/>
          </a:xfrm>
          <a:prstGeom prst="rect">
            <a:avLst/>
          </a:prstGeom>
          <a:noFill/>
        </p:spPr>
        <p:txBody>
          <a:bodyPr wrap="square">
            <a:spAutoFit/>
          </a:bodyPr>
          <a:lstStyle/>
          <a:p>
            <a:pPr algn="ctr"/>
            <a:r>
              <a:rPr lang="en-US" b="1">
                <a:solidFill>
                  <a:schemeClr val="accent5"/>
                </a:solidFill>
                <a:latin typeface="+mj-lt"/>
              </a:rPr>
              <a:t>node.rightChild</a:t>
            </a:r>
          </a:p>
        </p:txBody>
      </p:sp>
    </p:spTree>
    <p:extLst>
      <p:ext uri="{BB962C8B-B14F-4D97-AF65-F5344CB8AC3E}">
        <p14:creationId xmlns:p14="http://schemas.microsoft.com/office/powerpoint/2010/main" val="55613479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(ordered) binary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each </a:t>
            </a:r>
            <a:r>
              <a:rPr lang="en-US">
                <a:solidFill>
                  <a:schemeClr val="accent4"/>
                </a:solidFill>
              </a:rPr>
              <a:t>node</a:t>
            </a:r>
            <a:r>
              <a:rPr lang="en-US"/>
              <a:t> has a </a:t>
            </a:r>
            <a:r>
              <a:rPr lang="en-US" b="1">
                <a:solidFill>
                  <a:schemeClr val="accent1"/>
                </a:solidFill>
              </a:rPr>
              <a:t>left subtree</a:t>
            </a:r>
            <a:r>
              <a:rPr lang="en-US"/>
              <a:t> and a </a:t>
            </a:r>
            <a:r>
              <a:rPr lang="en-US" b="1">
                <a:solidFill>
                  <a:schemeClr val="accent5"/>
                </a:solidFill>
              </a:rPr>
              <a:t>right subtree</a:t>
            </a:r>
          </a:p>
        </p:txBody>
      </p:sp>
      <p:grpSp>
        <p:nvGrpSpPr>
          <p:cNvPr id="2" name="Group 1">
            <a:extLst>
              <a:ext uri="{FF2B5EF4-FFF2-40B4-BE49-F238E27FC236}">
                <a16:creationId xmlns:a16="http://schemas.microsoft.com/office/drawing/2014/main" id="{1E5BA367-8B5F-2FD4-9FC3-2AA59645CC56}"/>
              </a:ext>
            </a:extLst>
          </p:cNvPr>
          <p:cNvGrpSpPr/>
          <p:nvPr/>
        </p:nvGrpSpPr>
        <p:grpSpPr>
          <a:xfrm>
            <a:off x="1650960" y="1627812"/>
            <a:ext cx="5479942" cy="2552351"/>
            <a:chOff x="1110743" y="2028702"/>
            <a:chExt cx="6284732" cy="2927192"/>
          </a:xfrm>
        </p:grpSpPr>
        <p:cxnSp>
          <p:nvCxnSpPr>
            <p:cNvPr id="5" name="Straight Arrow Connector 4">
              <a:extLst>
                <a:ext uri="{FF2B5EF4-FFF2-40B4-BE49-F238E27FC236}">
                  <a16:creationId xmlns:a16="http://schemas.microsoft.com/office/drawing/2014/main" id="{071213E4-881A-593A-19EF-0887B202AE8C}"/>
                </a:ext>
              </a:extLst>
            </p:cNvPr>
            <p:cNvCxnSpPr>
              <a:cxnSpLocks/>
              <a:stCxn id="6" idx="3"/>
              <a:endCxn id="7" idx="0"/>
            </p:cNvCxnSpPr>
            <p:nvPr/>
          </p:nvCxnSpPr>
          <p:spPr>
            <a:xfrm flipH="1">
              <a:off x="1828497" y="3232937"/>
              <a:ext cx="717754" cy="390857"/>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sp>
          <p:nvSpPr>
            <p:cNvPr id="6" name="Oval 5">
              <a:extLst>
                <a:ext uri="{FF2B5EF4-FFF2-40B4-BE49-F238E27FC236}">
                  <a16:creationId xmlns:a16="http://schemas.microsoft.com/office/drawing/2014/main" id="{E7D53C14-FBA1-F94A-7C1C-BEE36AE56EE4}"/>
                </a:ext>
              </a:extLst>
            </p:cNvPr>
            <p:cNvSpPr/>
            <p:nvPr/>
          </p:nvSpPr>
          <p:spPr>
            <a:xfrm>
              <a:off x="2476176" y="2824510"/>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sp>
          <p:nvSpPr>
            <p:cNvPr id="7" name="Oval 6">
              <a:extLst>
                <a:ext uri="{FF2B5EF4-FFF2-40B4-BE49-F238E27FC236}">
                  <a16:creationId xmlns:a16="http://schemas.microsoft.com/office/drawing/2014/main" id="{35B3618F-A93B-EF57-5A8E-525529F920CF}"/>
                </a:ext>
              </a:extLst>
            </p:cNvPr>
            <p:cNvSpPr/>
            <p:nvPr/>
          </p:nvSpPr>
          <p:spPr>
            <a:xfrm>
              <a:off x="1589246" y="3623794"/>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cxnSp>
          <p:nvCxnSpPr>
            <p:cNvPr id="8" name="Straight Arrow Connector 7">
              <a:extLst>
                <a:ext uri="{FF2B5EF4-FFF2-40B4-BE49-F238E27FC236}">
                  <a16:creationId xmlns:a16="http://schemas.microsoft.com/office/drawing/2014/main" id="{5399147A-0970-7BE8-8056-3C2C00E23EE5}"/>
                </a:ext>
              </a:extLst>
            </p:cNvPr>
            <p:cNvCxnSpPr>
              <a:cxnSpLocks/>
              <a:stCxn id="7" idx="3"/>
              <a:endCxn id="10" idx="0"/>
            </p:cNvCxnSpPr>
            <p:nvPr/>
          </p:nvCxnSpPr>
          <p:spPr>
            <a:xfrm flipH="1">
              <a:off x="1349994" y="4032222"/>
              <a:ext cx="309327" cy="445170"/>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cxnSp>
          <p:nvCxnSpPr>
            <p:cNvPr id="9" name="Straight Arrow Connector 8">
              <a:extLst>
                <a:ext uri="{FF2B5EF4-FFF2-40B4-BE49-F238E27FC236}">
                  <a16:creationId xmlns:a16="http://schemas.microsoft.com/office/drawing/2014/main" id="{E06A46D2-48C1-2034-E81A-51A4DA8F289B}"/>
                </a:ext>
              </a:extLst>
            </p:cNvPr>
            <p:cNvCxnSpPr>
              <a:cxnSpLocks/>
              <a:stCxn id="7" idx="5"/>
              <a:endCxn id="11" idx="0"/>
            </p:cNvCxnSpPr>
            <p:nvPr/>
          </p:nvCxnSpPr>
          <p:spPr>
            <a:xfrm>
              <a:off x="1997674" y="4032222"/>
              <a:ext cx="239251" cy="445170"/>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4B9532ED-886F-A3EE-35D4-2010B5641644}"/>
                </a:ext>
              </a:extLst>
            </p:cNvPr>
            <p:cNvSpPr/>
            <p:nvPr/>
          </p:nvSpPr>
          <p:spPr>
            <a:xfrm>
              <a:off x="1110743"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sp>
          <p:nvSpPr>
            <p:cNvPr id="11" name="Oval 10">
              <a:extLst>
                <a:ext uri="{FF2B5EF4-FFF2-40B4-BE49-F238E27FC236}">
                  <a16:creationId xmlns:a16="http://schemas.microsoft.com/office/drawing/2014/main" id="{E463EFD1-77B5-8269-0812-DAB63F7B3E73}"/>
                </a:ext>
              </a:extLst>
            </p:cNvPr>
            <p:cNvSpPr/>
            <p:nvPr/>
          </p:nvSpPr>
          <p:spPr>
            <a:xfrm>
              <a:off x="1997674"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cxnSp>
          <p:nvCxnSpPr>
            <p:cNvPr id="12" name="Straight Arrow Connector 11">
              <a:extLst>
                <a:ext uri="{FF2B5EF4-FFF2-40B4-BE49-F238E27FC236}">
                  <a16:creationId xmlns:a16="http://schemas.microsoft.com/office/drawing/2014/main" id="{B688F9F4-BFDB-FE22-8B68-89FBA9FEC7A2}"/>
                </a:ext>
              </a:extLst>
            </p:cNvPr>
            <p:cNvCxnSpPr>
              <a:cxnSpLocks/>
              <a:stCxn id="14" idx="3"/>
              <a:endCxn id="15"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13" name="Straight Arrow Connector 12">
              <a:extLst>
                <a:ext uri="{FF2B5EF4-FFF2-40B4-BE49-F238E27FC236}">
                  <a16:creationId xmlns:a16="http://schemas.microsoft.com/office/drawing/2014/main" id="{04BE5301-0CE1-1588-F3CB-D504734827D4}"/>
                </a:ext>
              </a:extLst>
            </p:cNvPr>
            <p:cNvCxnSpPr>
              <a:cxnSpLocks/>
              <a:stCxn id="14" idx="5"/>
              <a:endCxn id="20"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0ADC9221-7777-443B-E080-7EF3BD3DCD8D}"/>
                </a:ext>
              </a:extLst>
            </p:cNvPr>
            <p:cNvSpPr/>
            <p:nvPr/>
          </p:nvSpPr>
          <p:spPr>
            <a:xfrm>
              <a:off x="6030043" y="2824510"/>
              <a:ext cx="478503" cy="47850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sp>
          <p:nvSpPr>
            <p:cNvPr id="15" name="Oval 14">
              <a:extLst>
                <a:ext uri="{FF2B5EF4-FFF2-40B4-BE49-F238E27FC236}">
                  <a16:creationId xmlns:a16="http://schemas.microsoft.com/office/drawing/2014/main" id="{0B21C7B8-416E-4816-C8DA-747CDAFFA262}"/>
                </a:ext>
              </a:extLst>
            </p:cNvPr>
            <p:cNvSpPr/>
            <p:nvPr/>
          </p:nvSpPr>
          <p:spPr>
            <a:xfrm>
              <a:off x="5143112" y="3623794"/>
              <a:ext cx="478503" cy="478502"/>
            </a:xfrm>
            <a:prstGeom prst="ellipse">
              <a:avLst/>
            </a:prstGeom>
            <a:solidFill>
              <a:schemeClr val="accent1"/>
            </a:solidFill>
            <a:ln w="28575" cap="flat" cmpd="sng" algn="ctr">
              <a:solidFill>
                <a:schemeClr val="accent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cxnSp>
          <p:nvCxnSpPr>
            <p:cNvPr id="16" name="Straight Arrow Connector 15">
              <a:extLst>
                <a:ext uri="{FF2B5EF4-FFF2-40B4-BE49-F238E27FC236}">
                  <a16:creationId xmlns:a16="http://schemas.microsoft.com/office/drawing/2014/main" id="{8364EE13-B730-BC5F-A8D0-3562F2671A8F}"/>
                </a:ext>
              </a:extLst>
            </p:cNvPr>
            <p:cNvCxnSpPr>
              <a:cxnSpLocks/>
              <a:stCxn id="15" idx="3"/>
              <a:endCxn id="18" idx="0"/>
            </p:cNvCxnSpPr>
            <p:nvPr/>
          </p:nvCxnSpPr>
          <p:spPr>
            <a:xfrm flipH="1">
              <a:off x="4903861" y="4032222"/>
              <a:ext cx="309327" cy="445170"/>
            </a:xfrm>
            <a:prstGeom prst="straightConnector1">
              <a:avLst/>
            </a:prstGeom>
            <a:noFill/>
            <a:ln w="38100" cap="flat" cmpd="sng" algn="ctr">
              <a:solidFill>
                <a:schemeClr val="accent1"/>
              </a:solidFill>
              <a:prstDash val="solid"/>
              <a:miter lim="800000"/>
              <a:tailEnd type="triangle"/>
            </a:ln>
            <a:effectLst/>
          </p:spPr>
        </p:cxnSp>
        <p:cxnSp>
          <p:nvCxnSpPr>
            <p:cNvPr id="17" name="Straight Arrow Connector 16">
              <a:extLst>
                <a:ext uri="{FF2B5EF4-FFF2-40B4-BE49-F238E27FC236}">
                  <a16:creationId xmlns:a16="http://schemas.microsoft.com/office/drawing/2014/main" id="{BE58FC4C-C73F-019B-5135-125C9DDC1CEC}"/>
                </a:ext>
              </a:extLst>
            </p:cNvPr>
            <p:cNvCxnSpPr>
              <a:cxnSpLocks/>
              <a:stCxn id="15" idx="5"/>
              <a:endCxn id="19" idx="0"/>
            </p:cNvCxnSpPr>
            <p:nvPr/>
          </p:nvCxnSpPr>
          <p:spPr>
            <a:xfrm>
              <a:off x="5551540" y="4032222"/>
              <a:ext cx="239251" cy="445170"/>
            </a:xfrm>
            <a:prstGeom prst="straightConnector1">
              <a:avLst/>
            </a:prstGeom>
            <a:noFill/>
            <a:ln w="38100" cap="flat" cmpd="sng" algn="ctr">
              <a:solidFill>
                <a:schemeClr val="accent1"/>
              </a:solidFill>
              <a:prstDash val="solid"/>
              <a:miter lim="800000"/>
              <a:tailEnd type="triangle"/>
            </a:ln>
            <a:effectLst/>
          </p:spPr>
        </p:cxnSp>
        <p:sp>
          <p:nvSpPr>
            <p:cNvPr id="18" name="Oval 17">
              <a:extLst>
                <a:ext uri="{FF2B5EF4-FFF2-40B4-BE49-F238E27FC236}">
                  <a16:creationId xmlns:a16="http://schemas.microsoft.com/office/drawing/2014/main" id="{D4E40DB4-0C12-AC1E-A4AA-99C296AF64E3}"/>
                </a:ext>
              </a:extLst>
            </p:cNvPr>
            <p:cNvSpPr/>
            <p:nvPr/>
          </p:nvSpPr>
          <p:spPr>
            <a:xfrm>
              <a:off x="4664609" y="4477392"/>
              <a:ext cx="478503" cy="478502"/>
            </a:xfrm>
            <a:prstGeom prst="ellipse">
              <a:avLst/>
            </a:prstGeom>
            <a:solidFill>
              <a:schemeClr val="accent1"/>
            </a:solidFill>
            <a:ln w="28575" cap="flat" cmpd="sng" algn="ctr">
              <a:solidFill>
                <a:schemeClr val="accent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87827615-4238-1836-7F13-99C45902BE5B}"/>
                </a:ext>
              </a:extLst>
            </p:cNvPr>
            <p:cNvSpPr/>
            <p:nvPr/>
          </p:nvSpPr>
          <p:spPr>
            <a:xfrm>
              <a:off x="5551540" y="4477392"/>
              <a:ext cx="478503" cy="478502"/>
            </a:xfrm>
            <a:prstGeom prst="ellipse">
              <a:avLst/>
            </a:prstGeom>
            <a:solidFill>
              <a:schemeClr val="accent1"/>
            </a:solidFill>
            <a:ln w="28575" cap="flat" cmpd="sng" algn="ctr">
              <a:solidFill>
                <a:schemeClr val="accent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sp>
          <p:nvSpPr>
            <p:cNvPr id="20" name="Oval 19">
              <a:extLst>
                <a:ext uri="{FF2B5EF4-FFF2-40B4-BE49-F238E27FC236}">
                  <a16:creationId xmlns:a16="http://schemas.microsoft.com/office/drawing/2014/main" id="{E43EBC98-68AA-9F02-14EB-6D73C8E1BFA0}"/>
                </a:ext>
              </a:extLst>
            </p:cNvPr>
            <p:cNvSpPr/>
            <p:nvPr/>
          </p:nvSpPr>
          <p:spPr>
            <a:xfrm>
              <a:off x="6916972" y="3623794"/>
              <a:ext cx="478503" cy="478502"/>
            </a:xfrm>
            <a:prstGeom prst="ellipse">
              <a:avLst/>
            </a:prstGeom>
            <a:solidFill>
              <a:schemeClr val="accent5"/>
            </a:solidFill>
            <a:ln w="28575" cap="flat" cmpd="sng" algn="ctr">
              <a:solidFill>
                <a:schemeClr val="accent5"/>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1" name="Straight Arrow Connector 20">
              <a:extLst>
                <a:ext uri="{FF2B5EF4-FFF2-40B4-BE49-F238E27FC236}">
                  <a16:creationId xmlns:a16="http://schemas.microsoft.com/office/drawing/2014/main" id="{1300A233-8C8F-A1FB-9427-12F86EEBFBFD}"/>
                </a:ext>
              </a:extLst>
            </p:cNvPr>
            <p:cNvCxnSpPr>
              <a:cxnSpLocks/>
              <a:stCxn id="20" idx="3"/>
              <a:endCxn id="22" idx="0"/>
            </p:cNvCxnSpPr>
            <p:nvPr/>
          </p:nvCxnSpPr>
          <p:spPr>
            <a:xfrm flipH="1">
              <a:off x="6677721" y="4032222"/>
              <a:ext cx="309327" cy="445170"/>
            </a:xfrm>
            <a:prstGeom prst="straightConnector1">
              <a:avLst/>
            </a:prstGeom>
            <a:noFill/>
            <a:ln w="38100" cap="flat" cmpd="sng" algn="ctr">
              <a:solidFill>
                <a:schemeClr val="accent5"/>
              </a:solidFill>
              <a:prstDash val="solid"/>
              <a:miter lim="800000"/>
              <a:tailEnd type="triangle"/>
            </a:ln>
            <a:effectLst/>
          </p:spPr>
        </p:cxnSp>
        <p:sp>
          <p:nvSpPr>
            <p:cNvPr id="22" name="Oval 21">
              <a:extLst>
                <a:ext uri="{FF2B5EF4-FFF2-40B4-BE49-F238E27FC236}">
                  <a16:creationId xmlns:a16="http://schemas.microsoft.com/office/drawing/2014/main" id="{AC54752E-DE3F-F467-5470-85250721C04F}"/>
                </a:ext>
              </a:extLst>
            </p:cNvPr>
            <p:cNvSpPr/>
            <p:nvPr/>
          </p:nvSpPr>
          <p:spPr>
            <a:xfrm>
              <a:off x="6438470" y="4477392"/>
              <a:ext cx="478503" cy="478502"/>
            </a:xfrm>
            <a:prstGeom prst="ellipse">
              <a:avLst/>
            </a:prstGeom>
            <a:solidFill>
              <a:schemeClr val="accent5"/>
            </a:solidFill>
            <a:ln w="28575" cap="flat" cmpd="sng" algn="ctr">
              <a:solidFill>
                <a:schemeClr val="accent5"/>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sp>
          <p:nvSpPr>
            <p:cNvPr id="23" name="Oval 22">
              <a:extLst>
                <a:ext uri="{FF2B5EF4-FFF2-40B4-BE49-F238E27FC236}">
                  <a16:creationId xmlns:a16="http://schemas.microsoft.com/office/drawing/2014/main" id="{27807A61-52A5-81D4-7805-7AF0586EED28}"/>
                </a:ext>
              </a:extLst>
            </p:cNvPr>
            <p:cNvSpPr/>
            <p:nvPr/>
          </p:nvSpPr>
          <p:spPr>
            <a:xfrm>
              <a:off x="4222490" y="2028702"/>
              <a:ext cx="478503" cy="47697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24EB8664-DCBD-4ADE-0E33-1F680BB00696}"/>
                </a:ext>
              </a:extLst>
            </p:cNvPr>
            <p:cNvCxnSpPr>
              <a:cxnSpLocks/>
              <a:stCxn id="23" idx="3"/>
              <a:endCxn id="6" idx="7"/>
            </p:cNvCxnSpPr>
            <p:nvPr/>
          </p:nvCxnSpPr>
          <p:spPr>
            <a:xfrm flipH="1">
              <a:off x="2884603" y="2435825"/>
              <a:ext cx="1407962" cy="458760"/>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106838F6-5B69-EAAE-59B4-9C1162453A41}"/>
                </a:ext>
              </a:extLst>
            </p:cNvPr>
            <p:cNvCxnSpPr>
              <a:cxnSpLocks/>
              <a:stCxn id="23" idx="5"/>
              <a:endCxn id="14"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28256088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sort &amp; search</a:t>
            </a:r>
          </a:p>
        </p:txBody>
      </p:sp>
    </p:spTree>
    <p:extLst>
      <p:ext uri="{BB962C8B-B14F-4D97-AF65-F5344CB8AC3E}">
        <p14:creationId xmlns:p14="http://schemas.microsoft.com/office/powerpoint/2010/main" val="18626471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sort</a:t>
            </a:r>
          </a:p>
        </p:txBody>
      </p:sp>
    </p:spTree>
    <p:extLst>
      <p:ext uri="{BB962C8B-B14F-4D97-AF65-F5344CB8AC3E}">
        <p14:creationId xmlns:p14="http://schemas.microsoft.com/office/powerpoint/2010/main" val="22895796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A9AC39-D574-56FA-25F4-C54BC36BABB4}"/>
              </a:ext>
            </a:extLst>
          </p:cNvPr>
          <p:cNvSpPr>
            <a:spLocks noGrp="1"/>
          </p:cNvSpPr>
          <p:nvPr>
            <p:ph type="title"/>
          </p:nvPr>
        </p:nvSpPr>
        <p:spPr/>
        <p:txBody>
          <a:bodyPr/>
          <a:lstStyle/>
          <a:p>
            <a:r>
              <a:rPr lang="en-US"/>
              <a:t>sorted</a:t>
            </a:r>
          </a:p>
        </p:txBody>
      </p:sp>
      <p:sp>
        <p:nvSpPr>
          <p:cNvPr id="4" name="Content Placeholder 3">
            <a:extLst>
              <a:ext uri="{FF2B5EF4-FFF2-40B4-BE49-F238E27FC236}">
                <a16:creationId xmlns:a16="http://schemas.microsoft.com/office/drawing/2014/main" id="{2A32893B-BE9E-BC78-0C42-362663BB309A}"/>
              </a:ext>
            </a:extLst>
          </p:cNvPr>
          <p:cNvSpPr>
            <a:spLocks noGrp="1"/>
          </p:cNvSpPr>
          <p:nvPr>
            <p:ph sz="quarter" idx="10"/>
          </p:nvPr>
        </p:nvSpPr>
        <p:spPr/>
        <p:txBody>
          <a:bodyPr/>
          <a:lstStyle/>
          <a:p>
            <a:r>
              <a:rPr lang="en-US"/>
              <a:t>a list / array is </a:t>
            </a:r>
            <a:r>
              <a:rPr lang="en-US" b="1"/>
              <a:t>sorted</a:t>
            </a:r>
            <a:r>
              <a:rPr lang="en-US"/>
              <a:t> if its elements are "in order"</a:t>
            </a:r>
          </a:p>
          <a:p>
            <a:pPr lvl="1"/>
            <a:r>
              <a:rPr lang="en-US"/>
              <a:t>by convention, this means ascending order (going up from left to right)</a:t>
            </a:r>
          </a:p>
          <a:p>
            <a:pPr lvl="2"/>
            <a:r>
              <a:rPr lang="en-US">
                <a:latin typeface="+mj-lt"/>
              </a:rPr>
              <a:t>[1, 2, 5, 6, 9, 13]</a:t>
            </a:r>
            <a:r>
              <a:rPr lang="en-US"/>
              <a:t> is sorted</a:t>
            </a:r>
          </a:p>
          <a:p>
            <a:pPr lvl="2"/>
            <a:r>
              <a:rPr lang="en-US">
                <a:latin typeface="+mj-lt"/>
              </a:rPr>
              <a:t>[9, 5, 1, 2, 6, 13]</a:t>
            </a:r>
            <a:r>
              <a:rPr lang="en-US"/>
              <a:t> is unsorted (NOT sored)</a:t>
            </a:r>
          </a:p>
        </p:txBody>
      </p:sp>
    </p:spTree>
    <p:extLst>
      <p:ext uri="{BB962C8B-B14F-4D97-AF65-F5344CB8AC3E}">
        <p14:creationId xmlns:p14="http://schemas.microsoft.com/office/powerpoint/2010/main" val="296258254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search</a:t>
            </a:r>
          </a:p>
        </p:txBody>
      </p:sp>
    </p:spTree>
    <p:extLst>
      <p:ext uri="{BB962C8B-B14F-4D97-AF65-F5344CB8AC3E}">
        <p14:creationId xmlns:p14="http://schemas.microsoft.com/office/powerpoint/2010/main" val="229308943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197839-73A3-8DE8-EE27-BE1021883F8B}"/>
              </a:ext>
            </a:extLst>
          </p:cNvPr>
          <p:cNvSpPr>
            <a:spLocks noGrp="1"/>
          </p:cNvSpPr>
          <p:nvPr>
            <p:ph type="title"/>
          </p:nvPr>
        </p:nvSpPr>
        <p:spPr/>
        <p:txBody>
          <a:bodyPr/>
          <a:lstStyle/>
          <a:p>
            <a:r>
              <a:rPr lang="en-US"/>
              <a:t>search</a:t>
            </a:r>
          </a:p>
        </p:txBody>
      </p:sp>
      <p:sp>
        <p:nvSpPr>
          <p:cNvPr id="4" name="Content Placeholder 3">
            <a:extLst>
              <a:ext uri="{FF2B5EF4-FFF2-40B4-BE49-F238E27FC236}">
                <a16:creationId xmlns:a16="http://schemas.microsoft.com/office/drawing/2014/main" id="{92F259F1-05EF-5868-D8DC-DC5B1F70A7DC}"/>
              </a:ext>
            </a:extLst>
          </p:cNvPr>
          <p:cNvSpPr>
            <a:spLocks noGrp="1"/>
          </p:cNvSpPr>
          <p:nvPr>
            <p:ph sz="quarter" idx="10"/>
          </p:nvPr>
        </p:nvSpPr>
        <p:spPr/>
        <p:txBody>
          <a:bodyPr/>
          <a:lstStyle/>
          <a:p>
            <a:r>
              <a:rPr lang="en-US"/>
              <a:t>to </a:t>
            </a:r>
            <a:r>
              <a:rPr lang="en-US" b="1"/>
              <a:t>search</a:t>
            </a:r>
            <a:r>
              <a:rPr lang="en-US"/>
              <a:t> means to look for something (in some data structure)</a:t>
            </a:r>
          </a:p>
          <a:p>
            <a:pPr lvl="1"/>
            <a:r>
              <a:rPr lang="en-US"/>
              <a:t>a simple search problem is finding a given value in an array / list</a:t>
            </a:r>
            <a:br>
              <a:rPr lang="en-US"/>
            </a:br>
            <a:br>
              <a:rPr lang="en-US"/>
            </a:br>
            <a:r>
              <a:rPr lang="en-US">
                <a:solidFill>
                  <a:srgbClr val="007B00"/>
                </a:solidFill>
                <a:latin typeface="+mj-lt"/>
              </a:rPr>
              <a:t>// get index of the first element in array with this value</a:t>
            </a:r>
            <a:br>
              <a:rPr lang="en-US">
                <a:solidFill>
                  <a:srgbClr val="007B00"/>
                </a:solidFill>
                <a:latin typeface="+mj-lt"/>
              </a:rPr>
            </a:br>
            <a:r>
              <a:rPr lang="en-US">
                <a:solidFill>
                  <a:srgbClr val="007B00"/>
                </a:solidFill>
                <a:latin typeface="+mj-lt"/>
              </a:rPr>
              <a:t>// returns -1 if value not found</a:t>
            </a:r>
            <a:br>
              <a:rPr lang="en-US">
                <a:latin typeface="+mj-lt"/>
              </a:rPr>
            </a:br>
            <a:r>
              <a:rPr lang="en-US">
                <a:solidFill>
                  <a:srgbClr val="00007F"/>
                </a:solidFill>
                <a:latin typeface="+mj-lt"/>
              </a:rPr>
              <a:t>int</a:t>
            </a:r>
            <a:r>
              <a:rPr lang="en-US">
                <a:latin typeface="+mj-lt"/>
              </a:rPr>
              <a:t> search(</a:t>
            </a:r>
            <a:r>
              <a:rPr lang="en-US">
                <a:solidFill>
                  <a:srgbClr val="00007F"/>
                </a:solidFill>
                <a:latin typeface="+mj-lt"/>
              </a:rPr>
              <a:t>int[]</a:t>
            </a:r>
            <a:r>
              <a:rPr lang="en-US">
                <a:latin typeface="+mj-lt"/>
              </a:rPr>
              <a:t> array, </a:t>
            </a:r>
            <a:r>
              <a:rPr lang="en-US">
                <a:solidFill>
                  <a:srgbClr val="00007F"/>
                </a:solidFill>
                <a:latin typeface="+mj-lt"/>
              </a:rPr>
              <a:t>int</a:t>
            </a:r>
            <a:r>
              <a:rPr lang="en-US">
                <a:latin typeface="+mj-lt"/>
              </a:rPr>
              <a:t> value) { </a:t>
            </a:r>
            <a:r>
              <a:rPr lang="en-US">
                <a:solidFill>
                  <a:schemeClr val="bg2"/>
                </a:solidFill>
                <a:latin typeface="+mj-lt"/>
              </a:rPr>
              <a:t>...</a:t>
            </a:r>
            <a:r>
              <a:rPr lang="en-US">
                <a:latin typeface="+mj-lt"/>
              </a:rPr>
              <a:t> } </a:t>
            </a:r>
          </a:p>
        </p:txBody>
      </p:sp>
    </p:spTree>
    <p:extLst>
      <p:ext uri="{BB962C8B-B14F-4D97-AF65-F5344CB8AC3E}">
        <p14:creationId xmlns:p14="http://schemas.microsoft.com/office/powerpoint/2010/main" val="2881149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BA301-917E-3EDB-2074-68B6284DC2AD}"/>
              </a:ext>
            </a:extLst>
          </p:cNvPr>
          <p:cNvSpPr>
            <a:spLocks noGrp="1"/>
          </p:cNvSpPr>
          <p:nvPr>
            <p:ph type="title"/>
          </p:nvPr>
        </p:nvSpPr>
        <p:spPr/>
        <p:txBody>
          <a:bodyPr/>
          <a:lstStyle/>
          <a:p>
            <a:r>
              <a:rPr lang="en-US"/>
              <a:t>write the usage code first</a:t>
            </a:r>
          </a:p>
        </p:txBody>
      </p:sp>
    </p:spTree>
    <p:extLst>
      <p:ext uri="{BB962C8B-B14F-4D97-AF65-F5344CB8AC3E}">
        <p14:creationId xmlns:p14="http://schemas.microsoft.com/office/powerpoint/2010/main" val="181881788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linear search</a:t>
            </a:r>
            <a:br>
              <a:rPr lang="en-US"/>
            </a:br>
            <a:r>
              <a:rPr lang="en-US" sz="3600"/>
              <a:t>(of a list/array)</a:t>
            </a:r>
            <a:endParaRPr lang="en-US"/>
          </a:p>
        </p:txBody>
      </p:sp>
    </p:spTree>
    <p:extLst>
      <p:ext uri="{BB962C8B-B14F-4D97-AF65-F5344CB8AC3E}">
        <p14:creationId xmlns:p14="http://schemas.microsoft.com/office/powerpoint/2010/main" val="51118534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835A0D-2638-DD12-4C61-28E4362F2680}"/>
              </a:ext>
            </a:extLst>
          </p:cNvPr>
          <p:cNvSpPr>
            <a:spLocks noGrp="1"/>
          </p:cNvSpPr>
          <p:nvPr>
            <p:ph type="title"/>
          </p:nvPr>
        </p:nvSpPr>
        <p:spPr/>
        <p:txBody>
          <a:bodyPr/>
          <a:lstStyle/>
          <a:p>
            <a:r>
              <a:rPr lang="en-US"/>
              <a:t>linear search</a:t>
            </a:r>
          </a:p>
        </p:txBody>
      </p:sp>
      <p:sp>
        <p:nvSpPr>
          <p:cNvPr id="4" name="Content Placeholder 3">
            <a:extLst>
              <a:ext uri="{FF2B5EF4-FFF2-40B4-BE49-F238E27FC236}">
                <a16:creationId xmlns:a16="http://schemas.microsoft.com/office/drawing/2014/main" id="{FDB8A138-7E89-5109-EA6F-A013950E833C}"/>
              </a:ext>
            </a:extLst>
          </p:cNvPr>
          <p:cNvSpPr>
            <a:spLocks noGrp="1"/>
          </p:cNvSpPr>
          <p:nvPr>
            <p:ph sz="quarter" idx="10"/>
          </p:nvPr>
        </p:nvSpPr>
        <p:spPr/>
        <p:txBody>
          <a:bodyPr/>
          <a:lstStyle/>
          <a:p>
            <a:r>
              <a:rPr lang="en-US" b="1"/>
              <a:t>linear search </a:t>
            </a:r>
            <a:r>
              <a:rPr lang="en-US"/>
              <a:t>looks at each element one by one</a:t>
            </a:r>
          </a:p>
          <a:p>
            <a:pPr lvl="1"/>
            <a:r>
              <a:rPr lang="en-US"/>
              <a:t>linear search works whether or not the list is sorted</a:t>
            </a:r>
          </a:p>
          <a:p>
            <a:pPr lvl="1"/>
            <a:r>
              <a:rPr lang="en-US"/>
              <a:t>linear search is </a:t>
            </a:r>
            <a:r>
              <a:rPr lang="en-US" b="1"/>
              <a:t>O(n)</a:t>
            </a:r>
            <a:r>
              <a:rPr lang="en-US"/>
              <a:t> (linear time)😐</a:t>
            </a:r>
          </a:p>
          <a:p>
            <a:pPr lvl="1"/>
            <a:r>
              <a:rPr lang="en-US">
                <a:solidFill>
                  <a:srgbClr val="007B00"/>
                </a:solidFill>
                <a:latin typeface="+mj-lt"/>
              </a:rPr>
              <a:t>// get index of the first element in array with this value</a:t>
            </a:r>
            <a:br>
              <a:rPr lang="en-US">
                <a:solidFill>
                  <a:srgbClr val="007B00"/>
                </a:solidFill>
                <a:latin typeface="+mj-lt"/>
              </a:rPr>
            </a:br>
            <a:r>
              <a:rPr lang="en-US">
                <a:solidFill>
                  <a:srgbClr val="007B00"/>
                </a:solidFill>
                <a:latin typeface="+mj-lt"/>
              </a:rPr>
              <a:t>// returns -1 if value not found</a:t>
            </a:r>
            <a:br>
              <a:rPr lang="en-US">
                <a:solidFill>
                  <a:srgbClr val="00007F"/>
                </a:solidFill>
                <a:latin typeface="+mj-lt"/>
              </a:rPr>
            </a:br>
            <a:r>
              <a:rPr lang="en-US">
                <a:solidFill>
                  <a:srgbClr val="00007F"/>
                </a:solidFill>
                <a:latin typeface="+mj-lt"/>
              </a:rPr>
              <a:t>int</a:t>
            </a:r>
            <a:r>
              <a:rPr lang="en-US">
                <a:latin typeface="+mj-lt"/>
              </a:rPr>
              <a:t> linearSearch(</a:t>
            </a:r>
            <a:r>
              <a:rPr lang="en-US">
                <a:solidFill>
                  <a:srgbClr val="00007F"/>
                </a:solidFill>
                <a:latin typeface="+mj-lt"/>
              </a:rPr>
              <a:t>int[]</a:t>
            </a:r>
            <a:r>
              <a:rPr lang="en-US">
                <a:latin typeface="+mj-lt"/>
              </a:rPr>
              <a:t> array, </a:t>
            </a:r>
            <a:r>
              <a:rPr lang="en-US">
                <a:solidFill>
                  <a:srgbClr val="00007F"/>
                </a:solidFill>
                <a:latin typeface="+mj-lt"/>
              </a:rPr>
              <a:t>int</a:t>
            </a:r>
            <a:r>
              <a:rPr lang="en-US">
                <a:latin typeface="+mj-lt"/>
              </a:rPr>
              <a:t> value) {</a:t>
            </a:r>
            <a:br>
              <a:rPr lang="en-US">
                <a:latin typeface="+mj-lt"/>
              </a:rPr>
            </a:br>
            <a:r>
              <a:rPr lang="en-US">
                <a:latin typeface="+mj-lt"/>
              </a:rPr>
              <a:t>    </a:t>
            </a:r>
            <a:r>
              <a:rPr lang="en-US">
                <a:solidFill>
                  <a:srgbClr val="0000FF"/>
                </a:solidFill>
                <a:latin typeface="+mj-lt"/>
              </a:rPr>
              <a:t>for</a:t>
            </a:r>
            <a:r>
              <a:rPr lang="en-US">
                <a:latin typeface="+mj-lt"/>
              </a:rPr>
              <a:t> (</a:t>
            </a:r>
            <a:r>
              <a:rPr lang="en-US">
                <a:solidFill>
                  <a:srgbClr val="00007F"/>
                </a:solidFill>
                <a:latin typeface="+mj-lt"/>
              </a:rPr>
              <a:t>int</a:t>
            </a:r>
            <a:r>
              <a:rPr lang="en-US">
                <a:latin typeface="+mj-lt"/>
              </a:rPr>
              <a:t> i = 0; i &lt; array.length; ++i) {</a:t>
            </a:r>
            <a:br>
              <a:rPr lang="en-US">
                <a:latin typeface="+mj-lt"/>
              </a:rPr>
            </a:br>
            <a:r>
              <a:rPr lang="en-US">
                <a:latin typeface="+mj-lt"/>
              </a:rPr>
              <a:t>        </a:t>
            </a:r>
            <a:r>
              <a:rPr lang="en-US">
                <a:solidFill>
                  <a:srgbClr val="0000FF"/>
                </a:solidFill>
                <a:latin typeface="+mj-lt"/>
              </a:rPr>
              <a:t>if</a:t>
            </a:r>
            <a:r>
              <a:rPr lang="en-US">
                <a:latin typeface="+mj-lt"/>
              </a:rPr>
              <a:t> (array[i] == value) {</a:t>
            </a:r>
            <a:br>
              <a:rPr lang="en-US">
                <a:latin typeface="+mj-lt"/>
              </a:rPr>
            </a:br>
            <a:r>
              <a:rPr lang="en-US">
                <a:latin typeface="+mj-lt"/>
              </a:rPr>
              <a:t>            </a:t>
            </a:r>
            <a:r>
              <a:rPr lang="en-US">
                <a:solidFill>
                  <a:srgbClr val="0000FF"/>
                </a:solidFill>
                <a:latin typeface="+mj-lt"/>
              </a:rPr>
              <a:t>return</a:t>
            </a:r>
            <a:r>
              <a:rPr lang="en-US">
                <a:latin typeface="+mj-lt"/>
              </a:rPr>
              <a:t> i;</a:t>
            </a:r>
            <a:br>
              <a:rPr lang="en-US">
                <a:latin typeface="+mj-lt"/>
              </a:rPr>
            </a:br>
            <a:r>
              <a:rPr lang="en-US">
                <a:latin typeface="+mj-lt"/>
              </a:rPr>
              <a:t>        }</a:t>
            </a:r>
            <a:br>
              <a:rPr lang="en-US">
                <a:latin typeface="+mj-lt"/>
              </a:rPr>
            </a:br>
            <a:r>
              <a:rPr lang="en-US">
                <a:latin typeface="+mj-lt"/>
              </a:rPr>
              <a:t>    }</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9B5B6"/>
                </a:solidFill>
                <a:latin typeface="+mj-lt"/>
              </a:rPr>
              <a:t>-1</a:t>
            </a:r>
            <a:r>
              <a:rPr lang="en-US">
                <a:latin typeface="+mj-lt"/>
              </a:rPr>
              <a:t>;</a:t>
            </a:r>
            <a:br>
              <a:rPr lang="en-US">
                <a:latin typeface="+mj-lt"/>
              </a:rPr>
            </a:br>
            <a:r>
              <a:rPr lang="en-US">
                <a:latin typeface="+mj-lt"/>
              </a:rPr>
              <a:t>}</a:t>
            </a:r>
            <a:endParaRPr lang="en-US" b="1"/>
          </a:p>
          <a:p>
            <a:pPr marL="342886" lvl="1" indent="0">
              <a:buNone/>
            </a:pPr>
            <a:endParaRPr lang="en-US"/>
          </a:p>
        </p:txBody>
      </p:sp>
    </p:spTree>
    <p:extLst>
      <p:ext uri="{BB962C8B-B14F-4D97-AF65-F5344CB8AC3E}">
        <p14:creationId xmlns:p14="http://schemas.microsoft.com/office/powerpoint/2010/main" val="36897659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[13  2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360204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rgbClr val="0000FF"/>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2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3606220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2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4028671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751544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3525438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740933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6524704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93792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chain is only as strong as it's weakest link : r/OSHA">
            <a:extLst>
              <a:ext uri="{FF2B5EF4-FFF2-40B4-BE49-F238E27FC236}">
                <a16:creationId xmlns:a16="http://schemas.microsoft.com/office/drawing/2014/main" id="{26233423-E342-71F8-92C3-3E3CF0E5F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762000" y="1247775"/>
            <a:ext cx="7620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189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972C9-B1D8-728D-17EE-082599BBAEAB}"/>
              </a:ext>
            </a:extLst>
          </p:cNvPr>
          <p:cNvPicPr>
            <a:picLocks noChangeAspect="1"/>
          </p:cNvPicPr>
          <p:nvPr/>
        </p:nvPicPr>
        <p:blipFill>
          <a:blip r:embed="rId2"/>
          <a:stretch>
            <a:fillRect/>
          </a:stretch>
        </p:blipFill>
        <p:spPr>
          <a:xfrm>
            <a:off x="1454727" y="1336074"/>
            <a:ext cx="6234546" cy="2471352"/>
          </a:xfrm>
          <a:prstGeom prst="rect">
            <a:avLst/>
          </a:prstGeom>
        </p:spPr>
      </p:pic>
    </p:spTree>
    <p:extLst>
      <p:ext uri="{BB962C8B-B14F-4D97-AF65-F5344CB8AC3E}">
        <p14:creationId xmlns:p14="http://schemas.microsoft.com/office/powerpoint/2010/main" val="12253196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7857444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17</a:t>
            </a:r>
            <a:r>
              <a:rPr lang="en-US" sz="2800">
                <a:latin typeface="Consolas" panose="020B0609020204030204" pitchFamily="49" charset="0"/>
                <a:cs typeface="Consolas" panose="020B0609020204030204" pitchFamily="49" charset="0"/>
              </a:rPr>
              <a:t>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504650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a:t>
            </a:r>
            <a:r>
              <a:rPr lang="en-US" sz="2800" b="1">
                <a:solidFill>
                  <a:srgbClr val="0000FF"/>
                </a:solidFill>
                <a:highlight>
                  <a:srgbClr val="FFFF00"/>
                </a:highlight>
                <a:latin typeface="Consolas" panose="020B0609020204030204" pitchFamily="49" charset="0"/>
                <a:cs typeface="Consolas" panose="020B0609020204030204" pitchFamily="49" charset="0"/>
              </a:rPr>
              <a:t>17</a:t>
            </a:r>
            <a:r>
              <a:rPr lang="en-US" sz="2800">
                <a:latin typeface="Consolas" panose="020B0609020204030204" pitchFamily="49" charset="0"/>
                <a:cs typeface="Consolas" panose="020B0609020204030204" pitchFamily="49" charset="0"/>
              </a:rPr>
              <a:t>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7067614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48052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0749656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rgbClr val="0000FF"/>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4551638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198888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9140649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2724145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1951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76320F-BFC5-6D61-313C-1BC31C09148F}"/>
              </a:ext>
            </a:extLst>
          </p:cNvPr>
          <p:cNvSpPr>
            <a:spLocks noGrp="1"/>
          </p:cNvSpPr>
          <p:nvPr>
            <p:ph type="title"/>
          </p:nvPr>
        </p:nvSpPr>
        <p:spPr/>
        <p:txBody>
          <a:bodyPr/>
          <a:lstStyle/>
          <a:p>
            <a:r>
              <a:rPr lang="en-US"/>
              <a:t>implement </a:t>
            </a:r>
            <a:r>
              <a:rPr lang="en-US">
                <a:latin typeface="+mj-lt"/>
              </a:rPr>
              <a:t>Node</a:t>
            </a:r>
            <a:r>
              <a:rPr lang="en-US"/>
              <a:t> and </a:t>
            </a:r>
            <a:r>
              <a:rPr lang="en-US">
                <a:latin typeface="+mj-lt"/>
              </a:rPr>
              <a:t>LinkedList</a:t>
            </a:r>
          </a:p>
        </p:txBody>
      </p:sp>
    </p:spTree>
    <p:extLst>
      <p:ext uri="{BB962C8B-B14F-4D97-AF65-F5344CB8AC3E}">
        <p14:creationId xmlns:p14="http://schemas.microsoft.com/office/powerpoint/2010/main" val="233432184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7477079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0349254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9588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0054841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93084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8499687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003212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571560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348333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98975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CA8676-33E0-B29F-FFA2-073C7607DC36}"/>
              </a:ext>
            </a:extLst>
          </p:cNvPr>
          <p:cNvPicPr>
            <a:picLocks noChangeAspect="1"/>
          </p:cNvPicPr>
          <p:nvPr/>
        </p:nvPicPr>
        <p:blipFill>
          <a:blip r:embed="rId2"/>
          <a:stretch>
            <a:fillRect/>
          </a:stretch>
        </p:blipFill>
        <p:spPr>
          <a:xfrm>
            <a:off x="2549236" y="538821"/>
            <a:ext cx="4045528" cy="4065858"/>
          </a:xfrm>
          <a:prstGeom prst="rect">
            <a:avLst/>
          </a:prstGeom>
        </p:spPr>
      </p:pic>
    </p:spTree>
    <p:extLst>
      <p:ext uri="{BB962C8B-B14F-4D97-AF65-F5344CB8AC3E}">
        <p14:creationId xmlns:p14="http://schemas.microsoft.com/office/powerpoint/2010/main" val="323216092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5091428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908889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052010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5188730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0378524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8311549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005444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7030359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6195308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dirty="0"/>
              <a:t>example:</a:t>
            </a:r>
            <a:r>
              <a:rPr lang="en-US" sz="2000" dirty="0"/>
              <a:t> linear search for 17</a:t>
            </a:r>
            <a:br>
              <a:rPr lang="en-US" dirty="0"/>
            </a:br>
            <a:r>
              <a:rPr lang="en-US" sz="2000" dirty="0">
                <a:latin typeface="Consolas" panose="020B0609020204030204" pitchFamily="49" charset="0"/>
                <a:cs typeface="Consolas" panose="020B0609020204030204" pitchFamily="49" charset="0"/>
              </a:rPr>
              <a:t>[</a:t>
            </a:r>
            <a:r>
              <a:rPr lang="en-US" sz="2000" dirty="0">
                <a:solidFill>
                  <a:schemeClr val="bg2">
                    <a:lumMod val="20000"/>
                    <a:lumOff val="80000"/>
                  </a:schemeClr>
                </a:solidFill>
                <a:latin typeface="Consolas" panose="020B0609020204030204" pitchFamily="49" charset="0"/>
                <a:cs typeface="Consolas" panose="020B0609020204030204" pitchFamily="49" charset="0"/>
              </a:rPr>
              <a:t>1</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2</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4</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5</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6</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8</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9</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10</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11</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13</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15</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16</a:t>
            </a:r>
            <a:r>
              <a:rPr lang="en-US" sz="2000" dirty="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17</a:t>
            </a:r>
            <a:r>
              <a:rPr lang="en-US" sz="2000" dirty="0">
                <a:latin typeface="Consolas" panose="020B0609020204030204" pitchFamily="49" charset="0"/>
                <a:cs typeface="Consolas" panose="020B0609020204030204" pitchFamily="49" charset="0"/>
              </a:rPr>
              <a:t>  18  19]</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78223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76320F-BFC5-6D61-313C-1BC31C09148F}"/>
              </a:ext>
            </a:extLst>
          </p:cNvPr>
          <p:cNvSpPr>
            <a:spLocks noGrp="1"/>
          </p:cNvSpPr>
          <p:nvPr>
            <p:ph type="title"/>
          </p:nvPr>
        </p:nvSpPr>
        <p:spPr/>
        <p:txBody>
          <a:bodyPr/>
          <a:lstStyle/>
          <a:p>
            <a:r>
              <a:rPr lang="en-US"/>
              <a:t>implement </a:t>
            </a:r>
            <a:r>
              <a:rPr lang="en-US">
                <a:latin typeface="+mj-lt"/>
              </a:rPr>
              <a:t>size()</a:t>
            </a:r>
          </a:p>
        </p:txBody>
      </p:sp>
    </p:spTree>
    <p:extLst>
      <p:ext uri="{BB962C8B-B14F-4D97-AF65-F5344CB8AC3E}">
        <p14:creationId xmlns:p14="http://schemas.microsoft.com/office/powerpoint/2010/main" val="18782646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dirty="0"/>
              <a:t>example:</a:t>
            </a:r>
            <a:r>
              <a:rPr lang="en-US" sz="2000" dirty="0"/>
              <a:t> linear search for 17</a:t>
            </a:r>
            <a:br>
              <a:rPr lang="en-US" dirty="0"/>
            </a:br>
            <a:r>
              <a:rPr lang="en-US" sz="2000" dirty="0">
                <a:latin typeface="Consolas" panose="020B0609020204030204" pitchFamily="49" charset="0"/>
                <a:cs typeface="Consolas" panose="020B0609020204030204" pitchFamily="49" charset="0"/>
              </a:rPr>
              <a:t>[</a:t>
            </a:r>
            <a:r>
              <a:rPr lang="en-US" sz="2000" dirty="0">
                <a:solidFill>
                  <a:schemeClr val="bg2">
                    <a:lumMod val="20000"/>
                    <a:lumOff val="80000"/>
                  </a:schemeClr>
                </a:solidFill>
                <a:latin typeface="Consolas" panose="020B0609020204030204" pitchFamily="49" charset="0"/>
                <a:cs typeface="Consolas" panose="020B0609020204030204" pitchFamily="49" charset="0"/>
              </a:rPr>
              <a:t>1</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2</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4</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5</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6</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8</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9</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10</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11</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13</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15</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16</a:t>
            </a:r>
            <a:r>
              <a:rPr lang="en-US" sz="2000" dirty="0">
                <a:latin typeface="Consolas" panose="020B0609020204030204" pitchFamily="49" charset="0"/>
                <a:cs typeface="Consolas" panose="020B0609020204030204" pitchFamily="49" charset="0"/>
              </a:rPr>
              <a:t>  </a:t>
            </a:r>
            <a:r>
              <a:rPr lang="en-US" sz="2000" b="1">
                <a:solidFill>
                  <a:srgbClr val="0000FF"/>
                </a:solidFill>
                <a:highlight>
                  <a:srgbClr val="FFFF00"/>
                </a:highlight>
                <a:latin typeface="Consolas" panose="020B0609020204030204" pitchFamily="49" charset="0"/>
                <a:cs typeface="Consolas" panose="020B0609020204030204" pitchFamily="49" charset="0"/>
              </a:rPr>
              <a:t>17</a:t>
            </a:r>
            <a:r>
              <a:rPr lang="en-US" sz="2000" dirty="0">
                <a:latin typeface="Consolas" panose="020B0609020204030204" pitchFamily="49" charset="0"/>
                <a:cs typeface="Consolas" panose="020B0609020204030204" pitchFamily="49" charset="0"/>
              </a:rPr>
              <a:t>  18  19]</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6989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11614-6AAA-23D8-FA61-7A52B971CC77}"/>
              </a:ext>
            </a:extLst>
          </p:cNvPr>
          <p:cNvSpPr>
            <a:spLocks noGrp="1"/>
          </p:cNvSpPr>
          <p:nvPr>
            <p:ph type="title"/>
          </p:nvPr>
        </p:nvSpPr>
        <p:spPr/>
        <p:txBody>
          <a:bodyPr/>
          <a:lstStyle/>
          <a:p>
            <a:r>
              <a:rPr lang="en-US"/>
              <a:t>if we know that a list is sorted... can we search it faster?</a:t>
            </a:r>
          </a:p>
        </p:txBody>
      </p:sp>
    </p:spTree>
    <p:extLst>
      <p:ext uri="{BB962C8B-B14F-4D97-AF65-F5344CB8AC3E}">
        <p14:creationId xmlns:p14="http://schemas.microsoft.com/office/powerpoint/2010/main" val="125915402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11614-6AAA-23D8-FA61-7A52B971CC77}"/>
              </a:ext>
            </a:extLst>
          </p:cNvPr>
          <p:cNvSpPr>
            <a:spLocks noGrp="1"/>
          </p:cNvSpPr>
          <p:nvPr>
            <p:ph type="title"/>
          </p:nvPr>
        </p:nvSpPr>
        <p:spPr/>
        <p:txBody>
          <a:bodyPr/>
          <a:lstStyle/>
          <a:p>
            <a:r>
              <a:rPr lang="en-US"/>
              <a:t>yes 🚀</a:t>
            </a:r>
          </a:p>
        </p:txBody>
      </p:sp>
    </p:spTree>
    <p:extLst>
      <p:ext uri="{BB962C8B-B14F-4D97-AF65-F5344CB8AC3E}">
        <p14:creationId xmlns:p14="http://schemas.microsoft.com/office/powerpoint/2010/main" val="191095504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binary search</a:t>
            </a:r>
            <a:br>
              <a:rPr lang="en-US"/>
            </a:br>
            <a:r>
              <a:rPr lang="en-US" sz="3600"/>
              <a:t>(of a list/array)</a:t>
            </a:r>
            <a:endParaRPr lang="en-US"/>
          </a:p>
        </p:txBody>
      </p:sp>
    </p:spTree>
    <p:extLst>
      <p:ext uri="{BB962C8B-B14F-4D97-AF65-F5344CB8AC3E}">
        <p14:creationId xmlns:p14="http://schemas.microsoft.com/office/powerpoint/2010/main" val="370191234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835A0D-2638-DD12-4C61-28E4362F2680}"/>
              </a:ext>
            </a:extLst>
          </p:cNvPr>
          <p:cNvSpPr>
            <a:spLocks noGrp="1"/>
          </p:cNvSpPr>
          <p:nvPr>
            <p:ph type="title"/>
          </p:nvPr>
        </p:nvSpPr>
        <p:spPr/>
        <p:txBody>
          <a:bodyPr/>
          <a:lstStyle/>
          <a:p>
            <a:r>
              <a:rPr lang="en-US"/>
              <a:t>binary search</a:t>
            </a:r>
          </a:p>
        </p:txBody>
      </p:sp>
      <p:sp>
        <p:nvSpPr>
          <p:cNvPr id="4" name="Content Placeholder 3">
            <a:extLst>
              <a:ext uri="{FF2B5EF4-FFF2-40B4-BE49-F238E27FC236}">
                <a16:creationId xmlns:a16="http://schemas.microsoft.com/office/drawing/2014/main" id="{FDB8A138-7E89-5109-EA6F-A013950E833C}"/>
              </a:ext>
            </a:extLst>
          </p:cNvPr>
          <p:cNvSpPr>
            <a:spLocks noGrp="1"/>
          </p:cNvSpPr>
          <p:nvPr>
            <p:ph sz="quarter" idx="10"/>
          </p:nvPr>
        </p:nvSpPr>
        <p:spPr/>
        <p:txBody>
          <a:bodyPr/>
          <a:lstStyle/>
          <a:p>
            <a:r>
              <a:rPr lang="en-US" b="1"/>
              <a:t>binary search </a:t>
            </a:r>
            <a:r>
              <a:rPr lang="en-US"/>
              <a:t>"cuts the list in half" over and over</a:t>
            </a:r>
          </a:p>
          <a:p>
            <a:pPr lvl="1"/>
            <a:r>
              <a:rPr lang="en-US" b="1"/>
              <a:t>binary search only works when the list is sorted</a:t>
            </a:r>
          </a:p>
          <a:p>
            <a:pPr lvl="1"/>
            <a:r>
              <a:rPr lang="en-US"/>
              <a:t>binary search is </a:t>
            </a:r>
            <a:r>
              <a:rPr lang="en-US" b="1"/>
              <a:t>O(log(n))</a:t>
            </a:r>
            <a:r>
              <a:rPr lang="en-US"/>
              <a:t> 🙂</a:t>
            </a:r>
          </a:p>
        </p:txBody>
      </p:sp>
    </p:spTree>
    <p:extLst>
      <p:ext uri="{BB962C8B-B14F-4D97-AF65-F5344CB8AC3E}">
        <p14:creationId xmlns:p14="http://schemas.microsoft.com/office/powerpoint/2010/main" val="56391610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7920055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a:t>
            </a:r>
            <a:r>
              <a:rPr lang="en-US" sz="2000">
                <a:solidFill>
                  <a:srgbClr val="0000FF"/>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8DB2D6C5-79A4-1F25-E367-E49963CF5E7A}"/>
              </a:ext>
            </a:extLst>
          </p:cNvPr>
          <p:cNvSpPr txBox="1"/>
          <p:nvPr/>
        </p:nvSpPr>
        <p:spPr>
          <a:xfrm>
            <a:off x="4120588" y="1014681"/>
            <a:ext cx="1724628" cy="338554"/>
          </a:xfrm>
          <a:prstGeom prst="rect">
            <a:avLst/>
          </a:prstGeom>
          <a:noFill/>
        </p:spPr>
        <p:txBody>
          <a:bodyPr wrap="square" rtlCol="0">
            <a:spAutoFit/>
          </a:bodyPr>
          <a:lstStyle/>
          <a:p>
            <a:r>
              <a:rPr lang="en-US" sz="1600" b="1">
                <a:solidFill>
                  <a:srgbClr val="0000FF"/>
                </a:solidFill>
                <a:latin typeface="+mj-lt"/>
              </a:rPr>
              <a:t>10</a:t>
            </a:r>
            <a:r>
              <a:rPr lang="en-US" sz="1600" b="1">
                <a:latin typeface="+mj-lt"/>
              </a:rPr>
              <a:t> &lt; 17</a:t>
            </a:r>
          </a:p>
        </p:txBody>
      </p:sp>
    </p:spTree>
    <p:extLst>
      <p:ext uri="{BB962C8B-B14F-4D97-AF65-F5344CB8AC3E}">
        <p14:creationId xmlns:p14="http://schemas.microsoft.com/office/powerpoint/2010/main" val="415549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3593917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a:t>
            </a:r>
            <a:r>
              <a:rPr lang="en-US" sz="2000">
                <a:solidFill>
                  <a:srgbClr val="0000FF"/>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6154DF0A-4852-89DB-1A28-40300947B4C9}"/>
              </a:ext>
            </a:extLst>
          </p:cNvPr>
          <p:cNvSpPr txBox="1"/>
          <p:nvPr/>
        </p:nvSpPr>
        <p:spPr>
          <a:xfrm>
            <a:off x="6377651" y="1037830"/>
            <a:ext cx="1724628" cy="338554"/>
          </a:xfrm>
          <a:prstGeom prst="rect">
            <a:avLst/>
          </a:prstGeom>
          <a:noFill/>
        </p:spPr>
        <p:txBody>
          <a:bodyPr wrap="square" rtlCol="0">
            <a:spAutoFit/>
          </a:bodyPr>
          <a:lstStyle/>
          <a:p>
            <a:r>
              <a:rPr lang="en-US" sz="1600" b="1">
                <a:solidFill>
                  <a:srgbClr val="0000FF"/>
                </a:solidFill>
                <a:latin typeface="+mj-lt"/>
              </a:rPr>
              <a:t>16</a:t>
            </a:r>
            <a:r>
              <a:rPr lang="en-US" sz="1600" b="1">
                <a:latin typeface="+mj-lt"/>
              </a:rPr>
              <a:t> &lt; 17</a:t>
            </a:r>
          </a:p>
        </p:txBody>
      </p:sp>
    </p:spTree>
    <p:extLst>
      <p:ext uri="{BB962C8B-B14F-4D97-AF65-F5344CB8AC3E}">
        <p14:creationId xmlns:p14="http://schemas.microsoft.com/office/powerpoint/2010/main" val="329796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4174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18E74-8369-0618-1461-2043BAAE35B9}"/>
              </a:ext>
            </a:extLst>
          </p:cNvPr>
          <p:cNvPicPr>
            <a:picLocks noChangeAspect="1"/>
          </p:cNvPicPr>
          <p:nvPr/>
        </p:nvPicPr>
        <p:blipFill>
          <a:blip r:embed="rId2"/>
          <a:stretch>
            <a:fillRect/>
          </a:stretch>
        </p:blipFill>
        <p:spPr>
          <a:xfrm>
            <a:off x="2349126" y="665018"/>
            <a:ext cx="4445748" cy="3813464"/>
          </a:xfrm>
          <a:prstGeom prst="rect">
            <a:avLst/>
          </a:prstGeom>
        </p:spPr>
      </p:pic>
    </p:spTree>
    <p:extLst>
      <p:ext uri="{BB962C8B-B14F-4D97-AF65-F5344CB8AC3E}">
        <p14:creationId xmlns:p14="http://schemas.microsoft.com/office/powerpoint/2010/main" val="179434378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17  </a:t>
            </a:r>
            <a:r>
              <a:rPr lang="en-US" sz="2000">
                <a:solidFill>
                  <a:srgbClr val="0000FF"/>
                </a:solidFill>
                <a:latin typeface="Consolas" panose="020B0609020204030204" pitchFamily="49" charset="0"/>
                <a:cs typeface="Consolas" panose="020B0609020204030204" pitchFamily="49" charset="0"/>
              </a:rPr>
              <a:t>18</a:t>
            </a:r>
            <a:r>
              <a:rPr lang="en-US" sz="2000">
                <a:latin typeface="Consolas" panose="020B0609020204030204" pitchFamily="49" charset="0"/>
                <a:cs typeface="Consolas" panose="020B0609020204030204" pitchFamily="49" charset="0"/>
              </a:rPr>
              <a:t>  19]</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76C0473-F1E2-47FD-37A7-474D451232DD}"/>
              </a:ext>
            </a:extLst>
          </p:cNvPr>
          <p:cNvSpPr txBox="1"/>
          <p:nvPr/>
        </p:nvSpPr>
        <p:spPr>
          <a:xfrm>
            <a:off x="6400801" y="1014681"/>
            <a:ext cx="1724628" cy="338554"/>
          </a:xfrm>
          <a:prstGeom prst="rect">
            <a:avLst/>
          </a:prstGeom>
          <a:noFill/>
        </p:spPr>
        <p:txBody>
          <a:bodyPr wrap="square" rtlCol="0">
            <a:spAutoFit/>
          </a:bodyPr>
          <a:lstStyle/>
          <a:p>
            <a:r>
              <a:rPr lang="en-US" sz="1600" b="1">
                <a:latin typeface="+mj-lt"/>
              </a:rPr>
              <a:t>17 &lt; </a:t>
            </a:r>
            <a:r>
              <a:rPr lang="en-US" sz="1600" b="1">
                <a:solidFill>
                  <a:srgbClr val="0000FF"/>
                </a:solidFill>
                <a:latin typeface="+mj-lt"/>
              </a:rPr>
              <a:t>18</a:t>
            </a:r>
            <a:endParaRPr lang="en-US" sz="1600" b="1">
              <a:latin typeface="+mj-lt"/>
            </a:endParaRPr>
          </a:p>
        </p:txBody>
      </p:sp>
    </p:spTree>
    <p:extLst>
      <p:ext uri="{BB962C8B-B14F-4D97-AF65-F5344CB8AC3E}">
        <p14:creationId xmlns:p14="http://schemas.microsoft.com/office/powerpoint/2010/main" val="366682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17 </a:t>
            </a:r>
            <a:r>
              <a:rPr lang="en-US" sz="2000">
                <a:solidFill>
                  <a:schemeClr val="bg2">
                    <a:lumMod val="20000"/>
                    <a:lumOff val="80000"/>
                  </a:schemeClr>
                </a:solidFill>
                <a:latin typeface="Consolas" panose="020B0609020204030204" pitchFamily="49" charset="0"/>
                <a:cs typeface="Consolas" panose="020B0609020204030204" pitchFamily="49" charset="0"/>
              </a:rPr>
              <a:t> 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61605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6922E936-88C3-2DEC-31E8-4BDA8B69214F}"/>
              </a:ext>
            </a:extLst>
          </p:cNvPr>
          <p:cNvSpPr txBox="1"/>
          <p:nvPr/>
        </p:nvSpPr>
        <p:spPr>
          <a:xfrm>
            <a:off x="6308204" y="1026255"/>
            <a:ext cx="1724628" cy="338554"/>
          </a:xfrm>
          <a:prstGeom prst="rect">
            <a:avLst/>
          </a:prstGeom>
          <a:noFill/>
        </p:spPr>
        <p:txBody>
          <a:bodyPr wrap="square" rtlCol="0">
            <a:spAutoFit/>
          </a:bodyPr>
          <a:lstStyle/>
          <a:p>
            <a:r>
              <a:rPr lang="en-US" sz="1600" b="1">
                <a:latin typeface="+mj-lt"/>
              </a:rPr>
              <a:t>17 == </a:t>
            </a:r>
            <a:r>
              <a:rPr lang="en-US" sz="1600" b="1">
                <a:solidFill>
                  <a:srgbClr val="0000FF"/>
                </a:solidFill>
                <a:latin typeface="+mj-lt"/>
              </a:rPr>
              <a:t>17</a:t>
            </a:r>
            <a:endParaRPr lang="en-US" sz="1600" b="1">
              <a:latin typeface="+mj-lt"/>
            </a:endParaRPr>
          </a:p>
        </p:txBody>
      </p:sp>
    </p:spTree>
    <p:extLst>
      <p:ext uri="{BB962C8B-B14F-4D97-AF65-F5344CB8AC3E}">
        <p14:creationId xmlns:p14="http://schemas.microsoft.com/office/powerpoint/2010/main" val="347273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a:t>
            </a:r>
            <a:r>
              <a:rPr lang="en-US" sz="2000" b="1">
                <a:solidFill>
                  <a:srgbClr val="0000FF"/>
                </a:solidFill>
                <a:highlight>
                  <a:srgbClr val="FFFF00"/>
                </a:highlight>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9733873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3E1E3C-C74C-2D79-655E-68791CE165F8}"/>
              </a:ext>
            </a:extLst>
          </p:cNvPr>
          <p:cNvSpPr>
            <a:spLocks noGrp="1"/>
          </p:cNvSpPr>
          <p:nvPr>
            <p:ph type="title"/>
          </p:nvPr>
        </p:nvSpPr>
        <p:spPr/>
        <p:txBody>
          <a:bodyPr/>
          <a:lstStyle/>
          <a:p>
            <a:r>
              <a:rPr lang="en-US"/>
              <a:t>implementating binary search is actually pretty tricky!</a:t>
            </a:r>
            <a:br>
              <a:rPr lang="en-US"/>
            </a:br>
            <a:br>
              <a:rPr lang="en-US"/>
            </a:br>
            <a:r>
              <a:rPr lang="en-US"/>
              <a:t>make sure you test thoroughly!</a:t>
            </a:r>
          </a:p>
        </p:txBody>
      </p:sp>
    </p:spTree>
    <p:extLst>
      <p:ext uri="{BB962C8B-B14F-4D97-AF65-F5344CB8AC3E}">
        <p14:creationId xmlns:p14="http://schemas.microsoft.com/office/powerpoint/2010/main" val="328195413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 hint:</a:t>
            </a:r>
            <a:r>
              <a:rPr lang="en-US" sz="2000"/>
              <a:t> binary search</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sp>
        <p:nvSpPr>
          <p:cNvPr id="3" name="Title 1">
            <a:extLst>
              <a:ext uri="{FF2B5EF4-FFF2-40B4-BE49-F238E27FC236}">
                <a16:creationId xmlns:a16="http://schemas.microsoft.com/office/drawing/2014/main" id="{826B0F38-B664-2B8D-CE65-BF89BAD41792}"/>
              </a:ext>
            </a:extLst>
          </p:cNvPr>
          <p:cNvSpPr txBox="1">
            <a:spLocks/>
          </p:cNvSpPr>
          <p:nvPr/>
        </p:nvSpPr>
        <p:spPr>
          <a:xfrm>
            <a:off x="457200" y="1078781"/>
            <a:ext cx="8229600" cy="667168"/>
          </a:xfrm>
          <a:prstGeom prst="rect">
            <a:avLst/>
          </a:prstGeom>
        </p:spPr>
        <p:txBody>
          <a:bodyPr vert="horz" lIns="91440" tIns="45720" rIns="91440" bIns="45720" rtlCol="0" anchor="ctr">
            <a:no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a:solidFill>
                  <a:schemeClr val="bg1"/>
                </a:solidFill>
                <a:latin typeface="Consolas" panose="020B0609020204030204" pitchFamily="49" charset="0"/>
                <a:cs typeface="Consolas" panose="020B0609020204030204" pitchFamily="49" charset="0"/>
              </a:rPr>
              <a:t>[</a:t>
            </a:r>
            <a:r>
              <a:rPr lang="en-US" sz="2000">
                <a:latin typeface="Consolas" panose="020B0609020204030204" pitchFamily="49" charset="0"/>
                <a:cs typeface="Consolas" panose="020B0609020204030204" pitchFamily="49" charset="0"/>
              </a:rPr>
              <a:t>^  </a:t>
            </a:r>
            <a:r>
              <a:rPr lang="en-US" sz="2000">
                <a:solidFill>
                  <a:schemeClr val="bg1"/>
                </a:solidFill>
                <a:latin typeface="Consolas" panose="020B0609020204030204" pitchFamily="49" charset="0"/>
                <a:cs typeface="Consolas" panose="020B0609020204030204" pitchFamily="49" charset="0"/>
              </a:rPr>
              <a:t>2  4  5  6  8  9  10  11  13  15  16  17  18</a:t>
            </a:r>
            <a:r>
              <a:rPr lang="en-US" sz="2000">
                <a:latin typeface="Consolas" panose="020B0609020204030204" pitchFamily="49" charset="0"/>
                <a:cs typeface="Consolas" panose="020B0609020204030204" pitchFamily="49" charset="0"/>
              </a:rPr>
              <a:t>  ^ </a:t>
            </a:r>
            <a:r>
              <a:rPr lang="en-US" sz="2000">
                <a:solidFill>
                  <a:schemeClr val="bg1"/>
                </a:solidFill>
                <a:latin typeface="Consolas" panose="020B0609020204030204" pitchFamily="49" charset="0"/>
                <a:cs typeface="Consolas" panose="020B0609020204030204" pitchFamily="49" charset="0"/>
              </a:rPr>
              <a:t>]</a:t>
            </a:r>
          </a:p>
          <a:p>
            <a:r>
              <a:rPr lang="en-US" sz="2000">
                <a:solidFill>
                  <a:schemeClr val="bg1"/>
                </a:solidFill>
                <a:latin typeface="Consolas" panose="020B0609020204030204" pitchFamily="49" charset="0"/>
                <a:cs typeface="Consolas" panose="020B0609020204030204" pitchFamily="49" charset="0"/>
              </a:rPr>
              <a:t>[</a:t>
            </a:r>
            <a:r>
              <a:rPr lang="en-US" sz="2000">
                <a:latin typeface="Consolas" panose="020B0609020204030204" pitchFamily="49" charset="0"/>
                <a:cs typeface="Consolas" panose="020B0609020204030204" pitchFamily="49" charset="0"/>
              </a:rPr>
              <a:t>|  </a:t>
            </a:r>
            <a:r>
              <a:rPr lang="en-US" sz="2000">
                <a:solidFill>
                  <a:schemeClr val="bg1"/>
                </a:solidFill>
                <a:latin typeface="Consolas" panose="020B0609020204030204" pitchFamily="49" charset="0"/>
                <a:cs typeface="Consolas" panose="020B0609020204030204" pitchFamily="49" charset="0"/>
              </a:rPr>
              <a:t>2  4  5  6  8  9  10  11  13  15  16  17  18</a:t>
            </a:r>
            <a:r>
              <a:rPr lang="en-US" sz="2000">
                <a:latin typeface="Consolas" panose="020B0609020204030204" pitchFamily="49" charset="0"/>
                <a:cs typeface="Consolas" panose="020B0609020204030204" pitchFamily="49" charset="0"/>
              </a:rPr>
              <a:t>  | </a:t>
            </a:r>
            <a:r>
              <a:rPr lang="en-US" sz="2000">
                <a:solidFill>
                  <a:schemeClr val="bg1"/>
                </a:solidFill>
                <a:latin typeface="Consolas" panose="020B0609020204030204" pitchFamily="49" charset="0"/>
                <a:cs typeface="Consolas" panose="020B0609020204030204" pitchFamily="49" charset="0"/>
              </a:rPr>
              <a:t>]</a:t>
            </a:r>
          </a:p>
          <a:p>
            <a:r>
              <a:rPr lang="en-US" sz="2000">
                <a:solidFill>
                  <a:schemeClr val="bg1"/>
                </a:solidFill>
                <a:latin typeface="Consolas" panose="020B0609020204030204" pitchFamily="49" charset="0"/>
                <a:cs typeface="Consolas" panose="020B0609020204030204" pitchFamily="49" charset="0"/>
              </a:rPr>
              <a:t>[</a:t>
            </a:r>
            <a:r>
              <a:rPr lang="en-US" sz="2000">
                <a:latin typeface="Consolas" panose="020B0609020204030204" pitchFamily="49" charset="0"/>
                <a:cs typeface="Consolas" panose="020B0609020204030204" pitchFamily="49" charset="0"/>
              </a:rPr>
              <a:t>i = 0</a:t>
            </a:r>
            <a:r>
              <a:rPr lang="en-US" sz="2000">
                <a:solidFill>
                  <a:schemeClr val="bg1"/>
                </a:solidFill>
                <a:latin typeface="Consolas" panose="020B0609020204030204" pitchFamily="49" charset="0"/>
                <a:cs typeface="Consolas" panose="020B0609020204030204" pitchFamily="49" charset="0"/>
              </a:rPr>
              <a:t> 4  5  6  8  9  10  11  13  15  16  17  18</a:t>
            </a:r>
            <a:r>
              <a:rPr lang="en-US" sz="2000">
                <a:latin typeface="Consolas" panose="020B0609020204030204" pitchFamily="49" charset="0"/>
                <a:cs typeface="Consolas" panose="020B0609020204030204" pitchFamily="49" charset="0"/>
              </a:rPr>
              <a:t>  j </a:t>
            </a:r>
            <a:r>
              <a:rPr lang="en-US" sz="2000">
                <a:solidFill>
                  <a:schemeClr val="bg1"/>
                </a:solidFill>
                <a:latin typeface="Consolas" panose="020B0609020204030204" pitchFamily="49" charset="0"/>
                <a:cs typeface="Consolas" panose="020B0609020204030204" pitchFamily="49" charset="0"/>
              </a:rPr>
              <a:t>]</a:t>
            </a:r>
            <a:endParaRPr lang="en-US">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2501099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binary search tree</a:t>
            </a:r>
          </a:p>
        </p:txBody>
      </p:sp>
    </p:spTree>
    <p:extLst>
      <p:ext uri="{BB962C8B-B14F-4D97-AF65-F5344CB8AC3E}">
        <p14:creationId xmlns:p14="http://schemas.microsoft.com/office/powerpoint/2010/main" val="136246208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in a </a:t>
            </a:r>
            <a:r>
              <a:rPr lang="en-US" b="1"/>
              <a:t>binary search tree</a:t>
            </a:r>
            <a:r>
              <a:rPr lang="en-US"/>
              <a:t> (sorted binary tree) </a:t>
            </a:r>
            <a:r>
              <a:rPr lang="en-US" b="1">
                <a:solidFill>
                  <a:schemeClr val="accent6"/>
                </a:solidFill>
              </a:rPr>
              <a:t>every</a:t>
            </a:r>
            <a:r>
              <a:rPr lang="en-US"/>
              <a:t> node follows:</a:t>
            </a:r>
            <a:br>
              <a:rPr lang="en-US"/>
            </a:br>
            <a:r>
              <a:rPr lang="en-US"/>
              <a:t>"a node's value is </a:t>
            </a:r>
            <a:r>
              <a:rPr lang="en-US" b="1"/>
              <a:t>greater than the values of </a:t>
            </a:r>
            <a:r>
              <a:rPr lang="en-US" b="1">
                <a:solidFill>
                  <a:schemeClr val="accent6"/>
                </a:solidFill>
              </a:rPr>
              <a:t>all</a:t>
            </a:r>
            <a:r>
              <a:rPr lang="en-US" b="1"/>
              <a:t> nodes in its left subtree</a:t>
            </a:r>
            <a:br>
              <a:rPr lang="en-US" b="1"/>
            </a:br>
            <a:r>
              <a:rPr lang="en-US"/>
              <a:t>and </a:t>
            </a:r>
            <a:r>
              <a:rPr lang="en-US" b="1"/>
              <a:t>less than the values of </a:t>
            </a:r>
            <a:r>
              <a:rPr lang="en-US" b="1">
                <a:solidFill>
                  <a:schemeClr val="accent6"/>
                </a:solidFill>
              </a:rPr>
              <a:t>all</a:t>
            </a:r>
            <a:r>
              <a:rPr lang="en-US" b="1"/>
              <a:t> nodes in its right subtree</a:t>
            </a:r>
            <a:r>
              <a:rPr lang="en-US"/>
              <a:t>"</a:t>
            </a:r>
            <a:endParaRPr lang="en-US" b="1">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07621270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in a </a:t>
            </a:r>
            <a:r>
              <a:rPr lang="en-US" b="1"/>
              <a:t>binary search tree</a:t>
            </a:r>
            <a:r>
              <a:rPr lang="en-US"/>
              <a:t> (sorted binary tree) every node follows:</a:t>
            </a:r>
            <a:br>
              <a:rPr lang="en-US"/>
            </a:br>
            <a:r>
              <a:rPr lang="en-US"/>
              <a:t>"a node's value is </a:t>
            </a:r>
            <a:r>
              <a:rPr lang="en-US" b="1"/>
              <a:t>greater than the values of all nodes in its left subtree</a:t>
            </a:r>
            <a:br>
              <a:rPr lang="en-US" b="1"/>
            </a:br>
            <a:r>
              <a:rPr lang="en-US"/>
              <a:t>and </a:t>
            </a:r>
            <a:r>
              <a:rPr lang="en-US" b="1"/>
              <a:t>less than the values of all nodes in its right subtree</a:t>
            </a:r>
            <a:r>
              <a:rPr lang="en-US"/>
              <a:t>"</a:t>
            </a:r>
            <a:endParaRPr lang="en-US" b="1">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
        <p:nvSpPr>
          <p:cNvPr id="2" name="TextBox 1">
            <a:extLst>
              <a:ext uri="{FF2B5EF4-FFF2-40B4-BE49-F238E27FC236}">
                <a16:creationId xmlns:a16="http://schemas.microsoft.com/office/drawing/2014/main" id="{AF6AA5B4-C653-C9AC-0137-3F49C7733AB2}"/>
              </a:ext>
            </a:extLst>
          </p:cNvPr>
          <p:cNvSpPr txBox="1"/>
          <p:nvPr/>
        </p:nvSpPr>
        <p:spPr>
          <a:xfrm>
            <a:off x="3206722" y="2913480"/>
            <a:ext cx="1067637" cy="369332"/>
          </a:xfrm>
          <a:prstGeom prst="rect">
            <a:avLst/>
          </a:prstGeom>
          <a:noFill/>
        </p:spPr>
        <p:txBody>
          <a:bodyPr wrap="square" rtlCol="0">
            <a:spAutoFit/>
          </a:bodyPr>
          <a:lstStyle/>
          <a:p>
            <a:pPr algn="ctr"/>
            <a:r>
              <a:rPr lang="en-US" b="1">
                <a:solidFill>
                  <a:schemeClr val="accent1"/>
                </a:solidFill>
              </a:rPr>
              <a:t>5 </a:t>
            </a:r>
            <a:r>
              <a:rPr lang="en-US"/>
              <a:t>&lt;</a:t>
            </a:r>
            <a:r>
              <a:rPr lang="en-US" b="1"/>
              <a:t> </a:t>
            </a:r>
            <a:r>
              <a:rPr lang="en-US" b="1">
                <a:solidFill>
                  <a:srgbClr val="92D050"/>
                </a:solidFill>
              </a:rPr>
              <a:t>10</a:t>
            </a:r>
            <a:endParaRPr lang="en-US" b="1">
              <a:solidFill>
                <a:schemeClr val="accent1"/>
              </a:solidFill>
            </a:endParaRPr>
          </a:p>
        </p:txBody>
      </p:sp>
      <p:sp>
        <p:nvSpPr>
          <p:cNvPr id="6" name="TextBox 5">
            <a:extLst>
              <a:ext uri="{FF2B5EF4-FFF2-40B4-BE49-F238E27FC236}">
                <a16:creationId xmlns:a16="http://schemas.microsoft.com/office/drawing/2014/main" id="{FE71AE88-E76B-64A8-0674-BCE1C4501A18}"/>
              </a:ext>
            </a:extLst>
          </p:cNvPr>
          <p:cNvSpPr txBox="1"/>
          <p:nvPr/>
        </p:nvSpPr>
        <p:spPr>
          <a:xfrm>
            <a:off x="2482133" y="3470829"/>
            <a:ext cx="1067637" cy="369332"/>
          </a:xfrm>
          <a:prstGeom prst="rect">
            <a:avLst/>
          </a:prstGeom>
          <a:noFill/>
        </p:spPr>
        <p:txBody>
          <a:bodyPr wrap="square" rtlCol="0">
            <a:spAutoFit/>
          </a:bodyPr>
          <a:lstStyle/>
          <a:p>
            <a:pPr algn="ctr"/>
            <a:r>
              <a:rPr lang="en-US" b="1">
                <a:solidFill>
                  <a:schemeClr val="accent1"/>
                </a:solidFill>
              </a:rPr>
              <a:t>2 </a:t>
            </a:r>
            <a:r>
              <a:rPr lang="en-US"/>
              <a:t>&lt;</a:t>
            </a:r>
            <a:r>
              <a:rPr lang="en-US" b="1"/>
              <a:t> </a:t>
            </a:r>
            <a:r>
              <a:rPr lang="en-US" b="1">
                <a:solidFill>
                  <a:srgbClr val="92D050"/>
                </a:solidFill>
              </a:rPr>
              <a:t>10</a:t>
            </a:r>
            <a:endParaRPr lang="en-US" b="1">
              <a:solidFill>
                <a:schemeClr val="accent1"/>
              </a:solidFill>
            </a:endParaRPr>
          </a:p>
        </p:txBody>
      </p:sp>
      <p:sp>
        <p:nvSpPr>
          <p:cNvPr id="7" name="TextBox 6">
            <a:extLst>
              <a:ext uri="{FF2B5EF4-FFF2-40B4-BE49-F238E27FC236}">
                <a16:creationId xmlns:a16="http://schemas.microsoft.com/office/drawing/2014/main" id="{004F700F-C3DB-6362-9CA8-D4F8EBB06023}"/>
              </a:ext>
            </a:extLst>
          </p:cNvPr>
          <p:cNvSpPr txBox="1"/>
          <p:nvPr/>
        </p:nvSpPr>
        <p:spPr>
          <a:xfrm>
            <a:off x="1334808" y="4708847"/>
            <a:ext cx="1067637" cy="369332"/>
          </a:xfrm>
          <a:prstGeom prst="rect">
            <a:avLst/>
          </a:prstGeom>
          <a:noFill/>
        </p:spPr>
        <p:txBody>
          <a:bodyPr wrap="square" rtlCol="0">
            <a:spAutoFit/>
          </a:bodyPr>
          <a:lstStyle/>
          <a:p>
            <a:pPr algn="ctr"/>
            <a:r>
              <a:rPr lang="en-US" b="1">
                <a:solidFill>
                  <a:schemeClr val="accent1"/>
                </a:solidFill>
              </a:rPr>
              <a:t>1 </a:t>
            </a:r>
            <a:r>
              <a:rPr lang="en-US"/>
              <a:t>&lt;</a:t>
            </a:r>
            <a:r>
              <a:rPr lang="en-US" b="1"/>
              <a:t> </a:t>
            </a:r>
            <a:r>
              <a:rPr lang="en-US" b="1">
                <a:solidFill>
                  <a:srgbClr val="92D050"/>
                </a:solidFill>
              </a:rPr>
              <a:t>10</a:t>
            </a:r>
            <a:endParaRPr lang="en-US" b="1">
              <a:solidFill>
                <a:schemeClr val="accent1"/>
              </a:solidFill>
            </a:endParaRPr>
          </a:p>
        </p:txBody>
      </p:sp>
      <p:sp>
        <p:nvSpPr>
          <p:cNvPr id="8" name="TextBox 7">
            <a:extLst>
              <a:ext uri="{FF2B5EF4-FFF2-40B4-BE49-F238E27FC236}">
                <a16:creationId xmlns:a16="http://schemas.microsoft.com/office/drawing/2014/main" id="{CF7E49E5-50E7-DEC4-B7DC-C2753B20ACAC}"/>
              </a:ext>
            </a:extLst>
          </p:cNvPr>
          <p:cNvSpPr txBox="1"/>
          <p:nvPr/>
        </p:nvSpPr>
        <p:spPr>
          <a:xfrm>
            <a:off x="2688107" y="4541692"/>
            <a:ext cx="1067637" cy="369332"/>
          </a:xfrm>
          <a:prstGeom prst="rect">
            <a:avLst/>
          </a:prstGeom>
          <a:noFill/>
        </p:spPr>
        <p:txBody>
          <a:bodyPr wrap="square" rtlCol="0">
            <a:spAutoFit/>
          </a:bodyPr>
          <a:lstStyle/>
          <a:p>
            <a:pPr algn="ctr"/>
            <a:r>
              <a:rPr lang="en-US" b="1">
                <a:solidFill>
                  <a:schemeClr val="accent1"/>
                </a:solidFill>
              </a:rPr>
              <a:t>4 </a:t>
            </a:r>
            <a:r>
              <a:rPr lang="en-US"/>
              <a:t>&lt;</a:t>
            </a:r>
            <a:r>
              <a:rPr lang="en-US" b="1"/>
              <a:t> </a:t>
            </a:r>
            <a:r>
              <a:rPr lang="en-US" b="1">
                <a:solidFill>
                  <a:srgbClr val="92D050"/>
                </a:solidFill>
              </a:rPr>
              <a:t>10</a:t>
            </a:r>
            <a:endParaRPr lang="en-US" b="1">
              <a:solidFill>
                <a:schemeClr val="accent1"/>
              </a:solidFill>
            </a:endParaRPr>
          </a:p>
        </p:txBody>
      </p:sp>
      <p:sp>
        <p:nvSpPr>
          <p:cNvPr id="9" name="TextBox 8">
            <a:extLst>
              <a:ext uri="{FF2B5EF4-FFF2-40B4-BE49-F238E27FC236}">
                <a16:creationId xmlns:a16="http://schemas.microsoft.com/office/drawing/2014/main" id="{AC046044-49AE-FD6A-FA3D-B9C0CC85E90A}"/>
              </a:ext>
            </a:extLst>
          </p:cNvPr>
          <p:cNvSpPr txBox="1"/>
          <p:nvPr/>
        </p:nvSpPr>
        <p:spPr>
          <a:xfrm>
            <a:off x="6366601" y="2626368"/>
            <a:ext cx="1067637" cy="369332"/>
          </a:xfrm>
          <a:prstGeom prst="rect">
            <a:avLst/>
          </a:prstGeom>
          <a:noFill/>
        </p:spPr>
        <p:txBody>
          <a:bodyPr wrap="square" rtlCol="0">
            <a:spAutoFit/>
          </a:bodyPr>
          <a:lstStyle/>
          <a:p>
            <a:pPr algn="ctr"/>
            <a:r>
              <a:rPr lang="en-US" b="1">
                <a:solidFill>
                  <a:srgbClr val="92D050"/>
                </a:solidFill>
              </a:rPr>
              <a:t>10 </a:t>
            </a:r>
            <a:r>
              <a:rPr lang="en-US"/>
              <a:t>&lt;</a:t>
            </a:r>
            <a:r>
              <a:rPr lang="en-US" b="1">
                <a:solidFill>
                  <a:srgbClr val="92D050"/>
                </a:solidFill>
              </a:rPr>
              <a:t> </a:t>
            </a:r>
            <a:r>
              <a:rPr lang="en-US" b="1">
                <a:solidFill>
                  <a:schemeClr val="accent5"/>
                </a:solidFill>
              </a:rPr>
              <a:t>16</a:t>
            </a:r>
          </a:p>
        </p:txBody>
      </p:sp>
      <p:sp>
        <p:nvSpPr>
          <p:cNvPr id="10" name="TextBox 9">
            <a:extLst>
              <a:ext uri="{FF2B5EF4-FFF2-40B4-BE49-F238E27FC236}">
                <a16:creationId xmlns:a16="http://schemas.microsoft.com/office/drawing/2014/main" id="{97C0869F-06BD-8E2A-6FBD-F24575B1CDB9}"/>
              </a:ext>
            </a:extLst>
          </p:cNvPr>
          <p:cNvSpPr txBox="1"/>
          <p:nvPr/>
        </p:nvSpPr>
        <p:spPr>
          <a:xfrm>
            <a:off x="7232857" y="3539860"/>
            <a:ext cx="1067637" cy="369332"/>
          </a:xfrm>
          <a:prstGeom prst="rect">
            <a:avLst/>
          </a:prstGeom>
          <a:noFill/>
        </p:spPr>
        <p:txBody>
          <a:bodyPr wrap="square" rtlCol="0">
            <a:spAutoFit/>
          </a:bodyPr>
          <a:lstStyle/>
          <a:p>
            <a:pPr algn="ctr"/>
            <a:r>
              <a:rPr lang="en-US" b="1">
                <a:solidFill>
                  <a:srgbClr val="92D050"/>
                </a:solidFill>
              </a:rPr>
              <a:t>10 </a:t>
            </a:r>
            <a:r>
              <a:rPr lang="en-US"/>
              <a:t>&lt;</a:t>
            </a:r>
            <a:r>
              <a:rPr lang="en-US" b="1">
                <a:solidFill>
                  <a:srgbClr val="92D050"/>
                </a:solidFill>
              </a:rPr>
              <a:t> </a:t>
            </a:r>
            <a:r>
              <a:rPr lang="en-US" b="1">
                <a:solidFill>
                  <a:schemeClr val="accent5"/>
                </a:solidFill>
              </a:rPr>
              <a:t>18</a:t>
            </a:r>
          </a:p>
        </p:txBody>
      </p:sp>
      <p:sp>
        <p:nvSpPr>
          <p:cNvPr id="11" name="TextBox 10">
            <a:extLst>
              <a:ext uri="{FF2B5EF4-FFF2-40B4-BE49-F238E27FC236}">
                <a16:creationId xmlns:a16="http://schemas.microsoft.com/office/drawing/2014/main" id="{09AA528C-5D5E-745E-0AFA-0C7566A33D39}"/>
              </a:ext>
            </a:extLst>
          </p:cNvPr>
          <p:cNvSpPr txBox="1"/>
          <p:nvPr/>
        </p:nvSpPr>
        <p:spPr>
          <a:xfrm>
            <a:off x="6775740" y="4264942"/>
            <a:ext cx="1067637" cy="369332"/>
          </a:xfrm>
          <a:prstGeom prst="rect">
            <a:avLst/>
          </a:prstGeom>
          <a:noFill/>
        </p:spPr>
        <p:txBody>
          <a:bodyPr wrap="square" rtlCol="0">
            <a:spAutoFit/>
          </a:bodyPr>
          <a:lstStyle/>
          <a:p>
            <a:pPr algn="ctr"/>
            <a:r>
              <a:rPr lang="en-US" b="1">
                <a:solidFill>
                  <a:srgbClr val="92D050"/>
                </a:solidFill>
              </a:rPr>
              <a:t>10 </a:t>
            </a:r>
            <a:r>
              <a:rPr lang="en-US"/>
              <a:t>&lt;</a:t>
            </a:r>
            <a:r>
              <a:rPr lang="en-US" b="1">
                <a:solidFill>
                  <a:srgbClr val="92D050"/>
                </a:solidFill>
              </a:rPr>
              <a:t> </a:t>
            </a:r>
            <a:r>
              <a:rPr lang="en-US" b="1">
                <a:solidFill>
                  <a:schemeClr val="accent5"/>
                </a:solidFill>
              </a:rPr>
              <a:t>17</a:t>
            </a:r>
          </a:p>
        </p:txBody>
      </p:sp>
      <p:sp>
        <p:nvSpPr>
          <p:cNvPr id="12" name="TextBox 11">
            <a:extLst>
              <a:ext uri="{FF2B5EF4-FFF2-40B4-BE49-F238E27FC236}">
                <a16:creationId xmlns:a16="http://schemas.microsoft.com/office/drawing/2014/main" id="{89D7F922-115D-67DC-1152-29FA63C55774}"/>
              </a:ext>
            </a:extLst>
          </p:cNvPr>
          <p:cNvSpPr txBox="1"/>
          <p:nvPr/>
        </p:nvSpPr>
        <p:spPr>
          <a:xfrm>
            <a:off x="5237120" y="4687830"/>
            <a:ext cx="1067637" cy="369332"/>
          </a:xfrm>
          <a:prstGeom prst="rect">
            <a:avLst/>
          </a:prstGeom>
          <a:noFill/>
        </p:spPr>
        <p:txBody>
          <a:bodyPr wrap="square" rtlCol="0">
            <a:spAutoFit/>
          </a:bodyPr>
          <a:lstStyle/>
          <a:p>
            <a:pPr algn="ctr"/>
            <a:r>
              <a:rPr lang="en-US" b="1">
                <a:solidFill>
                  <a:srgbClr val="92D050"/>
                </a:solidFill>
              </a:rPr>
              <a:t>10 </a:t>
            </a:r>
            <a:r>
              <a:rPr lang="en-US"/>
              <a:t>&lt;</a:t>
            </a:r>
            <a:r>
              <a:rPr lang="en-US" b="1">
                <a:solidFill>
                  <a:srgbClr val="92D050"/>
                </a:solidFill>
              </a:rPr>
              <a:t> </a:t>
            </a:r>
            <a:r>
              <a:rPr lang="en-US" b="1">
                <a:solidFill>
                  <a:schemeClr val="accent5"/>
                </a:solidFill>
              </a:rPr>
              <a:t>15</a:t>
            </a:r>
          </a:p>
        </p:txBody>
      </p:sp>
      <p:sp>
        <p:nvSpPr>
          <p:cNvPr id="13" name="TextBox 12">
            <a:extLst>
              <a:ext uri="{FF2B5EF4-FFF2-40B4-BE49-F238E27FC236}">
                <a16:creationId xmlns:a16="http://schemas.microsoft.com/office/drawing/2014/main" id="{2BC47A97-CE46-DF49-1DB1-190125732BCC}"/>
              </a:ext>
            </a:extLst>
          </p:cNvPr>
          <p:cNvSpPr txBox="1"/>
          <p:nvPr/>
        </p:nvSpPr>
        <p:spPr>
          <a:xfrm>
            <a:off x="3712265" y="4282753"/>
            <a:ext cx="1067637" cy="369332"/>
          </a:xfrm>
          <a:prstGeom prst="rect">
            <a:avLst/>
          </a:prstGeom>
          <a:noFill/>
        </p:spPr>
        <p:txBody>
          <a:bodyPr wrap="square" rtlCol="0">
            <a:spAutoFit/>
          </a:bodyPr>
          <a:lstStyle/>
          <a:p>
            <a:pPr algn="ctr"/>
            <a:r>
              <a:rPr lang="en-US" b="1">
                <a:solidFill>
                  <a:srgbClr val="92D050"/>
                </a:solidFill>
              </a:rPr>
              <a:t>10 </a:t>
            </a:r>
            <a:r>
              <a:rPr lang="en-US"/>
              <a:t>&lt;</a:t>
            </a:r>
            <a:r>
              <a:rPr lang="en-US" b="1">
                <a:solidFill>
                  <a:srgbClr val="92D050"/>
                </a:solidFill>
              </a:rPr>
              <a:t> </a:t>
            </a:r>
            <a:r>
              <a:rPr lang="en-US" b="1">
                <a:solidFill>
                  <a:schemeClr val="accent5"/>
                </a:solidFill>
              </a:rPr>
              <a:t>11</a:t>
            </a:r>
          </a:p>
        </p:txBody>
      </p:sp>
      <p:sp>
        <p:nvSpPr>
          <p:cNvPr id="14" name="TextBox 13">
            <a:extLst>
              <a:ext uri="{FF2B5EF4-FFF2-40B4-BE49-F238E27FC236}">
                <a16:creationId xmlns:a16="http://schemas.microsoft.com/office/drawing/2014/main" id="{D2D65951-08E9-ECDD-F108-47B1C8CB16FE}"/>
              </a:ext>
            </a:extLst>
          </p:cNvPr>
          <p:cNvSpPr txBox="1"/>
          <p:nvPr/>
        </p:nvSpPr>
        <p:spPr>
          <a:xfrm>
            <a:off x="4139303" y="3386975"/>
            <a:ext cx="1067637" cy="369332"/>
          </a:xfrm>
          <a:prstGeom prst="rect">
            <a:avLst/>
          </a:prstGeom>
          <a:noFill/>
        </p:spPr>
        <p:txBody>
          <a:bodyPr wrap="square" rtlCol="0">
            <a:spAutoFit/>
          </a:bodyPr>
          <a:lstStyle/>
          <a:p>
            <a:pPr algn="ctr"/>
            <a:r>
              <a:rPr lang="en-US" b="1">
                <a:solidFill>
                  <a:srgbClr val="92D050"/>
                </a:solidFill>
              </a:rPr>
              <a:t>10 </a:t>
            </a:r>
            <a:r>
              <a:rPr lang="en-US"/>
              <a:t>&lt;</a:t>
            </a:r>
            <a:r>
              <a:rPr lang="en-US" b="1">
                <a:solidFill>
                  <a:srgbClr val="92D050"/>
                </a:solidFill>
              </a:rPr>
              <a:t> </a:t>
            </a:r>
            <a:r>
              <a:rPr lang="en-US" b="1">
                <a:solidFill>
                  <a:schemeClr val="accent5"/>
                </a:solidFill>
              </a:rPr>
              <a:t>13</a:t>
            </a:r>
          </a:p>
        </p:txBody>
      </p:sp>
    </p:spTree>
    <p:extLst>
      <p:ext uri="{BB962C8B-B14F-4D97-AF65-F5344CB8AC3E}">
        <p14:creationId xmlns:p14="http://schemas.microsoft.com/office/powerpoint/2010/main" val="135139668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in a </a:t>
            </a:r>
            <a:r>
              <a:rPr lang="en-US" b="1"/>
              <a:t>binary search tree</a:t>
            </a:r>
            <a:r>
              <a:rPr lang="en-US"/>
              <a:t> (sorted binary tree) every node follows:</a:t>
            </a:r>
            <a:br>
              <a:rPr lang="en-US"/>
            </a:br>
            <a:r>
              <a:rPr lang="en-US"/>
              <a:t>"a node's value is </a:t>
            </a:r>
            <a:r>
              <a:rPr lang="en-US" b="1"/>
              <a:t>greater than the values of all nodes in its left subtree</a:t>
            </a:r>
            <a:br>
              <a:rPr lang="en-US" b="1"/>
            </a:br>
            <a:r>
              <a:rPr lang="en-US"/>
              <a:t>and </a:t>
            </a:r>
            <a:r>
              <a:rPr lang="en-US" b="1"/>
              <a:t>less than the values of all nodes in its right subtree</a:t>
            </a:r>
            <a:r>
              <a:rPr lang="en-US"/>
              <a:t>"</a:t>
            </a:r>
            <a:endParaRPr lang="en-US" b="1">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
        <p:nvSpPr>
          <p:cNvPr id="10" name="TextBox 9">
            <a:extLst>
              <a:ext uri="{FF2B5EF4-FFF2-40B4-BE49-F238E27FC236}">
                <a16:creationId xmlns:a16="http://schemas.microsoft.com/office/drawing/2014/main" id="{97C0869F-06BD-8E2A-6FBD-F24575B1CDB9}"/>
              </a:ext>
            </a:extLst>
          </p:cNvPr>
          <p:cNvSpPr txBox="1"/>
          <p:nvPr/>
        </p:nvSpPr>
        <p:spPr>
          <a:xfrm>
            <a:off x="7232857" y="3539860"/>
            <a:ext cx="1067637" cy="369332"/>
          </a:xfrm>
          <a:prstGeom prst="rect">
            <a:avLst/>
          </a:prstGeom>
          <a:noFill/>
        </p:spPr>
        <p:txBody>
          <a:bodyPr wrap="square" rtlCol="0">
            <a:spAutoFit/>
          </a:bodyPr>
          <a:lstStyle/>
          <a:p>
            <a:pPr algn="ctr"/>
            <a:r>
              <a:rPr lang="en-US" b="1">
                <a:solidFill>
                  <a:srgbClr val="92D050"/>
                </a:solidFill>
              </a:rPr>
              <a:t>16 </a:t>
            </a:r>
            <a:r>
              <a:rPr lang="en-US"/>
              <a:t>&lt;</a:t>
            </a:r>
            <a:r>
              <a:rPr lang="en-US" b="1">
                <a:solidFill>
                  <a:srgbClr val="92D050"/>
                </a:solidFill>
              </a:rPr>
              <a:t> </a:t>
            </a:r>
            <a:r>
              <a:rPr lang="en-US" b="1">
                <a:solidFill>
                  <a:schemeClr val="accent5"/>
                </a:solidFill>
              </a:rPr>
              <a:t>18</a:t>
            </a:r>
          </a:p>
        </p:txBody>
      </p:sp>
      <p:sp>
        <p:nvSpPr>
          <p:cNvPr id="11" name="TextBox 10">
            <a:extLst>
              <a:ext uri="{FF2B5EF4-FFF2-40B4-BE49-F238E27FC236}">
                <a16:creationId xmlns:a16="http://schemas.microsoft.com/office/drawing/2014/main" id="{09AA528C-5D5E-745E-0AFA-0C7566A33D39}"/>
              </a:ext>
            </a:extLst>
          </p:cNvPr>
          <p:cNvSpPr txBox="1"/>
          <p:nvPr/>
        </p:nvSpPr>
        <p:spPr>
          <a:xfrm>
            <a:off x="6775740" y="4264942"/>
            <a:ext cx="1067637" cy="369332"/>
          </a:xfrm>
          <a:prstGeom prst="rect">
            <a:avLst/>
          </a:prstGeom>
          <a:noFill/>
        </p:spPr>
        <p:txBody>
          <a:bodyPr wrap="square" rtlCol="0">
            <a:spAutoFit/>
          </a:bodyPr>
          <a:lstStyle/>
          <a:p>
            <a:pPr algn="ctr"/>
            <a:r>
              <a:rPr lang="en-US" b="1">
                <a:solidFill>
                  <a:srgbClr val="92D050"/>
                </a:solidFill>
              </a:rPr>
              <a:t>16 </a:t>
            </a:r>
            <a:r>
              <a:rPr lang="en-US"/>
              <a:t>&lt;</a:t>
            </a:r>
            <a:r>
              <a:rPr lang="en-US" b="1">
                <a:solidFill>
                  <a:srgbClr val="92D050"/>
                </a:solidFill>
              </a:rPr>
              <a:t> </a:t>
            </a:r>
            <a:r>
              <a:rPr lang="en-US" b="1">
                <a:solidFill>
                  <a:schemeClr val="accent5"/>
                </a:solidFill>
              </a:rPr>
              <a:t>17</a:t>
            </a:r>
          </a:p>
        </p:txBody>
      </p:sp>
      <p:sp>
        <p:nvSpPr>
          <p:cNvPr id="12" name="TextBox 11">
            <a:extLst>
              <a:ext uri="{FF2B5EF4-FFF2-40B4-BE49-F238E27FC236}">
                <a16:creationId xmlns:a16="http://schemas.microsoft.com/office/drawing/2014/main" id="{89D7F922-115D-67DC-1152-29FA63C55774}"/>
              </a:ext>
            </a:extLst>
          </p:cNvPr>
          <p:cNvSpPr txBox="1"/>
          <p:nvPr/>
        </p:nvSpPr>
        <p:spPr>
          <a:xfrm>
            <a:off x="5237120" y="4687830"/>
            <a:ext cx="1067637" cy="369332"/>
          </a:xfrm>
          <a:prstGeom prst="rect">
            <a:avLst/>
          </a:prstGeom>
          <a:noFill/>
        </p:spPr>
        <p:txBody>
          <a:bodyPr wrap="square" rtlCol="0">
            <a:spAutoFit/>
          </a:bodyPr>
          <a:lstStyle/>
          <a:p>
            <a:pPr algn="ctr"/>
            <a:r>
              <a:rPr lang="en-US" b="1">
                <a:solidFill>
                  <a:schemeClr val="accent1"/>
                </a:solidFill>
              </a:rPr>
              <a:t>15</a:t>
            </a:r>
            <a:r>
              <a:rPr lang="en-US" b="1">
                <a:solidFill>
                  <a:srgbClr val="92D050"/>
                </a:solidFill>
              </a:rPr>
              <a:t> </a:t>
            </a:r>
            <a:r>
              <a:rPr lang="en-US"/>
              <a:t>&lt;</a:t>
            </a:r>
            <a:r>
              <a:rPr lang="en-US" b="1">
                <a:solidFill>
                  <a:srgbClr val="92D050"/>
                </a:solidFill>
              </a:rPr>
              <a:t> </a:t>
            </a:r>
            <a:r>
              <a:rPr lang="en-US" b="1">
                <a:solidFill>
                  <a:schemeClr val="accent4"/>
                </a:solidFill>
              </a:rPr>
              <a:t>16</a:t>
            </a:r>
          </a:p>
        </p:txBody>
      </p:sp>
      <p:sp>
        <p:nvSpPr>
          <p:cNvPr id="13" name="TextBox 12">
            <a:extLst>
              <a:ext uri="{FF2B5EF4-FFF2-40B4-BE49-F238E27FC236}">
                <a16:creationId xmlns:a16="http://schemas.microsoft.com/office/drawing/2014/main" id="{2BC47A97-CE46-DF49-1DB1-190125732BCC}"/>
              </a:ext>
            </a:extLst>
          </p:cNvPr>
          <p:cNvSpPr txBox="1"/>
          <p:nvPr/>
        </p:nvSpPr>
        <p:spPr>
          <a:xfrm>
            <a:off x="3712265" y="4282753"/>
            <a:ext cx="1067637" cy="369332"/>
          </a:xfrm>
          <a:prstGeom prst="rect">
            <a:avLst/>
          </a:prstGeom>
          <a:noFill/>
        </p:spPr>
        <p:txBody>
          <a:bodyPr wrap="square" rtlCol="0">
            <a:spAutoFit/>
          </a:bodyPr>
          <a:lstStyle/>
          <a:p>
            <a:pPr algn="ctr"/>
            <a:r>
              <a:rPr lang="en-US" b="1">
                <a:solidFill>
                  <a:schemeClr val="accent1"/>
                </a:solidFill>
              </a:rPr>
              <a:t>11</a:t>
            </a:r>
            <a:r>
              <a:rPr lang="en-US" b="1">
                <a:solidFill>
                  <a:srgbClr val="92D050"/>
                </a:solidFill>
              </a:rPr>
              <a:t> </a:t>
            </a:r>
            <a:r>
              <a:rPr lang="en-US"/>
              <a:t>&lt;</a:t>
            </a:r>
            <a:r>
              <a:rPr lang="en-US" b="1">
                <a:solidFill>
                  <a:srgbClr val="92D050"/>
                </a:solidFill>
              </a:rPr>
              <a:t> </a:t>
            </a:r>
            <a:r>
              <a:rPr lang="en-US" b="1">
                <a:solidFill>
                  <a:schemeClr val="accent4"/>
                </a:solidFill>
              </a:rPr>
              <a:t>16</a:t>
            </a:r>
          </a:p>
        </p:txBody>
      </p:sp>
      <p:sp>
        <p:nvSpPr>
          <p:cNvPr id="14" name="TextBox 13">
            <a:extLst>
              <a:ext uri="{FF2B5EF4-FFF2-40B4-BE49-F238E27FC236}">
                <a16:creationId xmlns:a16="http://schemas.microsoft.com/office/drawing/2014/main" id="{D2D65951-08E9-ECDD-F108-47B1C8CB16FE}"/>
              </a:ext>
            </a:extLst>
          </p:cNvPr>
          <p:cNvSpPr txBox="1"/>
          <p:nvPr/>
        </p:nvSpPr>
        <p:spPr>
          <a:xfrm>
            <a:off x="4139303" y="3386975"/>
            <a:ext cx="1067637" cy="369332"/>
          </a:xfrm>
          <a:prstGeom prst="rect">
            <a:avLst/>
          </a:prstGeom>
          <a:noFill/>
        </p:spPr>
        <p:txBody>
          <a:bodyPr wrap="square" rtlCol="0">
            <a:spAutoFit/>
          </a:bodyPr>
          <a:lstStyle/>
          <a:p>
            <a:pPr algn="ctr"/>
            <a:r>
              <a:rPr lang="en-US" b="1">
                <a:solidFill>
                  <a:schemeClr val="accent1"/>
                </a:solidFill>
              </a:rPr>
              <a:t>13</a:t>
            </a:r>
            <a:r>
              <a:rPr lang="en-US" b="1">
                <a:solidFill>
                  <a:srgbClr val="92D050"/>
                </a:solidFill>
              </a:rPr>
              <a:t> </a:t>
            </a:r>
            <a:r>
              <a:rPr lang="en-US"/>
              <a:t>&lt;</a:t>
            </a:r>
            <a:r>
              <a:rPr lang="en-US" b="1">
                <a:solidFill>
                  <a:srgbClr val="92D050"/>
                </a:solidFill>
              </a:rPr>
              <a:t> </a:t>
            </a:r>
            <a:r>
              <a:rPr lang="en-US" b="1">
                <a:solidFill>
                  <a:schemeClr val="accent4"/>
                </a:solidFill>
              </a:rPr>
              <a:t>16</a:t>
            </a:r>
          </a:p>
        </p:txBody>
      </p:sp>
    </p:spTree>
    <p:extLst>
      <p:ext uri="{BB962C8B-B14F-4D97-AF65-F5344CB8AC3E}">
        <p14:creationId xmlns:p14="http://schemas.microsoft.com/office/powerpoint/2010/main" val="4253907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76320F-BFC5-6D61-313C-1BC31C09148F}"/>
              </a:ext>
            </a:extLst>
          </p:cNvPr>
          <p:cNvSpPr>
            <a:spLocks noGrp="1"/>
          </p:cNvSpPr>
          <p:nvPr>
            <p:ph type="title"/>
          </p:nvPr>
        </p:nvSpPr>
        <p:spPr/>
        <p:txBody>
          <a:bodyPr/>
          <a:lstStyle/>
          <a:p>
            <a:r>
              <a:rPr lang="en-US"/>
              <a:t>all code</a:t>
            </a:r>
            <a:endParaRPr lang="en-US">
              <a:latin typeface="+mj-lt"/>
            </a:endParaRPr>
          </a:p>
        </p:txBody>
      </p:sp>
    </p:spTree>
    <p:extLst>
      <p:ext uri="{BB962C8B-B14F-4D97-AF65-F5344CB8AC3E}">
        <p14:creationId xmlns:p14="http://schemas.microsoft.com/office/powerpoint/2010/main" val="158321155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solidFill>
                  <a:schemeClr val="bg2">
                    <a:lumMod val="20000"/>
                    <a:lumOff val="80000"/>
                  </a:schemeClr>
                </a:solidFill>
              </a:rPr>
              <a:t>in a </a:t>
            </a:r>
            <a:r>
              <a:rPr lang="en-US" b="1">
                <a:solidFill>
                  <a:schemeClr val="bg2">
                    <a:lumMod val="20000"/>
                    <a:lumOff val="80000"/>
                  </a:schemeClr>
                </a:solidFill>
              </a:rPr>
              <a:t>binary search tree</a:t>
            </a:r>
            <a:r>
              <a:rPr lang="en-US">
                <a:solidFill>
                  <a:schemeClr val="bg2">
                    <a:lumMod val="20000"/>
                    <a:lumOff val="80000"/>
                  </a:schemeClr>
                </a:solidFill>
              </a:rPr>
              <a:t> (sorted binary tree) </a:t>
            </a:r>
            <a:r>
              <a:rPr lang="en-US" sz="2400" b="1"/>
              <a:t>every</a:t>
            </a:r>
            <a:r>
              <a:rPr lang="en-US"/>
              <a:t> </a:t>
            </a:r>
            <a:r>
              <a:rPr lang="en-US">
                <a:solidFill>
                  <a:schemeClr val="bg2">
                    <a:lumMod val="20000"/>
                    <a:lumOff val="80000"/>
                  </a:schemeClr>
                </a:solidFill>
              </a:rPr>
              <a:t>node follows:</a:t>
            </a:r>
            <a:br>
              <a:rPr lang="en-US">
                <a:solidFill>
                  <a:schemeClr val="bg2">
                    <a:lumMod val="20000"/>
                    <a:lumOff val="80000"/>
                  </a:schemeClr>
                </a:solidFill>
              </a:rPr>
            </a:br>
            <a:r>
              <a:rPr lang="en-US">
                <a:solidFill>
                  <a:schemeClr val="bg2">
                    <a:lumMod val="20000"/>
                    <a:lumOff val="80000"/>
                  </a:schemeClr>
                </a:solidFill>
              </a:rPr>
              <a:t>"a node's value is </a:t>
            </a:r>
            <a:r>
              <a:rPr lang="en-US" b="1">
                <a:solidFill>
                  <a:schemeClr val="bg2">
                    <a:lumMod val="20000"/>
                    <a:lumOff val="80000"/>
                  </a:schemeClr>
                </a:solidFill>
              </a:rPr>
              <a:t>greater than the values of </a:t>
            </a:r>
            <a:r>
              <a:rPr lang="en-US" sz="2000" b="1"/>
              <a:t>all</a:t>
            </a:r>
            <a:r>
              <a:rPr lang="en-US" b="1"/>
              <a:t> </a:t>
            </a:r>
            <a:r>
              <a:rPr lang="en-US" b="1">
                <a:solidFill>
                  <a:schemeClr val="bg2">
                    <a:lumMod val="20000"/>
                    <a:lumOff val="80000"/>
                  </a:schemeClr>
                </a:solidFill>
              </a:rPr>
              <a:t>nodes in its left subtree</a:t>
            </a:r>
            <a:br>
              <a:rPr lang="en-US" b="1">
                <a:solidFill>
                  <a:schemeClr val="bg2">
                    <a:lumMod val="20000"/>
                    <a:lumOff val="80000"/>
                  </a:schemeClr>
                </a:solidFill>
              </a:rPr>
            </a:br>
            <a:r>
              <a:rPr lang="en-US">
                <a:solidFill>
                  <a:schemeClr val="bg2">
                    <a:lumMod val="20000"/>
                    <a:lumOff val="80000"/>
                  </a:schemeClr>
                </a:solidFill>
              </a:rPr>
              <a:t>and </a:t>
            </a:r>
            <a:r>
              <a:rPr lang="en-US" b="1">
                <a:solidFill>
                  <a:schemeClr val="bg2">
                    <a:lumMod val="20000"/>
                    <a:lumOff val="80000"/>
                  </a:schemeClr>
                </a:solidFill>
              </a:rPr>
              <a:t>less than the values of </a:t>
            </a:r>
            <a:r>
              <a:rPr lang="en-US" sz="2000" b="1"/>
              <a:t>all</a:t>
            </a:r>
            <a:r>
              <a:rPr lang="en-US" b="1"/>
              <a:t> </a:t>
            </a:r>
            <a:r>
              <a:rPr lang="en-US" b="1">
                <a:solidFill>
                  <a:schemeClr val="bg2">
                    <a:lumMod val="20000"/>
                    <a:lumOff val="80000"/>
                  </a:schemeClr>
                </a:solidFill>
              </a:rPr>
              <a:t>nodes in its right subtree</a:t>
            </a:r>
            <a:r>
              <a:rPr lang="en-US">
                <a:solidFill>
                  <a:schemeClr val="bg2">
                    <a:lumMod val="20000"/>
                    <a:lumOff val="80000"/>
                  </a:schemeClr>
                </a:solidFill>
              </a:rPr>
              <a:t>"</a:t>
            </a:r>
            <a:endParaRPr lang="en-US" b="1">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a:solidFill>
            <a:schemeClr val="bg1"/>
          </a:solidFill>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grp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315731141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binary search</a:t>
            </a:r>
            <a:br>
              <a:rPr lang="en-US"/>
            </a:br>
            <a:r>
              <a:rPr lang="en-US" sz="3600"/>
              <a:t>(of a binary search tree)</a:t>
            </a:r>
            <a:endParaRPr lang="en-US"/>
          </a:p>
        </p:txBody>
      </p:sp>
    </p:spTree>
    <p:extLst>
      <p:ext uri="{BB962C8B-B14F-4D97-AF65-F5344CB8AC3E}">
        <p14:creationId xmlns:p14="http://schemas.microsoft.com/office/powerpoint/2010/main" val="426282022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835A0D-2638-DD12-4C61-28E4362F2680}"/>
              </a:ext>
            </a:extLst>
          </p:cNvPr>
          <p:cNvSpPr>
            <a:spLocks noGrp="1"/>
          </p:cNvSpPr>
          <p:nvPr>
            <p:ph type="title"/>
          </p:nvPr>
        </p:nvSpPr>
        <p:spPr/>
        <p:txBody>
          <a:bodyPr/>
          <a:lstStyle/>
          <a:p>
            <a:r>
              <a:rPr lang="en-US"/>
              <a:t>binary search</a:t>
            </a:r>
          </a:p>
        </p:txBody>
      </p:sp>
      <p:sp>
        <p:nvSpPr>
          <p:cNvPr id="4" name="Content Placeholder 3">
            <a:extLst>
              <a:ext uri="{FF2B5EF4-FFF2-40B4-BE49-F238E27FC236}">
                <a16:creationId xmlns:a16="http://schemas.microsoft.com/office/drawing/2014/main" id="{FDB8A138-7E89-5109-EA6F-A013950E833C}"/>
              </a:ext>
            </a:extLst>
          </p:cNvPr>
          <p:cNvSpPr>
            <a:spLocks noGrp="1"/>
          </p:cNvSpPr>
          <p:nvPr>
            <p:ph sz="quarter" idx="10"/>
          </p:nvPr>
        </p:nvSpPr>
        <p:spPr/>
        <p:txBody>
          <a:bodyPr/>
          <a:lstStyle/>
          <a:p>
            <a:r>
              <a:rPr lang="en-US" b="1"/>
              <a:t>binary search </a:t>
            </a:r>
            <a:r>
              <a:rPr lang="en-US"/>
              <a:t>"cuts the tree in half" over and over</a:t>
            </a:r>
          </a:p>
          <a:p>
            <a:pPr lvl="1"/>
            <a:r>
              <a:rPr lang="en-US" b="1"/>
              <a:t>binary search only works when the binary tree is sorted</a:t>
            </a:r>
            <a:br>
              <a:rPr lang="en-US" b="1"/>
            </a:br>
            <a:r>
              <a:rPr lang="en-US" b="1"/>
              <a:t>(is a binary search tree)</a:t>
            </a:r>
          </a:p>
          <a:p>
            <a:pPr lvl="1"/>
            <a:r>
              <a:rPr lang="en-US"/>
              <a:t>binary search is </a:t>
            </a:r>
            <a:r>
              <a:rPr lang="en-US" b="1"/>
              <a:t>O(log(n))</a:t>
            </a:r>
            <a:r>
              <a:rPr lang="en-US"/>
              <a:t> if the tree is </a:t>
            </a:r>
            <a:r>
              <a:rPr lang="en-US" b="1"/>
              <a:t>balanced</a:t>
            </a:r>
            <a:r>
              <a:rPr lang="en-US"/>
              <a:t>🙂</a:t>
            </a:r>
          </a:p>
          <a:p>
            <a:pPr lvl="2"/>
            <a:r>
              <a:rPr lang="en-US">
                <a:solidFill>
                  <a:schemeClr val="bg2">
                    <a:lumMod val="60000"/>
                    <a:lumOff val="40000"/>
                  </a:schemeClr>
                </a:solidFill>
              </a:rPr>
              <a:t>balanced means each node's children are similar in </a:t>
            </a:r>
            <a:r>
              <a:rPr lang="en-US" b="1">
                <a:solidFill>
                  <a:schemeClr val="bg2">
                    <a:lumMod val="60000"/>
                    <a:lumOff val="40000"/>
                  </a:schemeClr>
                </a:solidFill>
              </a:rPr>
              <a:t>height</a:t>
            </a:r>
            <a:br>
              <a:rPr lang="en-US" b="1">
                <a:solidFill>
                  <a:schemeClr val="bg2">
                    <a:lumMod val="60000"/>
                    <a:lumOff val="40000"/>
                  </a:schemeClr>
                </a:solidFill>
              </a:rPr>
            </a:br>
            <a:r>
              <a:rPr lang="en-US">
                <a:solidFill>
                  <a:schemeClr val="bg2">
                    <a:lumMod val="60000"/>
                    <a:lumOff val="40000"/>
                  </a:schemeClr>
                </a:solidFill>
              </a:rPr>
              <a:t>(we will talk more about balance on Friday)</a:t>
            </a:r>
          </a:p>
        </p:txBody>
      </p:sp>
      <p:grpSp>
        <p:nvGrpSpPr>
          <p:cNvPr id="72" name="Group 71">
            <a:extLst>
              <a:ext uri="{FF2B5EF4-FFF2-40B4-BE49-F238E27FC236}">
                <a16:creationId xmlns:a16="http://schemas.microsoft.com/office/drawing/2014/main" id="{EA0BBBB7-98CF-AB8D-06C5-3DD847CAEE41}"/>
              </a:ext>
            </a:extLst>
          </p:cNvPr>
          <p:cNvGrpSpPr/>
          <p:nvPr/>
        </p:nvGrpSpPr>
        <p:grpSpPr>
          <a:xfrm>
            <a:off x="1251109" y="3003922"/>
            <a:ext cx="3160312" cy="1898654"/>
            <a:chOff x="1251109" y="3003922"/>
            <a:chExt cx="3160312" cy="1898654"/>
          </a:xfrm>
        </p:grpSpPr>
        <p:grpSp>
          <p:nvGrpSpPr>
            <p:cNvPr id="36" name="Group 35">
              <a:extLst>
                <a:ext uri="{FF2B5EF4-FFF2-40B4-BE49-F238E27FC236}">
                  <a16:creationId xmlns:a16="http://schemas.microsoft.com/office/drawing/2014/main" id="{C4058523-5F9F-9177-102D-57F38804B03E}"/>
                </a:ext>
              </a:extLst>
            </p:cNvPr>
            <p:cNvGrpSpPr/>
            <p:nvPr/>
          </p:nvGrpSpPr>
          <p:grpSpPr>
            <a:xfrm>
              <a:off x="1251109" y="3003922"/>
              <a:ext cx="3160312" cy="1393868"/>
              <a:chOff x="1726685" y="2227592"/>
              <a:chExt cx="8727105" cy="3849125"/>
            </a:xfrm>
          </p:grpSpPr>
          <p:cxnSp>
            <p:nvCxnSpPr>
              <p:cNvPr id="37" name="Straight Arrow Connector 36">
                <a:extLst>
                  <a:ext uri="{FF2B5EF4-FFF2-40B4-BE49-F238E27FC236}">
                    <a16:creationId xmlns:a16="http://schemas.microsoft.com/office/drawing/2014/main" id="{34677789-20A8-385D-298C-63A640124469}"/>
                  </a:ext>
                </a:extLst>
              </p:cNvPr>
              <p:cNvCxnSpPr>
                <a:cxnSpLocks/>
                <a:stCxn id="39" idx="3"/>
                <a:endCxn id="40" idx="0"/>
              </p:cNvCxnSpPr>
              <p:nvPr/>
            </p:nvCxnSpPr>
            <p:spPr>
              <a:xfrm flipH="1">
                <a:off x="2662553"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38" name="Straight Arrow Connector 37">
                <a:extLst>
                  <a:ext uri="{FF2B5EF4-FFF2-40B4-BE49-F238E27FC236}">
                    <a16:creationId xmlns:a16="http://schemas.microsoft.com/office/drawing/2014/main" id="{92E22763-5C90-E277-E2DB-0D723960C9CD}"/>
                  </a:ext>
                </a:extLst>
              </p:cNvPr>
              <p:cNvCxnSpPr>
                <a:cxnSpLocks/>
                <a:stCxn id="39" idx="5"/>
                <a:endCxn id="45" idx="0"/>
              </p:cNvCxnSpPr>
              <p:nvPr/>
            </p:nvCxnSpPr>
            <p:spPr>
              <a:xfrm>
                <a:off x="4039594"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39" name="Oval 38">
                <a:extLst>
                  <a:ext uri="{FF2B5EF4-FFF2-40B4-BE49-F238E27FC236}">
                    <a16:creationId xmlns:a16="http://schemas.microsoft.com/office/drawing/2014/main" id="{0154FABE-BB43-B2B8-FF16-38FEC6F6F425}"/>
                  </a:ext>
                </a:extLst>
              </p:cNvPr>
              <p:cNvSpPr/>
              <p:nvPr/>
            </p:nvSpPr>
            <p:spPr>
              <a:xfrm>
                <a:off x="3507052" y="3265234"/>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40" name="Oval 39">
                <a:extLst>
                  <a:ext uri="{FF2B5EF4-FFF2-40B4-BE49-F238E27FC236}">
                    <a16:creationId xmlns:a16="http://schemas.microsoft.com/office/drawing/2014/main" id="{1D3412BB-C8D7-91B8-853F-03E2295F88D7}"/>
                  </a:ext>
                </a:extLst>
              </p:cNvPr>
              <p:cNvSpPr/>
              <p:nvPr/>
            </p:nvSpPr>
            <p:spPr>
              <a:xfrm>
                <a:off x="2350597"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41" name="Straight Arrow Connector 40">
                <a:extLst>
                  <a:ext uri="{FF2B5EF4-FFF2-40B4-BE49-F238E27FC236}">
                    <a16:creationId xmlns:a16="http://schemas.microsoft.com/office/drawing/2014/main" id="{FCB213D0-5F21-BD61-9AC0-048ECFBF46A2}"/>
                  </a:ext>
                </a:extLst>
              </p:cNvPr>
              <p:cNvCxnSpPr>
                <a:cxnSpLocks/>
                <a:stCxn id="40" idx="3"/>
                <a:endCxn id="43" idx="0"/>
              </p:cNvCxnSpPr>
              <p:nvPr/>
            </p:nvCxnSpPr>
            <p:spPr>
              <a:xfrm flipH="1">
                <a:off x="2038641" y="4839952"/>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43" name="Oval 42">
                <a:extLst>
                  <a:ext uri="{FF2B5EF4-FFF2-40B4-BE49-F238E27FC236}">
                    <a16:creationId xmlns:a16="http://schemas.microsoft.com/office/drawing/2014/main" id="{C3818DDB-A73A-7CAB-CE08-682B7FBC687C}"/>
                  </a:ext>
                </a:extLst>
              </p:cNvPr>
              <p:cNvSpPr/>
              <p:nvPr/>
            </p:nvSpPr>
            <p:spPr>
              <a:xfrm>
                <a:off x="1726685" y="5420402"/>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45" name="Oval 44">
                <a:extLst>
                  <a:ext uri="{FF2B5EF4-FFF2-40B4-BE49-F238E27FC236}">
                    <a16:creationId xmlns:a16="http://schemas.microsoft.com/office/drawing/2014/main" id="{301BC637-7D88-48B5-46A8-F4DE927515E9}"/>
                  </a:ext>
                </a:extLst>
              </p:cNvPr>
              <p:cNvSpPr/>
              <p:nvPr/>
            </p:nvSpPr>
            <p:spPr>
              <a:xfrm>
                <a:off x="4663506"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46" name="Straight Arrow Connector 45">
                <a:extLst>
                  <a:ext uri="{FF2B5EF4-FFF2-40B4-BE49-F238E27FC236}">
                    <a16:creationId xmlns:a16="http://schemas.microsoft.com/office/drawing/2014/main" id="{7DB51BF8-FED8-9904-D293-17F1259CB1B7}"/>
                  </a:ext>
                </a:extLst>
              </p:cNvPr>
              <p:cNvCxnSpPr>
                <a:cxnSpLocks/>
                <a:stCxn id="45" idx="3"/>
                <a:endCxn id="48" idx="0"/>
              </p:cNvCxnSpPr>
              <p:nvPr/>
            </p:nvCxnSpPr>
            <p:spPr>
              <a:xfrm flipH="1">
                <a:off x="4351550" y="4839952"/>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47" name="Straight Arrow Connector 46">
                <a:extLst>
                  <a:ext uri="{FF2B5EF4-FFF2-40B4-BE49-F238E27FC236}">
                    <a16:creationId xmlns:a16="http://schemas.microsoft.com/office/drawing/2014/main" id="{3DF934E0-ACD7-BEF2-4875-CFE50C44B409}"/>
                  </a:ext>
                </a:extLst>
              </p:cNvPr>
              <p:cNvCxnSpPr>
                <a:cxnSpLocks/>
                <a:stCxn id="45" idx="5"/>
                <a:endCxn id="49" idx="0"/>
              </p:cNvCxnSpPr>
              <p:nvPr/>
            </p:nvCxnSpPr>
            <p:spPr>
              <a:xfrm>
                <a:off x="5196049" y="4839951"/>
                <a:ext cx="311955"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48" name="Oval 47">
                <a:extLst>
                  <a:ext uri="{FF2B5EF4-FFF2-40B4-BE49-F238E27FC236}">
                    <a16:creationId xmlns:a16="http://schemas.microsoft.com/office/drawing/2014/main" id="{35BBB2B1-51BB-89C4-5195-99CA97257930}"/>
                  </a:ext>
                </a:extLst>
              </p:cNvPr>
              <p:cNvSpPr/>
              <p:nvPr/>
            </p:nvSpPr>
            <p:spPr>
              <a:xfrm>
                <a:off x="4039594" y="5420402"/>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49" name="Oval 48">
                <a:extLst>
                  <a:ext uri="{FF2B5EF4-FFF2-40B4-BE49-F238E27FC236}">
                    <a16:creationId xmlns:a16="http://schemas.microsoft.com/office/drawing/2014/main" id="{E23A8118-3F82-A167-4E39-E29B098BB2CA}"/>
                  </a:ext>
                </a:extLst>
              </p:cNvPr>
              <p:cNvSpPr/>
              <p:nvPr/>
            </p:nvSpPr>
            <p:spPr>
              <a:xfrm>
                <a:off x="5196049" y="5420401"/>
                <a:ext cx="623913" cy="623913"/>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cxnSp>
            <p:nvCxnSpPr>
              <p:cNvPr id="50" name="Straight Arrow Connector 49">
                <a:extLst>
                  <a:ext uri="{FF2B5EF4-FFF2-40B4-BE49-F238E27FC236}">
                    <a16:creationId xmlns:a16="http://schemas.microsoft.com/office/drawing/2014/main" id="{3173992B-D7C2-CA8E-F82F-AAE3D6A620A2}"/>
                  </a:ext>
                </a:extLst>
              </p:cNvPr>
              <p:cNvCxnSpPr>
                <a:cxnSpLocks/>
                <a:stCxn id="52" idx="3"/>
                <a:endCxn id="53" idx="0"/>
              </p:cNvCxnSpPr>
              <p:nvPr/>
            </p:nvCxnSpPr>
            <p:spPr>
              <a:xfrm flipH="1">
                <a:off x="7296384"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51" name="Straight Arrow Connector 50">
                <a:extLst>
                  <a:ext uri="{FF2B5EF4-FFF2-40B4-BE49-F238E27FC236}">
                    <a16:creationId xmlns:a16="http://schemas.microsoft.com/office/drawing/2014/main" id="{CD5C904D-2E05-50FD-ED34-1C4C55115F36}"/>
                  </a:ext>
                </a:extLst>
              </p:cNvPr>
              <p:cNvCxnSpPr>
                <a:cxnSpLocks/>
                <a:stCxn id="52" idx="5"/>
                <a:endCxn id="56" idx="0"/>
              </p:cNvCxnSpPr>
              <p:nvPr/>
            </p:nvCxnSpPr>
            <p:spPr>
              <a:xfrm>
                <a:off x="8673425"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52" name="Oval 51">
                <a:extLst>
                  <a:ext uri="{FF2B5EF4-FFF2-40B4-BE49-F238E27FC236}">
                    <a16:creationId xmlns:a16="http://schemas.microsoft.com/office/drawing/2014/main" id="{F7BCBB31-94C1-5476-6106-B3032D015556}"/>
                  </a:ext>
                </a:extLst>
              </p:cNvPr>
              <p:cNvSpPr/>
              <p:nvPr/>
            </p:nvSpPr>
            <p:spPr>
              <a:xfrm>
                <a:off x="8140883" y="3265234"/>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53" name="Oval 52">
                <a:extLst>
                  <a:ext uri="{FF2B5EF4-FFF2-40B4-BE49-F238E27FC236}">
                    <a16:creationId xmlns:a16="http://schemas.microsoft.com/office/drawing/2014/main" id="{4B73249D-0A67-2AE7-0AEB-FA57A8E31716}"/>
                  </a:ext>
                </a:extLst>
              </p:cNvPr>
              <p:cNvSpPr/>
              <p:nvPr/>
            </p:nvSpPr>
            <p:spPr>
              <a:xfrm>
                <a:off x="6984428"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54" name="Straight Arrow Connector 53">
                <a:extLst>
                  <a:ext uri="{FF2B5EF4-FFF2-40B4-BE49-F238E27FC236}">
                    <a16:creationId xmlns:a16="http://schemas.microsoft.com/office/drawing/2014/main" id="{A2E2331D-F692-13A3-501E-4AC40224B191}"/>
                  </a:ext>
                </a:extLst>
              </p:cNvPr>
              <p:cNvCxnSpPr>
                <a:cxnSpLocks/>
                <a:endCxn id="55" idx="0"/>
              </p:cNvCxnSpPr>
              <p:nvPr/>
            </p:nvCxnSpPr>
            <p:spPr>
              <a:xfrm flipH="1">
                <a:off x="8985379" y="4872354"/>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55" name="Oval 54">
                <a:extLst>
                  <a:ext uri="{FF2B5EF4-FFF2-40B4-BE49-F238E27FC236}">
                    <a16:creationId xmlns:a16="http://schemas.microsoft.com/office/drawing/2014/main" id="{7347E7DB-7313-02CC-3626-E80825EEDA59}"/>
                  </a:ext>
                </a:extLst>
              </p:cNvPr>
              <p:cNvSpPr/>
              <p:nvPr/>
            </p:nvSpPr>
            <p:spPr>
              <a:xfrm>
                <a:off x="8673424" y="5452804"/>
                <a:ext cx="623913" cy="623913"/>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11</a:t>
                </a:r>
              </a:p>
            </p:txBody>
          </p:sp>
          <p:sp>
            <p:nvSpPr>
              <p:cNvPr id="56" name="Oval 55">
                <a:extLst>
                  <a:ext uri="{FF2B5EF4-FFF2-40B4-BE49-F238E27FC236}">
                    <a16:creationId xmlns:a16="http://schemas.microsoft.com/office/drawing/2014/main" id="{13F5FA11-506F-3378-43A0-ACE6F9EE8B35}"/>
                  </a:ext>
                </a:extLst>
              </p:cNvPr>
              <p:cNvSpPr/>
              <p:nvPr/>
            </p:nvSpPr>
            <p:spPr>
              <a:xfrm>
                <a:off x="9297337"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57" name="Oval 56">
                <a:extLst>
                  <a:ext uri="{FF2B5EF4-FFF2-40B4-BE49-F238E27FC236}">
                    <a16:creationId xmlns:a16="http://schemas.microsoft.com/office/drawing/2014/main" id="{7956AB1C-C739-8ACF-47BF-2359C57C0C8E}"/>
                  </a:ext>
                </a:extLst>
              </p:cNvPr>
              <p:cNvSpPr/>
              <p:nvPr/>
            </p:nvSpPr>
            <p:spPr>
              <a:xfrm>
                <a:off x="5784044" y="2227592"/>
                <a:ext cx="623912" cy="621920"/>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4CDBFF88-F886-2DEB-D753-030834C3FF0D}"/>
                  </a:ext>
                </a:extLst>
              </p:cNvPr>
              <p:cNvCxnSpPr>
                <a:cxnSpLocks/>
                <a:stCxn id="57" idx="3"/>
                <a:endCxn id="39" idx="7"/>
              </p:cNvCxnSpPr>
              <p:nvPr/>
            </p:nvCxnSpPr>
            <p:spPr>
              <a:xfrm flipH="1">
                <a:off x="4039594" y="2758434"/>
                <a:ext cx="1835820" cy="598170"/>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59" name="Straight Arrow Connector 58">
                <a:extLst>
                  <a:ext uri="{FF2B5EF4-FFF2-40B4-BE49-F238E27FC236}">
                    <a16:creationId xmlns:a16="http://schemas.microsoft.com/office/drawing/2014/main" id="{4FE702CE-30EA-CC64-C2C8-1C452BE1F1E7}"/>
                  </a:ext>
                </a:extLst>
              </p:cNvPr>
              <p:cNvCxnSpPr>
                <a:cxnSpLocks/>
                <a:stCxn id="57" idx="5"/>
                <a:endCxn id="52" idx="1"/>
              </p:cNvCxnSpPr>
              <p:nvPr/>
            </p:nvCxnSpPr>
            <p:spPr>
              <a:xfrm>
                <a:off x="6316586" y="2758434"/>
                <a:ext cx="1915667" cy="598170"/>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68" name="Straight Arrow Connector 67">
                <a:extLst>
                  <a:ext uri="{FF2B5EF4-FFF2-40B4-BE49-F238E27FC236}">
                    <a16:creationId xmlns:a16="http://schemas.microsoft.com/office/drawing/2014/main" id="{0AE5EF18-FE55-B43F-480F-5F307758013B}"/>
                  </a:ext>
                </a:extLst>
              </p:cNvPr>
              <p:cNvCxnSpPr>
                <a:cxnSpLocks/>
                <a:endCxn id="69" idx="0"/>
              </p:cNvCxnSpPr>
              <p:nvPr/>
            </p:nvCxnSpPr>
            <p:spPr>
              <a:xfrm>
                <a:off x="9829877" y="4839951"/>
                <a:ext cx="311955"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69" name="Oval 68">
                <a:extLst>
                  <a:ext uri="{FF2B5EF4-FFF2-40B4-BE49-F238E27FC236}">
                    <a16:creationId xmlns:a16="http://schemas.microsoft.com/office/drawing/2014/main" id="{A9621530-35F0-FCA8-6392-AD5FB1D92772}"/>
                  </a:ext>
                </a:extLst>
              </p:cNvPr>
              <p:cNvSpPr/>
              <p:nvPr/>
            </p:nvSpPr>
            <p:spPr>
              <a:xfrm>
                <a:off x="9829877" y="5420401"/>
                <a:ext cx="623913" cy="623913"/>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grpSp>
        <p:sp>
          <p:nvSpPr>
            <p:cNvPr id="70" name="TextBox 69">
              <a:extLst>
                <a:ext uri="{FF2B5EF4-FFF2-40B4-BE49-F238E27FC236}">
                  <a16:creationId xmlns:a16="http://schemas.microsoft.com/office/drawing/2014/main" id="{BD585380-CD7B-49B7-21C4-E4585139046A}"/>
                </a:ext>
              </a:extLst>
            </p:cNvPr>
            <p:cNvSpPr txBox="1"/>
            <p:nvPr/>
          </p:nvSpPr>
          <p:spPr>
            <a:xfrm>
              <a:off x="1561529" y="4533244"/>
              <a:ext cx="2552570" cy="369332"/>
            </a:xfrm>
            <a:prstGeom prst="rect">
              <a:avLst/>
            </a:prstGeom>
            <a:noFill/>
          </p:spPr>
          <p:txBody>
            <a:bodyPr wrap="square" rtlCol="0">
              <a:spAutoFit/>
            </a:bodyPr>
            <a:lstStyle/>
            <a:p>
              <a:pPr algn="ctr"/>
              <a:r>
                <a:rPr lang="en-US">
                  <a:solidFill>
                    <a:schemeClr val="bg2">
                      <a:lumMod val="60000"/>
                      <a:lumOff val="40000"/>
                    </a:schemeClr>
                  </a:solidFill>
                </a:rPr>
                <a:t>balanced</a:t>
              </a:r>
            </a:p>
          </p:txBody>
        </p:sp>
      </p:grpSp>
      <p:grpSp>
        <p:nvGrpSpPr>
          <p:cNvPr id="73" name="Group 72">
            <a:extLst>
              <a:ext uri="{FF2B5EF4-FFF2-40B4-BE49-F238E27FC236}">
                <a16:creationId xmlns:a16="http://schemas.microsoft.com/office/drawing/2014/main" id="{C733E29F-7DCF-DD7F-E97B-FDD3E8659D0F}"/>
              </a:ext>
            </a:extLst>
          </p:cNvPr>
          <p:cNvGrpSpPr/>
          <p:nvPr/>
        </p:nvGrpSpPr>
        <p:grpSpPr>
          <a:xfrm>
            <a:off x="4795002" y="3003922"/>
            <a:ext cx="2552570" cy="1942658"/>
            <a:chOff x="4795002" y="3003922"/>
            <a:chExt cx="2552570" cy="1942658"/>
          </a:xfrm>
        </p:grpSpPr>
        <p:grpSp>
          <p:nvGrpSpPr>
            <p:cNvPr id="60" name="Group 59">
              <a:extLst>
                <a:ext uri="{FF2B5EF4-FFF2-40B4-BE49-F238E27FC236}">
                  <a16:creationId xmlns:a16="http://schemas.microsoft.com/office/drawing/2014/main" id="{69DEE8CE-6912-3223-7390-2CCA05CAB689}"/>
                </a:ext>
              </a:extLst>
            </p:cNvPr>
            <p:cNvGrpSpPr/>
            <p:nvPr/>
          </p:nvGrpSpPr>
          <p:grpSpPr>
            <a:xfrm>
              <a:off x="5200635" y="3003922"/>
              <a:ext cx="1695210" cy="1382134"/>
              <a:chOff x="1726685" y="2227592"/>
              <a:chExt cx="4681271" cy="3816722"/>
            </a:xfrm>
          </p:grpSpPr>
          <p:cxnSp>
            <p:nvCxnSpPr>
              <p:cNvPr id="61" name="Straight Arrow Connector 60">
                <a:extLst>
                  <a:ext uri="{FF2B5EF4-FFF2-40B4-BE49-F238E27FC236}">
                    <a16:creationId xmlns:a16="http://schemas.microsoft.com/office/drawing/2014/main" id="{4376700F-F8FA-6FD7-CBA1-78E764B4D3BC}"/>
                  </a:ext>
                </a:extLst>
              </p:cNvPr>
              <p:cNvCxnSpPr>
                <a:cxnSpLocks/>
                <a:stCxn id="62" idx="3"/>
                <a:endCxn id="63" idx="0"/>
              </p:cNvCxnSpPr>
              <p:nvPr/>
            </p:nvCxnSpPr>
            <p:spPr>
              <a:xfrm flipH="1">
                <a:off x="2662553"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62" name="Oval 61">
                <a:extLst>
                  <a:ext uri="{FF2B5EF4-FFF2-40B4-BE49-F238E27FC236}">
                    <a16:creationId xmlns:a16="http://schemas.microsoft.com/office/drawing/2014/main" id="{A01198BF-942A-2131-E7D0-AA0A8187DFD3}"/>
                  </a:ext>
                </a:extLst>
              </p:cNvPr>
              <p:cNvSpPr/>
              <p:nvPr/>
            </p:nvSpPr>
            <p:spPr>
              <a:xfrm>
                <a:off x="3507052" y="3265234"/>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63" name="Oval 62">
                <a:extLst>
                  <a:ext uri="{FF2B5EF4-FFF2-40B4-BE49-F238E27FC236}">
                    <a16:creationId xmlns:a16="http://schemas.microsoft.com/office/drawing/2014/main" id="{4581AB15-A755-4FAF-84DA-109B4285A067}"/>
                  </a:ext>
                </a:extLst>
              </p:cNvPr>
              <p:cNvSpPr/>
              <p:nvPr/>
            </p:nvSpPr>
            <p:spPr>
              <a:xfrm>
                <a:off x="2350597"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64" name="Straight Arrow Connector 63">
                <a:extLst>
                  <a:ext uri="{FF2B5EF4-FFF2-40B4-BE49-F238E27FC236}">
                    <a16:creationId xmlns:a16="http://schemas.microsoft.com/office/drawing/2014/main" id="{BD3A8AA4-9025-91DD-15A0-25BF6264470A}"/>
                  </a:ext>
                </a:extLst>
              </p:cNvPr>
              <p:cNvCxnSpPr>
                <a:cxnSpLocks/>
                <a:stCxn id="63" idx="3"/>
                <a:endCxn id="65" idx="0"/>
              </p:cNvCxnSpPr>
              <p:nvPr/>
            </p:nvCxnSpPr>
            <p:spPr>
              <a:xfrm flipH="1">
                <a:off x="2038641" y="4839952"/>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65" name="Oval 64">
                <a:extLst>
                  <a:ext uri="{FF2B5EF4-FFF2-40B4-BE49-F238E27FC236}">
                    <a16:creationId xmlns:a16="http://schemas.microsoft.com/office/drawing/2014/main" id="{08127CCE-0153-FFB2-3FBF-0FC6E8A4A32E}"/>
                  </a:ext>
                </a:extLst>
              </p:cNvPr>
              <p:cNvSpPr/>
              <p:nvPr/>
            </p:nvSpPr>
            <p:spPr>
              <a:xfrm>
                <a:off x="1726685" y="5420402"/>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66" name="Oval 65">
                <a:extLst>
                  <a:ext uri="{FF2B5EF4-FFF2-40B4-BE49-F238E27FC236}">
                    <a16:creationId xmlns:a16="http://schemas.microsoft.com/office/drawing/2014/main" id="{8F87BC7D-029B-DB53-4DF4-D8F23088D4A7}"/>
                  </a:ext>
                </a:extLst>
              </p:cNvPr>
              <p:cNvSpPr/>
              <p:nvPr/>
            </p:nvSpPr>
            <p:spPr>
              <a:xfrm>
                <a:off x="5784044" y="2227592"/>
                <a:ext cx="623912" cy="621920"/>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67" name="Straight Arrow Connector 66">
                <a:extLst>
                  <a:ext uri="{FF2B5EF4-FFF2-40B4-BE49-F238E27FC236}">
                    <a16:creationId xmlns:a16="http://schemas.microsoft.com/office/drawing/2014/main" id="{53B2B6D4-C083-59F2-4B31-494EAD496162}"/>
                  </a:ext>
                </a:extLst>
              </p:cNvPr>
              <p:cNvCxnSpPr>
                <a:cxnSpLocks/>
                <a:stCxn id="66" idx="3"/>
                <a:endCxn id="62" idx="7"/>
              </p:cNvCxnSpPr>
              <p:nvPr/>
            </p:nvCxnSpPr>
            <p:spPr>
              <a:xfrm flipH="1">
                <a:off x="4039594" y="2758434"/>
                <a:ext cx="1835820" cy="598170"/>
              </a:xfrm>
              <a:prstGeom prst="straightConnector1">
                <a:avLst/>
              </a:prstGeom>
              <a:noFill/>
              <a:ln w="38100" cap="flat" cmpd="sng" algn="ctr">
                <a:solidFill>
                  <a:schemeClr val="bg2">
                    <a:lumMod val="60000"/>
                    <a:lumOff val="40000"/>
                  </a:schemeClr>
                </a:solidFill>
                <a:prstDash val="solid"/>
                <a:miter lim="800000"/>
                <a:tailEnd type="triangle"/>
              </a:ln>
              <a:effectLst/>
            </p:spPr>
          </p:cxnSp>
        </p:grpSp>
        <p:sp>
          <p:nvSpPr>
            <p:cNvPr id="71" name="TextBox 70">
              <a:extLst>
                <a:ext uri="{FF2B5EF4-FFF2-40B4-BE49-F238E27FC236}">
                  <a16:creationId xmlns:a16="http://schemas.microsoft.com/office/drawing/2014/main" id="{B84F1114-47A5-2ECC-028E-B112B4AACCED}"/>
                </a:ext>
              </a:extLst>
            </p:cNvPr>
            <p:cNvSpPr txBox="1"/>
            <p:nvPr/>
          </p:nvSpPr>
          <p:spPr>
            <a:xfrm>
              <a:off x="4795002" y="4577248"/>
              <a:ext cx="2552570" cy="369332"/>
            </a:xfrm>
            <a:prstGeom prst="rect">
              <a:avLst/>
            </a:prstGeom>
            <a:noFill/>
          </p:spPr>
          <p:txBody>
            <a:bodyPr wrap="square" rtlCol="0">
              <a:spAutoFit/>
            </a:bodyPr>
            <a:lstStyle/>
            <a:p>
              <a:pPr algn="ctr"/>
              <a:r>
                <a:rPr lang="en-US">
                  <a:solidFill>
                    <a:schemeClr val="bg2">
                      <a:lumMod val="60000"/>
                      <a:lumOff val="40000"/>
                    </a:schemeClr>
                  </a:solidFill>
                </a:rPr>
                <a:t>NOT balanced</a:t>
              </a:r>
            </a:p>
          </p:txBody>
        </p:sp>
      </p:grpSp>
    </p:spTree>
    <p:extLst>
      <p:ext uri="{BB962C8B-B14F-4D97-AF65-F5344CB8AC3E}">
        <p14:creationId xmlns:p14="http://schemas.microsoft.com/office/powerpoint/2010/main" val="73279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6901744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a:t>
            </a:r>
            <a:r>
              <a:rPr lang="en-US" sz="2000">
                <a:solidFill>
                  <a:srgbClr val="0000FF"/>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3" name="TextBox 2">
            <a:extLst>
              <a:ext uri="{FF2B5EF4-FFF2-40B4-BE49-F238E27FC236}">
                <a16:creationId xmlns:a16="http://schemas.microsoft.com/office/drawing/2014/main" id="{EEBB7C2C-0B7E-0DB8-2F96-9C2A6D06F591}"/>
              </a:ext>
            </a:extLst>
          </p:cNvPr>
          <p:cNvSpPr txBox="1"/>
          <p:nvPr/>
        </p:nvSpPr>
        <p:spPr>
          <a:xfrm>
            <a:off x="5371279" y="1468523"/>
            <a:ext cx="1724628" cy="400110"/>
          </a:xfrm>
          <a:prstGeom prst="rect">
            <a:avLst/>
          </a:prstGeom>
          <a:noFill/>
        </p:spPr>
        <p:txBody>
          <a:bodyPr wrap="square" rtlCol="0">
            <a:spAutoFit/>
          </a:bodyPr>
          <a:lstStyle/>
          <a:p>
            <a:pPr algn="ctr"/>
            <a:r>
              <a:rPr lang="en-US" sz="2000" b="1">
                <a:solidFill>
                  <a:srgbClr val="0000FF"/>
                </a:solidFill>
                <a:latin typeface="+mj-lt"/>
              </a:rPr>
              <a:t>10</a:t>
            </a:r>
            <a:r>
              <a:rPr lang="en-US" sz="2000" b="1">
                <a:latin typeface="+mj-lt"/>
              </a:rPr>
              <a:t> &lt; 17</a:t>
            </a:r>
          </a:p>
        </p:txBody>
      </p:sp>
    </p:spTree>
    <p:extLst>
      <p:ext uri="{BB962C8B-B14F-4D97-AF65-F5344CB8AC3E}">
        <p14:creationId xmlns:p14="http://schemas.microsoft.com/office/powerpoint/2010/main" val="271590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241980909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a:t>
            </a:r>
            <a:r>
              <a:rPr lang="en-US" sz="2000">
                <a:solidFill>
                  <a:srgbClr val="0000FF"/>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
        <p:nvSpPr>
          <p:cNvPr id="3" name="TextBox 2">
            <a:extLst>
              <a:ext uri="{FF2B5EF4-FFF2-40B4-BE49-F238E27FC236}">
                <a16:creationId xmlns:a16="http://schemas.microsoft.com/office/drawing/2014/main" id="{8AC66CE0-8519-54D7-5FA2-82F0549A2DFC}"/>
              </a:ext>
            </a:extLst>
          </p:cNvPr>
          <p:cNvSpPr txBox="1"/>
          <p:nvPr/>
        </p:nvSpPr>
        <p:spPr>
          <a:xfrm>
            <a:off x="7238685" y="2460689"/>
            <a:ext cx="1724628" cy="400110"/>
          </a:xfrm>
          <a:prstGeom prst="rect">
            <a:avLst/>
          </a:prstGeom>
          <a:noFill/>
        </p:spPr>
        <p:txBody>
          <a:bodyPr wrap="square" rtlCol="0">
            <a:spAutoFit/>
          </a:bodyPr>
          <a:lstStyle/>
          <a:p>
            <a:pPr algn="ctr"/>
            <a:r>
              <a:rPr lang="en-US" sz="2000" b="1">
                <a:solidFill>
                  <a:srgbClr val="0000FF"/>
                </a:solidFill>
                <a:latin typeface="+mj-lt"/>
              </a:rPr>
              <a:t>16</a:t>
            </a:r>
            <a:r>
              <a:rPr lang="en-US" sz="2000" b="1">
                <a:latin typeface="+mj-lt"/>
              </a:rPr>
              <a:t> &lt; 17</a:t>
            </a:r>
          </a:p>
        </p:txBody>
      </p:sp>
    </p:spTree>
    <p:extLst>
      <p:ext uri="{BB962C8B-B14F-4D97-AF65-F5344CB8AC3E}">
        <p14:creationId xmlns:p14="http://schemas.microsoft.com/office/powerpoint/2010/main" val="348104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latin typeface="Consolas" panose="020B0609020204030204" pitchFamily="49" charset="0"/>
                <a:cs typeface="Consolas" panose="020B0609020204030204" pitchFamily="49" charset="0"/>
              </a:rPr>
              <a:t>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72891241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latin typeface="Consolas" panose="020B0609020204030204" pitchFamily="49" charset="0"/>
                <a:cs typeface="Consolas" panose="020B0609020204030204" pitchFamily="49" charset="0"/>
              </a:rPr>
              <a:t>17  </a:t>
            </a:r>
            <a:r>
              <a:rPr lang="en-US" sz="2000">
                <a:solidFill>
                  <a:srgbClr val="0000FF"/>
                </a:solidFill>
                <a:latin typeface="Consolas" panose="020B0609020204030204" pitchFamily="49" charset="0"/>
                <a:cs typeface="Consolas" panose="020B0609020204030204" pitchFamily="49" charset="0"/>
              </a:rPr>
              <a:t>18</a:t>
            </a:r>
            <a:r>
              <a:rPr lang="en-US" sz="2000">
                <a:latin typeface="Consolas" panose="020B0609020204030204" pitchFamily="49" charset="0"/>
                <a:cs typeface="Consolas" panose="020B0609020204030204" pitchFamily="49" charset="0"/>
              </a:rPr>
              <a:t>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
        <p:nvSpPr>
          <p:cNvPr id="3" name="TextBox 2">
            <a:extLst>
              <a:ext uri="{FF2B5EF4-FFF2-40B4-BE49-F238E27FC236}">
                <a16:creationId xmlns:a16="http://schemas.microsoft.com/office/drawing/2014/main" id="{B049B25F-9DAD-3989-B15C-CAFC6704C449}"/>
              </a:ext>
            </a:extLst>
          </p:cNvPr>
          <p:cNvSpPr txBox="1"/>
          <p:nvPr/>
        </p:nvSpPr>
        <p:spPr>
          <a:xfrm>
            <a:off x="5989153" y="3660553"/>
            <a:ext cx="1724628" cy="400110"/>
          </a:xfrm>
          <a:prstGeom prst="rect">
            <a:avLst/>
          </a:prstGeom>
          <a:noFill/>
        </p:spPr>
        <p:txBody>
          <a:bodyPr wrap="square" rtlCol="0">
            <a:spAutoFit/>
          </a:bodyPr>
          <a:lstStyle/>
          <a:p>
            <a:pPr algn="ctr"/>
            <a:r>
              <a:rPr lang="en-US" sz="2000" b="1">
                <a:latin typeface="+mj-lt"/>
              </a:rPr>
              <a:t>17</a:t>
            </a:r>
            <a:r>
              <a:rPr lang="en-US" sz="2000" b="1">
                <a:solidFill>
                  <a:srgbClr val="0000FF"/>
                </a:solidFill>
              </a:rPr>
              <a:t> </a:t>
            </a:r>
            <a:r>
              <a:rPr lang="en-US" sz="2000" b="1"/>
              <a:t> &lt; </a:t>
            </a:r>
            <a:r>
              <a:rPr lang="en-US" sz="2000" b="1">
                <a:solidFill>
                  <a:srgbClr val="0000FF"/>
                </a:solidFill>
              </a:rPr>
              <a:t>18</a:t>
            </a:r>
            <a:endParaRPr lang="en-US" sz="2000" b="1">
              <a:latin typeface="+mj-lt"/>
            </a:endParaRPr>
          </a:p>
        </p:txBody>
      </p:sp>
    </p:spTree>
    <p:extLst>
      <p:ext uri="{BB962C8B-B14F-4D97-AF65-F5344CB8AC3E}">
        <p14:creationId xmlns:p14="http://schemas.microsoft.com/office/powerpoint/2010/main" val="37316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latin typeface="Consolas" panose="020B0609020204030204" pitchFamily="49" charset="0"/>
                <a:cs typeface="Consolas" panose="020B0609020204030204" pitchFamily="49" charset="0"/>
              </a:rPr>
              <a:t>17  </a:t>
            </a:r>
            <a:r>
              <a:rPr lang="en-US" sz="2000">
                <a:solidFill>
                  <a:schemeClr val="bg2">
                    <a:lumMod val="20000"/>
                    <a:lumOff val="80000"/>
                  </a:schemeClr>
                </a:solidFill>
                <a:latin typeface="Consolas" panose="020B0609020204030204" pitchFamily="49" charset="0"/>
                <a:cs typeface="Consolas" panose="020B0609020204030204" pitchFamily="49" charset="0"/>
              </a:rPr>
              <a:t>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159496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E11E9F-2D90-52D0-509A-C2875521E6BC}"/>
              </a:ext>
            </a:extLst>
          </p:cNvPr>
          <p:cNvPicPr>
            <a:picLocks noChangeAspect="1"/>
          </p:cNvPicPr>
          <p:nvPr/>
        </p:nvPicPr>
        <p:blipFill>
          <a:blip r:embed="rId2"/>
          <a:stretch>
            <a:fillRect/>
          </a:stretch>
        </p:blipFill>
        <p:spPr>
          <a:xfrm>
            <a:off x="2324100" y="152400"/>
            <a:ext cx="4495800" cy="4838700"/>
          </a:xfrm>
          <a:prstGeom prst="rect">
            <a:avLst/>
          </a:prstGeom>
        </p:spPr>
      </p:pic>
    </p:spTree>
    <p:extLst>
      <p:ext uri="{BB962C8B-B14F-4D97-AF65-F5344CB8AC3E}">
        <p14:creationId xmlns:p14="http://schemas.microsoft.com/office/powerpoint/2010/main" val="42327076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solidFill>
                  <a:srgbClr val="0000FF"/>
                </a:solidFill>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
        <p:nvSpPr>
          <p:cNvPr id="3" name="TextBox 2">
            <a:extLst>
              <a:ext uri="{FF2B5EF4-FFF2-40B4-BE49-F238E27FC236}">
                <a16:creationId xmlns:a16="http://schemas.microsoft.com/office/drawing/2014/main" id="{4EB1EF48-46A1-DF6E-8862-E24C79323797}"/>
              </a:ext>
            </a:extLst>
          </p:cNvPr>
          <p:cNvSpPr txBox="1"/>
          <p:nvPr/>
        </p:nvSpPr>
        <p:spPr>
          <a:xfrm>
            <a:off x="6430179" y="4868589"/>
            <a:ext cx="1724628" cy="307777"/>
          </a:xfrm>
          <a:prstGeom prst="rect">
            <a:avLst/>
          </a:prstGeom>
          <a:noFill/>
        </p:spPr>
        <p:txBody>
          <a:bodyPr wrap="square" rtlCol="0">
            <a:spAutoFit/>
          </a:bodyPr>
          <a:lstStyle/>
          <a:p>
            <a:pPr algn="ctr"/>
            <a:r>
              <a:rPr lang="en-US" sz="1400" b="1">
                <a:latin typeface="+mj-lt"/>
              </a:rPr>
              <a:t>17</a:t>
            </a:r>
            <a:r>
              <a:rPr lang="en-US" sz="1400" b="1">
                <a:solidFill>
                  <a:srgbClr val="0000FF"/>
                </a:solidFill>
              </a:rPr>
              <a:t> </a:t>
            </a:r>
            <a:r>
              <a:rPr lang="en-US" sz="1400" b="1"/>
              <a:t> == </a:t>
            </a:r>
            <a:r>
              <a:rPr lang="en-US" sz="1400" b="1">
                <a:solidFill>
                  <a:srgbClr val="0000FF"/>
                </a:solidFill>
              </a:rPr>
              <a:t>17</a:t>
            </a:r>
            <a:endParaRPr lang="en-US" sz="1400" b="1">
              <a:latin typeface="+mj-lt"/>
            </a:endParaRPr>
          </a:p>
        </p:txBody>
      </p:sp>
    </p:spTree>
    <p:extLst>
      <p:ext uri="{BB962C8B-B14F-4D97-AF65-F5344CB8AC3E}">
        <p14:creationId xmlns:p14="http://schemas.microsoft.com/office/powerpoint/2010/main" val="121167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b="1">
                <a:solidFill>
                  <a:srgbClr val="0000FF"/>
                </a:solidFill>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chemeClr val="accent3"/>
            </a:solidFill>
            <a:ln w="57150"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0000FF"/>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86665423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6DE843-98C1-4502-C24F-72E02F894FBD}"/>
              </a:ext>
            </a:extLst>
          </p:cNvPr>
          <p:cNvSpPr>
            <a:spLocks noGrp="1"/>
          </p:cNvSpPr>
          <p:nvPr>
            <p:ph type="title"/>
          </p:nvPr>
        </p:nvSpPr>
        <p:spPr/>
        <p:txBody>
          <a:bodyPr/>
          <a:lstStyle/>
          <a:p>
            <a:r>
              <a:rPr lang="en-US" b="1"/>
              <a:t>note:</a:t>
            </a:r>
            <a:r>
              <a:rPr lang="en-US"/>
              <a:t> there are many different binary search trees that represent the same data</a:t>
            </a:r>
            <a:br>
              <a:rPr lang="en-US"/>
            </a:br>
            <a:br>
              <a:rPr lang="en-US"/>
            </a:br>
            <a:r>
              <a:rPr lang="en-US"/>
              <a:t>let's look at another one!</a:t>
            </a:r>
            <a:endParaRPr lang="en-US" b="1"/>
          </a:p>
        </p:txBody>
      </p:sp>
    </p:spTree>
    <p:extLst>
      <p:ext uri="{BB962C8B-B14F-4D97-AF65-F5344CB8AC3E}">
        <p14:creationId xmlns:p14="http://schemas.microsoft.com/office/powerpoint/2010/main" val="23009133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4</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5</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6</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10844765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a:t>
            </a:r>
            <a:r>
              <a:rPr lang="en-US" sz="2000">
                <a:solidFill>
                  <a:srgbClr val="0000FF"/>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4</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5</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6</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FF"/>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7330469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4</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5</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6</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23092021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000FF"/>
                  </a:solidFill>
                  <a:latin typeface="Segoe UI Emoji"/>
                </a:rPr>
                <a:t>4</a:t>
              </a:r>
              <a:endParaRPr kumimoji="0" lang="en-US" sz="2000" b="0" i="0" u="none" strike="noStrike" kern="0" cap="none" spc="0" normalizeH="0" baseline="0" noProof="0">
                <a:ln>
                  <a:noFill/>
                </a:ln>
                <a:solidFill>
                  <a:srgbClr val="0000FF"/>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5</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6</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3827157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4</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5</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6</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86324532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4</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000FF"/>
                  </a:solidFill>
                  <a:latin typeface="Segoe UI Emoji"/>
                </a:rPr>
                <a:t>5</a:t>
              </a:r>
              <a:endParaRPr kumimoji="0" lang="en-US" sz="2000" b="0" i="0" u="none" strike="noStrike" kern="0" cap="none" spc="0" normalizeH="0" baseline="0" noProof="0">
                <a:ln>
                  <a:noFill/>
                </a:ln>
                <a:solidFill>
                  <a:srgbClr val="0000FF"/>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6</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50559387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4</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5</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6</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829832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32704"/>
            <a:ext cx="8396548" cy="4278094"/>
          </a:xfrm>
          <a:prstGeom prst="rect">
            <a:avLst/>
          </a:prstGeom>
          <a:noFill/>
        </p:spPr>
        <p:txBody>
          <a:bodyPr wrap="square" rtlCol="0" anchor="ctr">
            <a:spAutoFit/>
          </a:bodyPr>
          <a:lstStyle/>
          <a:p>
            <a:r>
              <a:rPr lang="en-US" sz="3200" b="1">
                <a:solidFill>
                  <a:schemeClr val="bg1"/>
                </a:solidFill>
              </a:rPr>
              <a:t>ANNOUNCEMENTS</a:t>
            </a:r>
            <a:br>
              <a:rPr lang="en-US" sz="2400" b="1">
                <a:solidFill>
                  <a:schemeClr val="bg1"/>
                </a:solidFill>
              </a:rPr>
            </a:br>
            <a:r>
              <a:rPr lang="en-US" sz="2400">
                <a:solidFill>
                  <a:schemeClr val="bg1"/>
                </a:solidFill>
              </a:rPr>
              <a:t>it's snowing! </a:t>
            </a:r>
            <a:r>
              <a:rPr kumimoji="0" lang="en-US" sz="2400" b="0" i="0" u="none" strike="noStrike" kern="1200" cap="none" spc="0" normalizeH="0" baseline="0" noProof="0">
                <a:ln>
                  <a:noFill/>
                </a:ln>
                <a:solidFill>
                  <a:schemeClr val="bg1"/>
                </a:solidFill>
                <a:effectLst/>
                <a:uLnTx/>
                <a:uFillTx/>
                <a:ea typeface="Segoe UI Emoji" panose="020B0502040204020203" pitchFamily="34" charset="0"/>
                <a:cs typeface="+mj-cs"/>
              </a:rPr>
              <a:t>☃️</a:t>
            </a:r>
            <a:endParaRPr lang="en-US" sz="2400">
              <a:solidFill>
                <a:schemeClr val="bg1"/>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for a linked list, recalculating size() is O(n)</a:t>
            </a:r>
          </a:p>
          <a:p>
            <a:r>
              <a:rPr lang="en-US" sz="2400">
                <a:solidFill>
                  <a:schemeClr val="accent2"/>
                </a:solidFill>
                <a:sym typeface="Wingdings" pitchFamily="2" charset="2"/>
              </a:rPr>
              <a:t>- why?</a:t>
            </a:r>
          </a:p>
          <a:p>
            <a:r>
              <a:rPr lang="en-US" sz="2400">
                <a:solidFill>
                  <a:schemeClr val="accent2"/>
                </a:solidFill>
                <a:sym typeface="Wingdings" pitchFamily="2" charset="2"/>
              </a:rPr>
              <a:t>- how could you make size() (or perhaps... size) O(1)?</a:t>
            </a:r>
          </a:p>
          <a:p>
            <a:r>
              <a:rPr lang="en-US" sz="2400">
                <a:solidFill>
                  <a:schemeClr val="accent2"/>
                </a:solidFill>
                <a:sym typeface="Wingdings" pitchFamily="2" charset="2"/>
              </a:rPr>
              <a:t>-- is this </a:t>
            </a:r>
            <a:r>
              <a:rPr lang="en-US" sz="2400" i="1">
                <a:solidFill>
                  <a:schemeClr val="accent2"/>
                </a:solidFill>
                <a:sym typeface="Wingdings" pitchFamily="2" charset="2"/>
              </a:rPr>
              <a:t>spooky</a:t>
            </a:r>
            <a:r>
              <a:rPr lang="en-US" sz="2400">
                <a:solidFill>
                  <a:schemeClr val="accent2"/>
                </a:solidFill>
                <a:sym typeface="Wingdings" pitchFamily="2" charset="2"/>
              </a:rPr>
              <a:t> in any way?</a:t>
            </a:r>
            <a:r>
              <a:rPr kumimoji="0" lang="en-US" sz="2400" b="0" i="0" u="none" strike="noStrike" kern="1200" cap="none" spc="0" normalizeH="0" baseline="0" noProof="0">
                <a:ln>
                  <a:noFill/>
                </a:ln>
                <a:solidFill>
                  <a:srgbClr val="000000"/>
                </a:solidFill>
                <a:effectLst/>
                <a:uLnTx/>
                <a:uFillTx/>
                <a:ea typeface="Segoe UI Emoji" panose="020B0502040204020203" pitchFamily="34" charset="0"/>
                <a:cs typeface="+mj-cs"/>
              </a:rPr>
              <a:t>👻</a:t>
            </a:r>
            <a:endParaRPr lang="en-US" sz="2400">
              <a:solidFill>
                <a:schemeClr val="accent2"/>
              </a:solidFill>
              <a:sym typeface="Wingdings" pitchFamily="2" charset="2"/>
            </a:endParaRPr>
          </a:p>
          <a:p>
            <a:br>
              <a:rPr lang="en-US" sz="2400">
                <a:solidFill>
                  <a:schemeClr val="accent4"/>
                </a:solidFill>
              </a:rPr>
            </a:br>
            <a:r>
              <a:rPr lang="en-US" sz="3200" b="1">
                <a:solidFill>
                  <a:schemeClr val="accent4"/>
                </a:solidFill>
              </a:rPr>
              <a:t>TODAY</a:t>
            </a:r>
            <a:r>
              <a:rPr lang="en-US" sz="2400" b="1">
                <a:solidFill>
                  <a:schemeClr val="accent4"/>
                </a:solidFill>
              </a:rPr>
              <a:t> </a:t>
            </a:r>
            <a:r>
              <a:rPr lang="en-US" sz="2400">
                <a:solidFill>
                  <a:schemeClr val="accent4"/>
                </a:solidFill>
              </a:rPr>
              <a:t>linked list big O, garbage collection preview </a:t>
            </a:r>
            <a:r>
              <a:rPr kumimoji="0" lang="en-US" sz="2400" b="0" i="0" u="none" strike="noStrike" kern="1200" cap="none" spc="0" normalizeH="0" baseline="0" noProof="0">
                <a:ln>
                  <a:noFill/>
                </a:ln>
                <a:solidFill>
                  <a:srgbClr val="000000"/>
                </a:solidFill>
                <a:effectLst/>
                <a:uLnTx/>
                <a:uFillTx/>
                <a:ea typeface="Segoe UI Emoji" panose="020B0502040204020203" pitchFamily="34" charset="0"/>
                <a:cs typeface="+mj-cs"/>
              </a:rPr>
              <a:t>🚛</a:t>
            </a:r>
            <a:endParaRPr lang="en-US" sz="2400">
              <a:solidFill>
                <a:schemeClr val="accent4"/>
              </a:solidFill>
            </a:endParaRPr>
          </a:p>
        </p:txBody>
      </p:sp>
    </p:spTree>
    <p:extLst>
      <p:ext uri="{BB962C8B-B14F-4D97-AF65-F5344CB8AC3E}">
        <p14:creationId xmlns:p14="http://schemas.microsoft.com/office/powerpoint/2010/main" val="76207217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4</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5</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000FF"/>
                  </a:solidFill>
                  <a:latin typeface="Segoe UI Emoji"/>
                </a:rPr>
                <a:t>6</a:t>
              </a:r>
              <a:endParaRPr kumimoji="0" lang="en-US" sz="2000" b="0" i="0" u="none" strike="noStrike" kern="0" cap="none" spc="0" normalizeH="0" baseline="0" noProof="0">
                <a:ln>
                  <a:noFill/>
                </a:ln>
                <a:solidFill>
                  <a:srgbClr val="0000FF"/>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71951922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4</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5</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6</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07081936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F1776-1587-408C-27B1-DF04457F8766}"/>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94079215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9E42B-88D0-727A-B26D-2C0731670604}"/>
              </a:ext>
            </a:extLst>
          </p:cNvPr>
          <p:cNvSpPr>
            <a:spLocks noGrp="1"/>
          </p:cNvSpPr>
          <p:nvPr>
            <p:ph type="title"/>
          </p:nvPr>
        </p:nvSpPr>
        <p:spPr/>
        <p:txBody>
          <a:bodyPr/>
          <a:lstStyle/>
          <a:p>
            <a:r>
              <a:rPr lang="en-US" b="1"/>
              <a:t>life lesson:</a:t>
            </a:r>
            <a:r>
              <a:rPr lang="en-US"/>
              <a:t> it is important that your binary search tree is ✨balanced✨</a:t>
            </a:r>
            <a:br>
              <a:rPr lang="en-US"/>
            </a:br>
            <a:r>
              <a:rPr lang="en-US" sz="1800"/>
              <a:t>(otherwise things starts to look a lot like linear search on a linked list ☹️)</a:t>
            </a:r>
            <a:endParaRPr lang="en-US" b="1"/>
          </a:p>
        </p:txBody>
      </p:sp>
    </p:spTree>
    <p:extLst>
      <p:ext uri="{BB962C8B-B14F-4D97-AF65-F5344CB8AC3E}">
        <p14:creationId xmlns:p14="http://schemas.microsoft.com/office/powerpoint/2010/main" val="28135052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DA15DC-52FD-737C-F392-AFBFCEA9915D}"/>
              </a:ext>
            </a:extLst>
          </p:cNvPr>
          <p:cNvSpPr>
            <a:spLocks noGrp="1"/>
          </p:cNvSpPr>
          <p:nvPr>
            <p:ph type="title"/>
          </p:nvPr>
        </p:nvSpPr>
        <p:spPr/>
        <p:txBody>
          <a:bodyPr/>
          <a:lstStyle/>
          <a:p>
            <a:r>
              <a:rPr lang="en-US"/>
              <a:t>adding a new node to a binary search tree</a:t>
            </a:r>
            <a:br>
              <a:rPr lang="en-US"/>
            </a:br>
            <a:r>
              <a:rPr lang="en-US" sz="3200"/>
              <a:t>(the simplest version)</a:t>
            </a:r>
            <a:endParaRPr lang="en-US"/>
          </a:p>
        </p:txBody>
      </p:sp>
    </p:spTree>
    <p:extLst>
      <p:ext uri="{BB962C8B-B14F-4D97-AF65-F5344CB8AC3E}">
        <p14:creationId xmlns:p14="http://schemas.microsoft.com/office/powerpoint/2010/main" val="25749039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DAAC79-4659-0B0D-8F79-37EE2109CCE3}"/>
              </a:ext>
            </a:extLst>
          </p:cNvPr>
          <p:cNvSpPr>
            <a:spLocks noGrp="1"/>
          </p:cNvSpPr>
          <p:nvPr>
            <p:ph type="title"/>
          </p:nvPr>
        </p:nvSpPr>
        <p:spPr/>
        <p:txBody>
          <a:bodyPr/>
          <a:lstStyle/>
          <a:p>
            <a:r>
              <a:rPr lang="en-US"/>
              <a:t>for a binary search tree,</a:t>
            </a:r>
            <a:br>
              <a:rPr lang="en-US"/>
            </a:br>
            <a:r>
              <a:rPr lang="en-US" b="1">
                <a:latin typeface="+mj-lt"/>
              </a:rPr>
              <a:t>add</a:t>
            </a:r>
            <a:r>
              <a:rPr lang="en-US"/>
              <a:t> starts out just like </a:t>
            </a:r>
            <a:r>
              <a:rPr lang="en-US" b="1">
                <a:latin typeface="+mj-lt"/>
              </a:rPr>
              <a:t>search</a:t>
            </a:r>
          </a:p>
        </p:txBody>
      </p:sp>
    </p:spTree>
    <p:extLst>
      <p:ext uri="{BB962C8B-B14F-4D97-AF65-F5344CB8AC3E}">
        <p14:creationId xmlns:p14="http://schemas.microsoft.com/office/powerpoint/2010/main" val="406812907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DAAC79-4659-0B0D-8F79-37EE2109CCE3}"/>
              </a:ext>
            </a:extLst>
          </p:cNvPr>
          <p:cNvSpPr>
            <a:spLocks noGrp="1"/>
          </p:cNvSpPr>
          <p:nvPr>
            <p:ph type="title"/>
          </p:nvPr>
        </p:nvSpPr>
        <p:spPr/>
        <p:txBody>
          <a:bodyPr/>
          <a:lstStyle/>
          <a:p>
            <a:r>
              <a:rPr lang="en-US"/>
              <a:t>just keep going until you hit a </a:t>
            </a:r>
            <a:r>
              <a:rPr lang="en-US">
                <a:latin typeface="+mj-lt"/>
              </a:rPr>
              <a:t>null</a:t>
            </a:r>
            <a:r>
              <a:rPr lang="en-US"/>
              <a:t> node</a:t>
            </a:r>
            <a:br>
              <a:rPr lang="en-US"/>
            </a:br>
            <a:br>
              <a:rPr lang="en-US"/>
            </a:br>
            <a:r>
              <a:rPr lang="en-US"/>
              <a:t>make it the new node 🙂👍</a:t>
            </a:r>
            <a:endParaRPr lang="en-US" b="1">
              <a:latin typeface="+mj-lt"/>
            </a:endParaRPr>
          </a:p>
        </p:txBody>
      </p:sp>
    </p:spTree>
    <p:extLst>
      <p:ext uri="{BB962C8B-B14F-4D97-AF65-F5344CB8AC3E}">
        <p14:creationId xmlns:p14="http://schemas.microsoft.com/office/powerpoint/2010/main" val="30998029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95481328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5573972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334204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2EE6A-CBFD-605D-7918-D43E8D29D0D9}"/>
              </a:ext>
            </a:extLst>
          </p:cNvPr>
          <p:cNvSpPr>
            <a:spLocks noGrp="1"/>
          </p:cNvSpPr>
          <p:nvPr>
            <p:ph type="title"/>
          </p:nvPr>
        </p:nvSpPr>
        <p:spPr/>
        <p:txBody>
          <a:bodyPr/>
          <a:lstStyle/>
          <a:p>
            <a:r>
              <a:rPr kumimoji="0" lang="en-US" sz="23900" b="0" i="0" u="none" strike="noStrike" kern="1200" cap="none" spc="0" normalizeH="0" baseline="0" noProof="0">
                <a:ln>
                  <a:noFill/>
                </a:ln>
                <a:solidFill>
                  <a:srgbClr val="000000"/>
                </a:solidFill>
                <a:effectLst/>
                <a:uLnTx/>
                <a:uFillTx/>
                <a:ea typeface="Segoe UI Emoji" panose="020B0502040204020203" pitchFamily="34" charset="0"/>
                <a:cs typeface="+mj-cs"/>
              </a:rPr>
              <a:t>☃️</a:t>
            </a:r>
            <a:endParaRPr lang="en-US" sz="23900"/>
          </a:p>
        </p:txBody>
      </p:sp>
    </p:spTree>
    <p:extLst>
      <p:ext uri="{BB962C8B-B14F-4D97-AF65-F5344CB8AC3E}">
        <p14:creationId xmlns:p14="http://schemas.microsoft.com/office/powerpoint/2010/main" val="277153127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5897094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7293676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49"/>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5" name="Straight Arrow Connector 4">
            <a:extLst>
              <a:ext uri="{FF2B5EF4-FFF2-40B4-BE49-F238E27FC236}">
                <a16:creationId xmlns:a16="http://schemas.microsoft.com/office/drawing/2014/main" id="{701865CB-D732-25B0-C5EB-1CD946413A1A}"/>
              </a:ext>
            </a:extLst>
          </p:cNvPr>
          <p:cNvCxnSpPr>
            <a:cxnSpLocks/>
            <a:endCxn id="8" idx="0"/>
          </p:cNvCxnSpPr>
          <p:nvPr/>
        </p:nvCxnSpPr>
        <p:spPr>
          <a:xfrm>
            <a:off x="3428363" y="3866205"/>
            <a:ext cx="137664" cy="443937"/>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02EAD111-6F47-490A-B028-2782F3483775}"/>
              </a:ext>
            </a:extLst>
          </p:cNvPr>
          <p:cNvSpPr/>
          <p:nvPr/>
        </p:nvSpPr>
        <p:spPr>
          <a:xfrm>
            <a:off x="3331020" y="4310142"/>
            <a:ext cx="470014" cy="470014"/>
          </a:xfrm>
          <a:prstGeom prst="ellipse">
            <a:avLst/>
          </a:prstGeom>
          <a:solidFill>
            <a:sysClr val="window" lastClr="FFFFFF"/>
          </a:solidFill>
          <a:ln w="28575" cap="flat" cmpd="sng" algn="ctr">
            <a:solidFill>
              <a:srgbClr val="0000FF"/>
            </a:solid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FF"/>
                </a:solidFill>
                <a:effectLst/>
                <a:uLnTx/>
                <a:uFillTx/>
                <a:latin typeface="Segoe UI Emoji"/>
                <a:ea typeface="+mn-ea"/>
                <a:cs typeface="+mn-cs"/>
              </a:rPr>
              <a:t>null</a:t>
            </a:r>
          </a:p>
        </p:txBody>
      </p:sp>
    </p:spTree>
    <p:extLst>
      <p:ext uri="{BB962C8B-B14F-4D97-AF65-F5344CB8AC3E}">
        <p14:creationId xmlns:p14="http://schemas.microsoft.com/office/powerpoint/2010/main" val="406280625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49"/>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5" name="Straight Arrow Connector 4">
            <a:extLst>
              <a:ext uri="{FF2B5EF4-FFF2-40B4-BE49-F238E27FC236}">
                <a16:creationId xmlns:a16="http://schemas.microsoft.com/office/drawing/2014/main" id="{701865CB-D732-25B0-C5EB-1CD946413A1A}"/>
              </a:ext>
            </a:extLst>
          </p:cNvPr>
          <p:cNvCxnSpPr>
            <a:cxnSpLocks/>
            <a:endCxn id="8" idx="0"/>
          </p:cNvCxnSpPr>
          <p:nvPr/>
        </p:nvCxnSpPr>
        <p:spPr>
          <a:xfrm>
            <a:off x="3428363" y="3866205"/>
            <a:ext cx="137664" cy="443937"/>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02EAD111-6F47-490A-B028-2782F3483775}"/>
              </a:ext>
            </a:extLst>
          </p:cNvPr>
          <p:cNvSpPr/>
          <p:nvPr/>
        </p:nvSpPr>
        <p:spPr>
          <a:xfrm>
            <a:off x="3331020" y="4310142"/>
            <a:ext cx="470014" cy="470014"/>
          </a:xfrm>
          <a:prstGeom prst="ellipse">
            <a:avLst/>
          </a:prstGeom>
          <a:solidFill>
            <a:schemeClr val="accent3"/>
          </a:solidFill>
          <a:ln w="57150"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effectLst/>
                <a:uLnTx/>
                <a:uFillTx/>
                <a:latin typeface="Segoe UI Emoji"/>
                <a:ea typeface="+mn-ea"/>
                <a:cs typeface="+mn-cs"/>
              </a:rPr>
              <a:t>7</a:t>
            </a:r>
          </a:p>
        </p:txBody>
      </p:sp>
    </p:spTree>
    <p:extLst>
      <p:ext uri="{BB962C8B-B14F-4D97-AF65-F5344CB8AC3E}">
        <p14:creationId xmlns:p14="http://schemas.microsoft.com/office/powerpoint/2010/main" val="258409213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49"/>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5" name="Straight Arrow Connector 4">
            <a:extLst>
              <a:ext uri="{FF2B5EF4-FFF2-40B4-BE49-F238E27FC236}">
                <a16:creationId xmlns:a16="http://schemas.microsoft.com/office/drawing/2014/main" id="{701865CB-D732-25B0-C5EB-1CD946413A1A}"/>
              </a:ext>
            </a:extLst>
          </p:cNvPr>
          <p:cNvCxnSpPr>
            <a:cxnSpLocks/>
            <a:endCxn id="8" idx="0"/>
          </p:cNvCxnSpPr>
          <p:nvPr/>
        </p:nvCxnSpPr>
        <p:spPr>
          <a:xfrm>
            <a:off x="3428363" y="3866205"/>
            <a:ext cx="137664" cy="443937"/>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02EAD111-6F47-490A-B028-2782F3483775}"/>
              </a:ext>
            </a:extLst>
          </p:cNvPr>
          <p:cNvSpPr/>
          <p:nvPr/>
        </p:nvSpPr>
        <p:spPr>
          <a:xfrm>
            <a:off x="3331020" y="4310142"/>
            <a:ext cx="470014" cy="470014"/>
          </a:xfrm>
          <a:prstGeom prst="ellipse">
            <a:avLst/>
          </a:prstGeom>
          <a:solidFill>
            <a:schemeClr val="bg1"/>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effectLst/>
                <a:uLnTx/>
                <a:uFillTx/>
                <a:latin typeface="Segoe UI Emoji"/>
                <a:ea typeface="+mn-ea"/>
                <a:cs typeface="+mn-cs"/>
              </a:rPr>
              <a:t>7</a:t>
            </a:r>
          </a:p>
        </p:txBody>
      </p:sp>
    </p:spTree>
    <p:extLst>
      <p:ext uri="{BB962C8B-B14F-4D97-AF65-F5344CB8AC3E}">
        <p14:creationId xmlns:p14="http://schemas.microsoft.com/office/powerpoint/2010/main" val="82864159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44C1122-7247-3BEA-928C-194EA5F239DE}"/>
              </a:ext>
            </a:extLst>
          </p:cNvPr>
          <p:cNvSpPr/>
          <p:nvPr/>
        </p:nvSpPr>
        <p:spPr>
          <a:xfrm>
            <a:off x="4541042" y="0"/>
            <a:ext cx="4602958" cy="51435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D654E2F1-5BE2-EE9E-FB6C-4769FC00C4FB}"/>
              </a:ext>
            </a:extLst>
          </p:cNvPr>
          <p:cNvSpPr txBox="1"/>
          <p:nvPr/>
        </p:nvSpPr>
        <p:spPr>
          <a:xfrm>
            <a:off x="110684" y="-37074"/>
            <a:ext cx="4213654" cy="5509200"/>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000">
                <a:solidFill>
                  <a:schemeClr val="accent5"/>
                </a:solidFill>
              </a:rPr>
              <a:t>today is </a:t>
            </a:r>
            <a:r>
              <a:rPr lang="en-US" sz="2000">
                <a:solidFill>
                  <a:schemeClr val="accent5"/>
                </a:solidFill>
                <a:sym typeface="Wingdings" pitchFamily="2" charset="2"/>
              </a:rPr>
              <a:t>See You Back In Person on Wednesday Wednesday!</a:t>
            </a:r>
          </a:p>
          <a:p>
            <a:br>
              <a:rPr lang="en-US" sz="2400"/>
            </a:br>
            <a:r>
              <a:rPr lang="en-US" sz="3200">
                <a:solidFill>
                  <a:schemeClr val="accent1"/>
                </a:solidFill>
              </a:rPr>
              <a:t>WARMUP</a:t>
            </a:r>
            <a:br>
              <a:rPr lang="en-US" sz="2400">
                <a:solidFill>
                  <a:schemeClr val="accent1"/>
                </a:solidFill>
              </a:rPr>
            </a:br>
            <a:r>
              <a:rPr lang="en-US" sz="2400" b="1">
                <a:solidFill>
                  <a:schemeClr val="accent2"/>
                </a:solidFill>
              </a:rPr>
              <a:t>Is It A Binary Search Tree</a:t>
            </a:r>
            <a:r>
              <a:rPr lang="en-US" sz="2400">
                <a:solidFill>
                  <a:schemeClr val="accent2"/>
                </a:solidFill>
              </a:rPr>
              <a:t>?</a:t>
            </a:r>
            <a:br>
              <a:rPr lang="en-US" sz="2400">
                <a:solidFill>
                  <a:schemeClr val="accent4"/>
                </a:solidFill>
              </a:rPr>
            </a:br>
            <a:endParaRPr lang="en-US" sz="2400">
              <a:solidFill>
                <a:schemeClr val="accent4"/>
              </a:solidFill>
            </a:endParaRPr>
          </a:p>
          <a:p>
            <a:endParaRPr lang="en-US" sz="2400">
              <a:solidFill>
                <a:schemeClr val="accent4"/>
              </a:solidFill>
            </a:endParaRPr>
          </a:p>
          <a:p>
            <a:endParaRPr lang="en-US" sz="2400">
              <a:solidFill>
                <a:schemeClr val="accent4"/>
              </a:solidFill>
            </a:endParaRPr>
          </a:p>
          <a:p>
            <a:endParaRPr lang="en-US" sz="2400">
              <a:solidFill>
                <a:schemeClr val="accent4"/>
              </a:solidFill>
            </a:endParaRPr>
          </a:p>
          <a:p>
            <a:endParaRPr lang="en-US" sz="2400">
              <a:solidFill>
                <a:schemeClr val="accent4"/>
              </a:solidFill>
            </a:endParaRPr>
          </a:p>
          <a:p>
            <a:r>
              <a:rPr lang="en-US" sz="3200">
                <a:solidFill>
                  <a:schemeClr val="accent4"/>
                </a:solidFill>
              </a:rPr>
              <a:t>TODAY</a:t>
            </a:r>
            <a:endParaRPr lang="en-US" sz="2400">
              <a:solidFill>
                <a:schemeClr val="accent4"/>
              </a:solidFill>
            </a:endParaRPr>
          </a:p>
          <a:p>
            <a:r>
              <a:rPr lang="en-US" sz="2400">
                <a:solidFill>
                  <a:schemeClr val="accent4"/>
                </a:solidFill>
              </a:rPr>
              <a:t>traversal order demo; heaps</a:t>
            </a:r>
          </a:p>
          <a:p>
            <a:endParaRPr lang="en-US" sz="2400">
              <a:solidFill>
                <a:schemeClr val="accent4"/>
              </a:solidFill>
            </a:endParaRPr>
          </a:p>
        </p:txBody>
      </p:sp>
      <p:grpSp>
        <p:nvGrpSpPr>
          <p:cNvPr id="71" name="Group 70">
            <a:extLst>
              <a:ext uri="{FF2B5EF4-FFF2-40B4-BE49-F238E27FC236}">
                <a16:creationId xmlns:a16="http://schemas.microsoft.com/office/drawing/2014/main" id="{42C445FC-044C-E522-22B0-8850300DE6FD}"/>
              </a:ext>
            </a:extLst>
          </p:cNvPr>
          <p:cNvGrpSpPr/>
          <p:nvPr/>
        </p:nvGrpSpPr>
        <p:grpSpPr>
          <a:xfrm>
            <a:off x="4754947" y="199123"/>
            <a:ext cx="1011323" cy="986636"/>
            <a:chOff x="4693442" y="1113346"/>
            <a:chExt cx="1011323" cy="986636"/>
          </a:xfrm>
        </p:grpSpPr>
        <p:sp>
          <p:nvSpPr>
            <p:cNvPr id="66" name="Oval 65">
              <a:extLst>
                <a:ext uri="{FF2B5EF4-FFF2-40B4-BE49-F238E27FC236}">
                  <a16:creationId xmlns:a16="http://schemas.microsoft.com/office/drawing/2014/main" id="{C1D9E697-2BDC-A19B-E28C-7F29DC170A24}"/>
                </a:ext>
              </a:extLst>
            </p:cNvPr>
            <p:cNvSpPr/>
            <p:nvPr/>
          </p:nvSpPr>
          <p:spPr>
            <a:xfrm>
              <a:off x="5047850" y="1113346"/>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67" name="Straight Arrow Connector 66">
              <a:extLst>
                <a:ext uri="{FF2B5EF4-FFF2-40B4-BE49-F238E27FC236}">
                  <a16:creationId xmlns:a16="http://schemas.microsoft.com/office/drawing/2014/main" id="{7FB8B4A4-27DD-1228-557A-514E52A5A6B8}"/>
                </a:ext>
              </a:extLst>
            </p:cNvPr>
            <p:cNvCxnSpPr>
              <a:cxnSpLocks/>
              <a:stCxn id="66" idx="3"/>
              <a:endCxn id="69" idx="0"/>
            </p:cNvCxnSpPr>
            <p:nvPr/>
          </p:nvCxnSpPr>
          <p:spPr>
            <a:xfrm flipH="1">
              <a:off x="4870646" y="1415853"/>
              <a:ext cx="229106" cy="329720"/>
            </a:xfrm>
            <a:prstGeom prst="straightConnector1">
              <a:avLst/>
            </a:prstGeom>
            <a:noFill/>
            <a:ln w="3810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6A67F662-264B-4DEE-5087-2066C108BA80}"/>
                </a:ext>
              </a:extLst>
            </p:cNvPr>
            <p:cNvCxnSpPr>
              <a:cxnSpLocks/>
              <a:stCxn id="66" idx="5"/>
              <a:endCxn id="70" idx="0"/>
            </p:cNvCxnSpPr>
            <p:nvPr/>
          </p:nvCxnSpPr>
          <p:spPr>
            <a:xfrm>
              <a:off x="5350357" y="1415853"/>
              <a:ext cx="177204" cy="329720"/>
            </a:xfrm>
            <a:prstGeom prst="straightConnector1">
              <a:avLst/>
            </a:prstGeom>
            <a:noFill/>
            <a:ln w="38100" cap="flat" cmpd="sng" algn="ctr">
              <a:solidFill>
                <a:sysClr val="windowText" lastClr="000000"/>
              </a:solidFill>
              <a:prstDash val="solid"/>
              <a:miter lim="800000"/>
              <a:tailEnd type="triangle"/>
            </a:ln>
            <a:effectLst/>
          </p:spPr>
        </p:cxnSp>
        <p:sp>
          <p:nvSpPr>
            <p:cNvPr id="69" name="Oval 68">
              <a:extLst>
                <a:ext uri="{FF2B5EF4-FFF2-40B4-BE49-F238E27FC236}">
                  <a16:creationId xmlns:a16="http://schemas.microsoft.com/office/drawing/2014/main" id="{DFDA48B3-A886-05DA-F47C-D51AAA9D07A4}"/>
                </a:ext>
              </a:extLst>
            </p:cNvPr>
            <p:cNvSpPr/>
            <p:nvPr/>
          </p:nvSpPr>
          <p:spPr>
            <a:xfrm>
              <a:off x="4693442"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prstClr val="black"/>
                  </a:solidFill>
                  <a:effectLst/>
                  <a:uLnTx/>
                  <a:uFillTx/>
                  <a:latin typeface="Segoe UI Emoji"/>
                  <a:ea typeface="+mn-ea"/>
                  <a:cs typeface="+mn-cs"/>
                </a:rPr>
                <a:t>1</a:t>
              </a:r>
            </a:p>
          </p:txBody>
        </p:sp>
        <p:sp>
          <p:nvSpPr>
            <p:cNvPr id="70" name="Oval 69">
              <a:extLst>
                <a:ext uri="{FF2B5EF4-FFF2-40B4-BE49-F238E27FC236}">
                  <a16:creationId xmlns:a16="http://schemas.microsoft.com/office/drawing/2014/main" id="{554313EB-D8A7-4687-6054-A526086C44E9}"/>
                </a:ext>
              </a:extLst>
            </p:cNvPr>
            <p:cNvSpPr/>
            <p:nvPr/>
          </p:nvSpPr>
          <p:spPr>
            <a:xfrm>
              <a:off x="5350357"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latin typeface="Segoe UI Emoji"/>
                </a:rPr>
                <a:t>3</a:t>
              </a:r>
              <a:endParaRPr kumimoji="0" lang="en-US" b="0" i="0" u="none" strike="noStrike" kern="0" cap="none" spc="0" normalizeH="0" baseline="0" noProof="0">
                <a:ln>
                  <a:noFill/>
                </a:ln>
                <a:solidFill>
                  <a:prstClr val="black"/>
                </a:solidFill>
                <a:effectLst/>
                <a:uLnTx/>
                <a:uFillTx/>
                <a:latin typeface="Segoe UI Emoji"/>
                <a:ea typeface="+mn-ea"/>
                <a:cs typeface="+mn-cs"/>
              </a:endParaRPr>
            </a:p>
          </p:txBody>
        </p:sp>
      </p:grpSp>
      <p:grpSp>
        <p:nvGrpSpPr>
          <p:cNvPr id="72" name="Group 71">
            <a:extLst>
              <a:ext uri="{FF2B5EF4-FFF2-40B4-BE49-F238E27FC236}">
                <a16:creationId xmlns:a16="http://schemas.microsoft.com/office/drawing/2014/main" id="{8B71431E-682F-D3E1-13F5-DE88415F1B4C}"/>
              </a:ext>
            </a:extLst>
          </p:cNvPr>
          <p:cNvGrpSpPr/>
          <p:nvPr/>
        </p:nvGrpSpPr>
        <p:grpSpPr>
          <a:xfrm>
            <a:off x="4724400" y="3067437"/>
            <a:ext cx="4342821" cy="1899294"/>
            <a:chOff x="1726685" y="2227592"/>
            <a:chExt cx="8727107" cy="3816722"/>
          </a:xfrm>
        </p:grpSpPr>
        <p:cxnSp>
          <p:nvCxnSpPr>
            <p:cNvPr id="73" name="Straight Arrow Connector 72">
              <a:extLst>
                <a:ext uri="{FF2B5EF4-FFF2-40B4-BE49-F238E27FC236}">
                  <a16:creationId xmlns:a16="http://schemas.microsoft.com/office/drawing/2014/main" id="{058B956D-0642-3FDC-8A2F-473A242F3164}"/>
                </a:ext>
              </a:extLst>
            </p:cNvPr>
            <p:cNvCxnSpPr>
              <a:cxnSpLocks/>
              <a:stCxn id="75" idx="3"/>
              <a:endCxn id="76"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ADAA1344-FADF-B2DE-EF85-45E7CB02F089}"/>
                </a:ext>
              </a:extLst>
            </p:cNvPr>
            <p:cNvCxnSpPr>
              <a:cxnSpLocks/>
              <a:stCxn id="75" idx="5"/>
              <a:endCxn id="81"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75" name="Oval 74">
              <a:extLst>
                <a:ext uri="{FF2B5EF4-FFF2-40B4-BE49-F238E27FC236}">
                  <a16:creationId xmlns:a16="http://schemas.microsoft.com/office/drawing/2014/main" id="{717CB834-1B0C-929E-2574-19EA803440A9}"/>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5</a:t>
              </a:r>
            </a:p>
          </p:txBody>
        </p:sp>
        <p:sp>
          <p:nvSpPr>
            <p:cNvPr id="76" name="Oval 75">
              <a:extLst>
                <a:ext uri="{FF2B5EF4-FFF2-40B4-BE49-F238E27FC236}">
                  <a16:creationId xmlns:a16="http://schemas.microsoft.com/office/drawing/2014/main" id="{A7344711-3A46-EAB2-BD77-BF9C1D8B953F}"/>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77" name="Straight Arrow Connector 76">
              <a:extLst>
                <a:ext uri="{FF2B5EF4-FFF2-40B4-BE49-F238E27FC236}">
                  <a16:creationId xmlns:a16="http://schemas.microsoft.com/office/drawing/2014/main" id="{177DB02F-57AF-F6C8-2B31-7D594C7B22DB}"/>
                </a:ext>
              </a:extLst>
            </p:cNvPr>
            <p:cNvCxnSpPr>
              <a:cxnSpLocks/>
              <a:stCxn id="76" idx="3"/>
              <a:endCxn id="79"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78" name="Straight Arrow Connector 77">
              <a:extLst>
                <a:ext uri="{FF2B5EF4-FFF2-40B4-BE49-F238E27FC236}">
                  <a16:creationId xmlns:a16="http://schemas.microsoft.com/office/drawing/2014/main" id="{5EB8169C-5745-31C5-6AC7-766C80655B72}"/>
                </a:ext>
              </a:extLst>
            </p:cNvPr>
            <p:cNvCxnSpPr>
              <a:cxnSpLocks/>
              <a:stCxn id="76" idx="5"/>
              <a:endCxn id="80"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79" name="Oval 78">
              <a:extLst>
                <a:ext uri="{FF2B5EF4-FFF2-40B4-BE49-F238E27FC236}">
                  <a16:creationId xmlns:a16="http://schemas.microsoft.com/office/drawing/2014/main" id="{E9616916-8290-6F88-75BB-6C10EA70940F}"/>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80" name="Oval 79">
              <a:extLst>
                <a:ext uri="{FF2B5EF4-FFF2-40B4-BE49-F238E27FC236}">
                  <a16:creationId xmlns:a16="http://schemas.microsoft.com/office/drawing/2014/main" id="{AF015588-8B8A-FB80-35E0-8FB5CEF41E49}"/>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sp>
          <p:nvSpPr>
            <p:cNvPr id="81" name="Oval 80">
              <a:extLst>
                <a:ext uri="{FF2B5EF4-FFF2-40B4-BE49-F238E27FC236}">
                  <a16:creationId xmlns:a16="http://schemas.microsoft.com/office/drawing/2014/main" id="{16D642D7-FA00-60B1-6179-55644779A5E4}"/>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82" name="Straight Arrow Connector 81">
              <a:extLst>
                <a:ext uri="{FF2B5EF4-FFF2-40B4-BE49-F238E27FC236}">
                  <a16:creationId xmlns:a16="http://schemas.microsoft.com/office/drawing/2014/main" id="{0A639566-CF45-2BF2-54FB-5FA15ED6F092}"/>
                </a:ext>
              </a:extLst>
            </p:cNvPr>
            <p:cNvCxnSpPr>
              <a:cxnSpLocks/>
              <a:stCxn id="81" idx="3"/>
              <a:endCxn id="84"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83" name="Straight Arrow Connector 82">
              <a:extLst>
                <a:ext uri="{FF2B5EF4-FFF2-40B4-BE49-F238E27FC236}">
                  <a16:creationId xmlns:a16="http://schemas.microsoft.com/office/drawing/2014/main" id="{FA333399-2BA2-FF1A-FCC0-4C59CA6B4EF1}"/>
                </a:ext>
              </a:extLst>
            </p:cNvPr>
            <p:cNvCxnSpPr>
              <a:cxnSpLocks/>
              <a:stCxn id="81" idx="5"/>
              <a:endCxn id="85"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84" name="Oval 83">
              <a:extLst>
                <a:ext uri="{FF2B5EF4-FFF2-40B4-BE49-F238E27FC236}">
                  <a16:creationId xmlns:a16="http://schemas.microsoft.com/office/drawing/2014/main" id="{BE6FF552-BDDA-4426-C95F-C38427D4CA4B}"/>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85" name="Oval 84">
              <a:extLst>
                <a:ext uri="{FF2B5EF4-FFF2-40B4-BE49-F238E27FC236}">
                  <a16:creationId xmlns:a16="http://schemas.microsoft.com/office/drawing/2014/main" id="{F999A2E5-674A-B6A8-0CC6-08A8CBEB2213}"/>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86" name="Straight Arrow Connector 85">
              <a:extLst>
                <a:ext uri="{FF2B5EF4-FFF2-40B4-BE49-F238E27FC236}">
                  <a16:creationId xmlns:a16="http://schemas.microsoft.com/office/drawing/2014/main" id="{55BEBDA6-16E5-6C98-B15D-23F713014255}"/>
                </a:ext>
              </a:extLst>
            </p:cNvPr>
            <p:cNvCxnSpPr>
              <a:cxnSpLocks/>
              <a:stCxn id="88" idx="3"/>
              <a:endCxn id="89"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87" name="Straight Arrow Connector 86">
              <a:extLst>
                <a:ext uri="{FF2B5EF4-FFF2-40B4-BE49-F238E27FC236}">
                  <a16:creationId xmlns:a16="http://schemas.microsoft.com/office/drawing/2014/main" id="{C6E4834D-EA05-9458-742D-662C79941609}"/>
                </a:ext>
              </a:extLst>
            </p:cNvPr>
            <p:cNvCxnSpPr>
              <a:cxnSpLocks/>
              <a:stCxn id="88" idx="5"/>
              <a:endCxn id="94"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88" name="Oval 87">
              <a:extLst>
                <a:ext uri="{FF2B5EF4-FFF2-40B4-BE49-F238E27FC236}">
                  <a16:creationId xmlns:a16="http://schemas.microsoft.com/office/drawing/2014/main" id="{A2206696-B4CA-23C4-02E0-EA81962BC1BE}"/>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16</a:t>
              </a:r>
            </a:p>
          </p:txBody>
        </p:sp>
        <p:sp>
          <p:nvSpPr>
            <p:cNvPr id="89" name="Oval 88">
              <a:extLst>
                <a:ext uri="{FF2B5EF4-FFF2-40B4-BE49-F238E27FC236}">
                  <a16:creationId xmlns:a16="http://schemas.microsoft.com/office/drawing/2014/main" id="{558B301E-B87C-77C2-25BF-DCF722535BC6}"/>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90" name="Straight Arrow Connector 89">
              <a:extLst>
                <a:ext uri="{FF2B5EF4-FFF2-40B4-BE49-F238E27FC236}">
                  <a16:creationId xmlns:a16="http://schemas.microsoft.com/office/drawing/2014/main" id="{048FA4C3-4C04-4257-CEBD-114D8A029371}"/>
                </a:ext>
              </a:extLst>
            </p:cNvPr>
            <p:cNvCxnSpPr>
              <a:cxnSpLocks/>
              <a:stCxn id="89" idx="3"/>
              <a:endCxn id="92"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1" name="Straight Arrow Connector 90">
              <a:extLst>
                <a:ext uri="{FF2B5EF4-FFF2-40B4-BE49-F238E27FC236}">
                  <a16:creationId xmlns:a16="http://schemas.microsoft.com/office/drawing/2014/main" id="{6619170D-547F-B3F3-9098-8D0A0EC7144F}"/>
                </a:ext>
              </a:extLst>
            </p:cNvPr>
            <p:cNvCxnSpPr>
              <a:cxnSpLocks/>
              <a:stCxn id="89" idx="5"/>
              <a:endCxn id="93"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2" name="Oval 91">
              <a:extLst>
                <a:ext uri="{FF2B5EF4-FFF2-40B4-BE49-F238E27FC236}">
                  <a16:creationId xmlns:a16="http://schemas.microsoft.com/office/drawing/2014/main" id="{B1E99BB5-5EA5-9FF9-D161-6F6034963734}"/>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14</a:t>
              </a:r>
            </a:p>
          </p:txBody>
        </p:sp>
        <p:sp>
          <p:nvSpPr>
            <p:cNvPr id="93" name="Oval 92">
              <a:extLst>
                <a:ext uri="{FF2B5EF4-FFF2-40B4-BE49-F238E27FC236}">
                  <a16:creationId xmlns:a16="http://schemas.microsoft.com/office/drawing/2014/main" id="{57F45327-9667-E48E-DE2D-4343E0A61F7F}"/>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15</a:t>
              </a:r>
            </a:p>
          </p:txBody>
        </p:sp>
        <p:sp>
          <p:nvSpPr>
            <p:cNvPr id="94" name="Oval 93">
              <a:extLst>
                <a:ext uri="{FF2B5EF4-FFF2-40B4-BE49-F238E27FC236}">
                  <a16:creationId xmlns:a16="http://schemas.microsoft.com/office/drawing/2014/main" id="{A0085A23-9A4C-6A60-61A2-7EE24D42F00D}"/>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95" name="Straight Arrow Connector 94">
              <a:extLst>
                <a:ext uri="{FF2B5EF4-FFF2-40B4-BE49-F238E27FC236}">
                  <a16:creationId xmlns:a16="http://schemas.microsoft.com/office/drawing/2014/main" id="{31E46D64-4D3D-E36C-3086-D056EA933C81}"/>
                </a:ext>
              </a:extLst>
            </p:cNvPr>
            <p:cNvCxnSpPr>
              <a:cxnSpLocks/>
              <a:stCxn id="94" idx="3"/>
              <a:endCxn id="97"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458E657A-CCB9-6E86-E651-A15A1885D52D}"/>
                </a:ext>
              </a:extLst>
            </p:cNvPr>
            <p:cNvCxnSpPr>
              <a:cxnSpLocks/>
              <a:stCxn id="94" idx="5"/>
              <a:endCxn id="98"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265BBAAD-7156-DF5C-136C-39444DD95E58}"/>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17</a:t>
              </a:r>
            </a:p>
          </p:txBody>
        </p:sp>
        <p:sp>
          <p:nvSpPr>
            <p:cNvPr id="98" name="Oval 97">
              <a:extLst>
                <a:ext uri="{FF2B5EF4-FFF2-40B4-BE49-F238E27FC236}">
                  <a16:creationId xmlns:a16="http://schemas.microsoft.com/office/drawing/2014/main" id="{A874235B-E553-AA79-5CF8-73611D9F5C6C}"/>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19</a:t>
              </a:r>
            </a:p>
          </p:txBody>
        </p:sp>
        <p:sp>
          <p:nvSpPr>
            <p:cNvPr id="99" name="Oval 98">
              <a:extLst>
                <a:ext uri="{FF2B5EF4-FFF2-40B4-BE49-F238E27FC236}">
                  <a16:creationId xmlns:a16="http://schemas.microsoft.com/office/drawing/2014/main" id="{5E98576F-7023-7A91-6534-59BB6E7354A1}"/>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00" name="Straight Arrow Connector 99">
              <a:extLst>
                <a:ext uri="{FF2B5EF4-FFF2-40B4-BE49-F238E27FC236}">
                  <a16:creationId xmlns:a16="http://schemas.microsoft.com/office/drawing/2014/main" id="{FD8DCADC-D269-A446-9572-4FC833AB3117}"/>
                </a:ext>
              </a:extLst>
            </p:cNvPr>
            <p:cNvCxnSpPr>
              <a:cxnSpLocks/>
              <a:stCxn id="99" idx="3"/>
              <a:endCxn id="75"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083CB36A-DA37-A6D9-5258-9FD903517FE0}"/>
                </a:ext>
              </a:extLst>
            </p:cNvPr>
            <p:cNvCxnSpPr>
              <a:cxnSpLocks/>
              <a:stCxn id="99" idx="5"/>
              <a:endCxn id="88"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09" name="Group 108">
            <a:extLst>
              <a:ext uri="{FF2B5EF4-FFF2-40B4-BE49-F238E27FC236}">
                <a16:creationId xmlns:a16="http://schemas.microsoft.com/office/drawing/2014/main" id="{3DC917FB-D1D3-35A0-E6E4-AC807F31F980}"/>
              </a:ext>
            </a:extLst>
          </p:cNvPr>
          <p:cNvGrpSpPr/>
          <p:nvPr/>
        </p:nvGrpSpPr>
        <p:grpSpPr>
          <a:xfrm>
            <a:off x="6912588" y="549389"/>
            <a:ext cx="1681652" cy="1899294"/>
            <a:chOff x="7074348" y="1090794"/>
            <a:chExt cx="1681652" cy="1899294"/>
          </a:xfrm>
        </p:grpSpPr>
        <p:cxnSp>
          <p:nvCxnSpPr>
            <p:cNvPr id="102" name="Straight Arrow Connector 101">
              <a:extLst>
                <a:ext uri="{FF2B5EF4-FFF2-40B4-BE49-F238E27FC236}">
                  <a16:creationId xmlns:a16="http://schemas.microsoft.com/office/drawing/2014/main" id="{48D9AAC7-3A8F-470F-20C7-F829AC51E634}"/>
                </a:ext>
              </a:extLst>
            </p:cNvPr>
            <p:cNvCxnSpPr>
              <a:cxnSpLocks/>
              <a:stCxn id="103" idx="5"/>
              <a:endCxn id="104" idx="0"/>
            </p:cNvCxnSpPr>
            <p:nvPr/>
          </p:nvCxnSpPr>
          <p:spPr>
            <a:xfrm>
              <a:off x="8089584" y="1872156"/>
              <a:ext cx="511179" cy="253606"/>
            </a:xfrm>
            <a:prstGeom prst="straightConnector1">
              <a:avLst/>
            </a:prstGeom>
            <a:noFill/>
            <a:ln w="38100" cap="flat" cmpd="sng" algn="ctr">
              <a:solidFill>
                <a:sysClr val="windowText" lastClr="000000"/>
              </a:solidFill>
              <a:prstDash val="solid"/>
              <a:miter lim="800000"/>
              <a:tailEnd type="triangle"/>
            </a:ln>
            <a:effectLst/>
          </p:spPr>
        </p:cxnSp>
        <p:sp>
          <p:nvSpPr>
            <p:cNvPr id="103" name="Oval 102">
              <a:extLst>
                <a:ext uri="{FF2B5EF4-FFF2-40B4-BE49-F238E27FC236}">
                  <a16:creationId xmlns:a16="http://schemas.microsoft.com/office/drawing/2014/main" id="{4D150688-1B07-15B3-25BC-1479C82AC9E6}"/>
                </a:ext>
              </a:extLst>
            </p:cNvPr>
            <p:cNvSpPr/>
            <p:nvPr/>
          </p:nvSpPr>
          <p:spPr>
            <a:xfrm>
              <a:off x="7824578" y="1607150"/>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104" name="Oval 103">
              <a:extLst>
                <a:ext uri="{FF2B5EF4-FFF2-40B4-BE49-F238E27FC236}">
                  <a16:creationId xmlns:a16="http://schemas.microsoft.com/office/drawing/2014/main" id="{92E762E0-8095-9A0B-8104-D8527705FFD2}"/>
                </a:ext>
              </a:extLst>
            </p:cNvPr>
            <p:cNvSpPr/>
            <p:nvPr/>
          </p:nvSpPr>
          <p:spPr>
            <a:xfrm>
              <a:off x="8445526" y="2125762"/>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5" name="Straight Arrow Connector 104">
              <a:extLst>
                <a:ext uri="{FF2B5EF4-FFF2-40B4-BE49-F238E27FC236}">
                  <a16:creationId xmlns:a16="http://schemas.microsoft.com/office/drawing/2014/main" id="{C29D1239-8FC1-FC09-812B-31F59636E67A}"/>
                </a:ext>
              </a:extLst>
            </p:cNvPr>
            <p:cNvCxnSpPr>
              <a:cxnSpLocks/>
              <a:stCxn id="104" idx="3"/>
              <a:endCxn id="106" idx="0"/>
            </p:cNvCxnSpPr>
            <p:nvPr/>
          </p:nvCxnSpPr>
          <p:spPr>
            <a:xfrm flipH="1">
              <a:off x="8290289" y="2390768"/>
              <a:ext cx="200705" cy="288846"/>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B4F5495B-2784-E9AC-B5F8-2A4283DB6AC3}"/>
                </a:ext>
              </a:extLst>
            </p:cNvPr>
            <p:cNvSpPr/>
            <p:nvPr/>
          </p:nvSpPr>
          <p:spPr>
            <a:xfrm>
              <a:off x="8135052" y="2679614"/>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prstClr val="black"/>
                  </a:solidFill>
                  <a:latin typeface="Segoe UI Emoji"/>
                </a:rPr>
                <a:t>5</a:t>
              </a:r>
              <a:endParaRPr kumimoji="0" lang="en-US" sz="1600" b="0" i="0" u="none" strike="noStrike" kern="0" cap="none" spc="0" normalizeH="0" baseline="0" noProof="0">
                <a:ln>
                  <a:noFill/>
                </a:ln>
                <a:solidFill>
                  <a:prstClr val="black"/>
                </a:solidFill>
                <a:effectLst/>
                <a:uLnTx/>
                <a:uFillTx/>
                <a:latin typeface="Segoe UI Emoji"/>
                <a:ea typeface="+mn-ea"/>
                <a:cs typeface="+mn-cs"/>
              </a:endParaRPr>
            </a:p>
          </p:txBody>
        </p:sp>
        <p:sp>
          <p:nvSpPr>
            <p:cNvPr id="107" name="Oval 106">
              <a:extLst>
                <a:ext uri="{FF2B5EF4-FFF2-40B4-BE49-F238E27FC236}">
                  <a16:creationId xmlns:a16="http://schemas.microsoft.com/office/drawing/2014/main" id="{01386E89-DC42-1C9B-A53E-FB101270A9A2}"/>
                </a:ext>
              </a:extLst>
            </p:cNvPr>
            <p:cNvSpPr/>
            <p:nvPr/>
          </p:nvSpPr>
          <p:spPr>
            <a:xfrm>
              <a:off x="7074348" y="1090794"/>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108" name="Straight Arrow Connector 107">
              <a:extLst>
                <a:ext uri="{FF2B5EF4-FFF2-40B4-BE49-F238E27FC236}">
                  <a16:creationId xmlns:a16="http://schemas.microsoft.com/office/drawing/2014/main" id="{F0FD16CA-4D86-3C3C-5656-33E9487679C2}"/>
                </a:ext>
              </a:extLst>
            </p:cNvPr>
            <p:cNvCxnSpPr>
              <a:cxnSpLocks/>
              <a:stCxn id="107" idx="5"/>
              <a:endCxn id="103" idx="1"/>
            </p:cNvCxnSpPr>
            <p:nvPr/>
          </p:nvCxnSpPr>
          <p:spPr>
            <a:xfrm>
              <a:off x="7339354" y="1354954"/>
              <a:ext cx="530692" cy="297664"/>
            </a:xfrm>
            <a:prstGeom prst="straightConnector1">
              <a:avLst/>
            </a:prstGeom>
            <a:noFill/>
            <a:ln w="38100" cap="flat" cmpd="sng" algn="ctr">
              <a:solidFill>
                <a:sysClr val="windowText" lastClr="000000"/>
              </a:solidFill>
              <a:prstDash val="solid"/>
              <a:miter lim="800000"/>
              <a:tailEnd type="triangle"/>
            </a:ln>
            <a:effectLst/>
          </p:spPr>
        </p:cxnSp>
      </p:grpSp>
      <p:grpSp>
        <p:nvGrpSpPr>
          <p:cNvPr id="147" name="Group 146">
            <a:extLst>
              <a:ext uri="{FF2B5EF4-FFF2-40B4-BE49-F238E27FC236}">
                <a16:creationId xmlns:a16="http://schemas.microsoft.com/office/drawing/2014/main" id="{68B66602-49E8-1846-D043-944A047FB752}"/>
              </a:ext>
            </a:extLst>
          </p:cNvPr>
          <p:cNvGrpSpPr/>
          <p:nvPr/>
        </p:nvGrpSpPr>
        <p:grpSpPr>
          <a:xfrm>
            <a:off x="4979989" y="1394401"/>
            <a:ext cx="1912852" cy="1899294"/>
            <a:chOff x="4650689" y="1537440"/>
            <a:chExt cx="1912852" cy="1899294"/>
          </a:xfrm>
        </p:grpSpPr>
        <p:cxnSp>
          <p:nvCxnSpPr>
            <p:cNvPr id="140" name="Straight Arrow Connector 139">
              <a:extLst>
                <a:ext uri="{FF2B5EF4-FFF2-40B4-BE49-F238E27FC236}">
                  <a16:creationId xmlns:a16="http://schemas.microsoft.com/office/drawing/2014/main" id="{47679F66-0111-2EDF-F912-D766DC94E306}"/>
                </a:ext>
              </a:extLst>
            </p:cNvPr>
            <p:cNvCxnSpPr>
              <a:cxnSpLocks/>
              <a:stCxn id="141" idx="3"/>
              <a:endCxn id="142" idx="0"/>
            </p:cNvCxnSpPr>
            <p:nvPr/>
          </p:nvCxnSpPr>
          <p:spPr>
            <a:xfrm flipH="1">
              <a:off x="5256319" y="2318802"/>
              <a:ext cx="420243" cy="253606"/>
            </a:xfrm>
            <a:prstGeom prst="straightConnector1">
              <a:avLst/>
            </a:prstGeom>
            <a:noFill/>
            <a:ln w="38100" cap="flat" cmpd="sng" algn="ctr">
              <a:solidFill>
                <a:sysClr val="windowText" lastClr="000000"/>
              </a:solidFill>
              <a:prstDash val="solid"/>
              <a:miter lim="800000"/>
              <a:tailEnd type="triangle"/>
            </a:ln>
            <a:effectLst/>
          </p:spPr>
        </p:cxnSp>
        <p:sp>
          <p:nvSpPr>
            <p:cNvPr id="141" name="Oval 140">
              <a:extLst>
                <a:ext uri="{FF2B5EF4-FFF2-40B4-BE49-F238E27FC236}">
                  <a16:creationId xmlns:a16="http://schemas.microsoft.com/office/drawing/2014/main" id="{BE8E1ECD-4AF9-1421-7C3B-ACEDEDA7D1E9}"/>
                </a:ext>
              </a:extLst>
            </p:cNvPr>
            <p:cNvSpPr/>
            <p:nvPr/>
          </p:nvSpPr>
          <p:spPr>
            <a:xfrm>
              <a:off x="5631094" y="2053796"/>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prstClr val="black"/>
                  </a:solidFill>
                  <a:latin typeface="Segoe UI Emoji"/>
                </a:rPr>
                <a:t>3</a:t>
              </a:r>
              <a:endParaRPr kumimoji="0" lang="en-US" sz="1600" b="0" i="0" u="none" strike="noStrike" kern="0" cap="none" spc="0" normalizeH="0" baseline="0" noProof="0">
                <a:ln>
                  <a:noFill/>
                </a:ln>
                <a:solidFill>
                  <a:prstClr val="black"/>
                </a:solidFill>
                <a:effectLst/>
                <a:uLnTx/>
                <a:uFillTx/>
                <a:latin typeface="Segoe UI Emoji"/>
                <a:ea typeface="+mn-ea"/>
                <a:cs typeface="+mn-cs"/>
              </a:endParaRPr>
            </a:p>
          </p:txBody>
        </p:sp>
        <p:sp>
          <p:nvSpPr>
            <p:cNvPr id="142" name="Oval 141">
              <a:extLst>
                <a:ext uri="{FF2B5EF4-FFF2-40B4-BE49-F238E27FC236}">
                  <a16:creationId xmlns:a16="http://schemas.microsoft.com/office/drawing/2014/main" id="{8FB5220E-8739-9837-7A89-44AED92356B3}"/>
                </a:ext>
              </a:extLst>
            </p:cNvPr>
            <p:cNvSpPr/>
            <p:nvPr/>
          </p:nvSpPr>
          <p:spPr>
            <a:xfrm>
              <a:off x="5101082" y="2572408"/>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143" name="Straight Arrow Connector 142">
              <a:extLst>
                <a:ext uri="{FF2B5EF4-FFF2-40B4-BE49-F238E27FC236}">
                  <a16:creationId xmlns:a16="http://schemas.microsoft.com/office/drawing/2014/main" id="{278F6BDB-7D76-C209-89DA-5E95CF763D37}"/>
                </a:ext>
              </a:extLst>
            </p:cNvPr>
            <p:cNvCxnSpPr>
              <a:cxnSpLocks/>
              <a:stCxn id="142" idx="3"/>
              <a:endCxn id="144" idx="0"/>
            </p:cNvCxnSpPr>
            <p:nvPr/>
          </p:nvCxnSpPr>
          <p:spPr>
            <a:xfrm flipH="1">
              <a:off x="4805926" y="2837414"/>
              <a:ext cx="340624" cy="288846"/>
            </a:xfrm>
            <a:prstGeom prst="straightConnector1">
              <a:avLst/>
            </a:prstGeom>
            <a:noFill/>
            <a:ln w="38100" cap="flat" cmpd="sng" algn="ctr">
              <a:solidFill>
                <a:sysClr val="windowText" lastClr="000000"/>
              </a:solidFill>
              <a:prstDash val="solid"/>
              <a:miter lim="800000"/>
              <a:tailEnd type="triangle"/>
            </a:ln>
            <a:effectLst/>
          </p:spPr>
        </p:cxnSp>
        <p:sp>
          <p:nvSpPr>
            <p:cNvPr id="144" name="Oval 143">
              <a:extLst>
                <a:ext uri="{FF2B5EF4-FFF2-40B4-BE49-F238E27FC236}">
                  <a16:creationId xmlns:a16="http://schemas.microsoft.com/office/drawing/2014/main" id="{4C15E06A-B502-0E47-B509-84B07F0471A4}"/>
                </a:ext>
              </a:extLst>
            </p:cNvPr>
            <p:cNvSpPr/>
            <p:nvPr/>
          </p:nvSpPr>
          <p:spPr>
            <a:xfrm>
              <a:off x="4650689" y="3126260"/>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145" name="Oval 144">
              <a:extLst>
                <a:ext uri="{FF2B5EF4-FFF2-40B4-BE49-F238E27FC236}">
                  <a16:creationId xmlns:a16="http://schemas.microsoft.com/office/drawing/2014/main" id="{7BF69E10-6177-6DB7-9B82-159B1C15BDEF}"/>
                </a:ext>
              </a:extLst>
            </p:cNvPr>
            <p:cNvSpPr/>
            <p:nvPr/>
          </p:nvSpPr>
          <p:spPr>
            <a:xfrm>
              <a:off x="6253067" y="1537440"/>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prstClr val="black"/>
                  </a:solidFill>
                  <a:latin typeface="Segoe UI Emoji"/>
                </a:rPr>
                <a:t>4</a:t>
              </a:r>
              <a:endParaRPr kumimoji="0" lang="en-US" sz="16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46" name="Straight Arrow Connector 145">
              <a:extLst>
                <a:ext uri="{FF2B5EF4-FFF2-40B4-BE49-F238E27FC236}">
                  <a16:creationId xmlns:a16="http://schemas.microsoft.com/office/drawing/2014/main" id="{EEAA3FB8-4BD0-9A8D-838D-8F91156543D4}"/>
                </a:ext>
              </a:extLst>
            </p:cNvPr>
            <p:cNvCxnSpPr>
              <a:cxnSpLocks/>
              <a:stCxn id="145" idx="3"/>
              <a:endCxn id="141" idx="7"/>
            </p:cNvCxnSpPr>
            <p:nvPr/>
          </p:nvCxnSpPr>
          <p:spPr>
            <a:xfrm flipH="1">
              <a:off x="5896100" y="1801600"/>
              <a:ext cx="402435" cy="297664"/>
            </a:xfrm>
            <a:prstGeom prst="straightConnector1">
              <a:avLst/>
            </a:prstGeom>
            <a:noFill/>
            <a:ln w="38100" cap="flat" cmpd="sng" algn="ctr">
              <a:solidFill>
                <a:sysClr val="windowText" lastClr="000000"/>
              </a:solidFill>
              <a:prstDash val="solid"/>
              <a:miter lim="800000"/>
              <a:tailEnd type="triangle"/>
            </a:ln>
            <a:effectLst/>
          </p:spPr>
        </p:cxnSp>
      </p:grpSp>
      <p:sp>
        <p:nvSpPr>
          <p:cNvPr id="163" name="TextBox 162">
            <a:extLst>
              <a:ext uri="{FF2B5EF4-FFF2-40B4-BE49-F238E27FC236}">
                <a16:creationId xmlns:a16="http://schemas.microsoft.com/office/drawing/2014/main" id="{208FD6B1-637F-484E-5BDC-71DAFA252538}"/>
              </a:ext>
            </a:extLst>
          </p:cNvPr>
          <p:cNvSpPr txBox="1"/>
          <p:nvPr/>
        </p:nvSpPr>
        <p:spPr>
          <a:xfrm>
            <a:off x="94644" y="2464846"/>
            <a:ext cx="4373197" cy="1323439"/>
          </a:xfrm>
          <a:prstGeom prst="rect">
            <a:avLst/>
          </a:prstGeom>
          <a:solidFill>
            <a:schemeClr val="bg1"/>
          </a:solidFill>
        </p:spPr>
        <p:txBody>
          <a:bodyPr wrap="square">
            <a:spAutoFit/>
          </a:bodyPr>
          <a:lstStyle/>
          <a:p>
            <a:r>
              <a:rPr lang="en-US" sz="1600"/>
              <a:t>in a </a:t>
            </a:r>
            <a:r>
              <a:rPr lang="en-US" sz="1600" b="1"/>
              <a:t>binary search tree</a:t>
            </a:r>
            <a:r>
              <a:rPr lang="en-US" sz="1600"/>
              <a:t> (sorted binary tree) </a:t>
            </a:r>
            <a:r>
              <a:rPr lang="en-US" sz="1600" b="1">
                <a:solidFill>
                  <a:schemeClr val="accent2"/>
                </a:solidFill>
              </a:rPr>
              <a:t>every</a:t>
            </a:r>
            <a:r>
              <a:rPr lang="en-US" sz="1600"/>
              <a:t> node follows:</a:t>
            </a:r>
            <a:br>
              <a:rPr lang="en-US" sz="1600"/>
            </a:br>
            <a:r>
              <a:rPr lang="en-US" sz="1600"/>
              <a:t>"a node's value is </a:t>
            </a:r>
            <a:r>
              <a:rPr lang="en-US" sz="1600" b="1"/>
              <a:t>greater than the values of </a:t>
            </a:r>
            <a:r>
              <a:rPr lang="en-US" sz="1600" b="1">
                <a:solidFill>
                  <a:schemeClr val="accent2"/>
                </a:solidFill>
              </a:rPr>
              <a:t>all</a:t>
            </a:r>
            <a:r>
              <a:rPr lang="en-US" sz="1600" b="1"/>
              <a:t> nodes in its left subtree </a:t>
            </a:r>
            <a:r>
              <a:rPr lang="en-US" sz="1600"/>
              <a:t>and </a:t>
            </a:r>
            <a:r>
              <a:rPr lang="en-US" sz="1600" b="1"/>
              <a:t>less than the values of </a:t>
            </a:r>
            <a:r>
              <a:rPr lang="en-US" sz="1600" b="1">
                <a:solidFill>
                  <a:schemeClr val="accent2"/>
                </a:solidFill>
              </a:rPr>
              <a:t>all</a:t>
            </a:r>
            <a:r>
              <a:rPr lang="en-US" sz="1600" b="1"/>
              <a:t> nodes in its right subtree</a:t>
            </a:r>
            <a:r>
              <a:rPr lang="en-US" sz="1600"/>
              <a:t>"</a:t>
            </a:r>
            <a:endParaRPr lang="en-US" sz="1600" b="1">
              <a:solidFill>
                <a:srgbClr val="F2AFBE"/>
              </a:solidFill>
            </a:endParaRPr>
          </a:p>
        </p:txBody>
      </p:sp>
    </p:spTree>
    <p:extLst>
      <p:ext uri="{BB962C8B-B14F-4D97-AF65-F5344CB8AC3E}">
        <p14:creationId xmlns:p14="http://schemas.microsoft.com/office/powerpoint/2010/main" val="297894097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44C1122-7247-3BEA-928C-194EA5F239DE}"/>
              </a:ext>
            </a:extLst>
          </p:cNvPr>
          <p:cNvSpPr/>
          <p:nvPr/>
        </p:nvSpPr>
        <p:spPr>
          <a:xfrm>
            <a:off x="4541042" y="0"/>
            <a:ext cx="4602958" cy="51435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71" name="Group 70">
            <a:extLst>
              <a:ext uri="{FF2B5EF4-FFF2-40B4-BE49-F238E27FC236}">
                <a16:creationId xmlns:a16="http://schemas.microsoft.com/office/drawing/2014/main" id="{42C445FC-044C-E522-22B0-8850300DE6FD}"/>
              </a:ext>
            </a:extLst>
          </p:cNvPr>
          <p:cNvGrpSpPr/>
          <p:nvPr/>
        </p:nvGrpSpPr>
        <p:grpSpPr>
          <a:xfrm>
            <a:off x="4754947" y="199123"/>
            <a:ext cx="1011323" cy="986636"/>
            <a:chOff x="4693442" y="1113346"/>
            <a:chExt cx="1011323" cy="986636"/>
          </a:xfrm>
        </p:grpSpPr>
        <p:sp>
          <p:nvSpPr>
            <p:cNvPr id="66" name="Oval 65">
              <a:extLst>
                <a:ext uri="{FF2B5EF4-FFF2-40B4-BE49-F238E27FC236}">
                  <a16:creationId xmlns:a16="http://schemas.microsoft.com/office/drawing/2014/main" id="{C1D9E697-2BDC-A19B-E28C-7F29DC170A24}"/>
                </a:ext>
              </a:extLst>
            </p:cNvPr>
            <p:cNvSpPr/>
            <p:nvPr/>
          </p:nvSpPr>
          <p:spPr>
            <a:xfrm>
              <a:off x="5047850" y="1113346"/>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67" name="Straight Arrow Connector 66">
              <a:extLst>
                <a:ext uri="{FF2B5EF4-FFF2-40B4-BE49-F238E27FC236}">
                  <a16:creationId xmlns:a16="http://schemas.microsoft.com/office/drawing/2014/main" id="{7FB8B4A4-27DD-1228-557A-514E52A5A6B8}"/>
                </a:ext>
              </a:extLst>
            </p:cNvPr>
            <p:cNvCxnSpPr>
              <a:cxnSpLocks/>
              <a:stCxn id="66" idx="3"/>
              <a:endCxn id="69" idx="0"/>
            </p:cNvCxnSpPr>
            <p:nvPr/>
          </p:nvCxnSpPr>
          <p:spPr>
            <a:xfrm flipH="1">
              <a:off x="4870646" y="1415853"/>
              <a:ext cx="229106" cy="329720"/>
            </a:xfrm>
            <a:prstGeom prst="straightConnector1">
              <a:avLst/>
            </a:prstGeom>
            <a:noFill/>
            <a:ln w="3810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6A67F662-264B-4DEE-5087-2066C108BA80}"/>
                </a:ext>
              </a:extLst>
            </p:cNvPr>
            <p:cNvCxnSpPr>
              <a:cxnSpLocks/>
              <a:stCxn id="66" idx="5"/>
              <a:endCxn id="70" idx="0"/>
            </p:cNvCxnSpPr>
            <p:nvPr/>
          </p:nvCxnSpPr>
          <p:spPr>
            <a:xfrm>
              <a:off x="5350357" y="1415853"/>
              <a:ext cx="177204" cy="329720"/>
            </a:xfrm>
            <a:prstGeom prst="straightConnector1">
              <a:avLst/>
            </a:prstGeom>
            <a:noFill/>
            <a:ln w="38100" cap="flat" cmpd="sng" algn="ctr">
              <a:solidFill>
                <a:sysClr val="windowText" lastClr="000000"/>
              </a:solidFill>
              <a:prstDash val="solid"/>
              <a:miter lim="800000"/>
              <a:tailEnd type="triangle"/>
            </a:ln>
            <a:effectLst/>
          </p:spPr>
        </p:cxnSp>
        <p:sp>
          <p:nvSpPr>
            <p:cNvPr id="69" name="Oval 68">
              <a:extLst>
                <a:ext uri="{FF2B5EF4-FFF2-40B4-BE49-F238E27FC236}">
                  <a16:creationId xmlns:a16="http://schemas.microsoft.com/office/drawing/2014/main" id="{DFDA48B3-A886-05DA-F47C-D51AAA9D07A4}"/>
                </a:ext>
              </a:extLst>
            </p:cNvPr>
            <p:cNvSpPr/>
            <p:nvPr/>
          </p:nvSpPr>
          <p:spPr>
            <a:xfrm>
              <a:off x="4693442"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prstClr val="black"/>
                  </a:solidFill>
                  <a:effectLst/>
                  <a:uLnTx/>
                  <a:uFillTx/>
                  <a:latin typeface="Segoe UI Emoji"/>
                  <a:ea typeface="+mn-ea"/>
                  <a:cs typeface="+mn-cs"/>
                </a:rPr>
                <a:t>1</a:t>
              </a:r>
            </a:p>
          </p:txBody>
        </p:sp>
        <p:sp>
          <p:nvSpPr>
            <p:cNvPr id="70" name="Oval 69">
              <a:extLst>
                <a:ext uri="{FF2B5EF4-FFF2-40B4-BE49-F238E27FC236}">
                  <a16:creationId xmlns:a16="http://schemas.microsoft.com/office/drawing/2014/main" id="{554313EB-D8A7-4687-6054-A526086C44E9}"/>
                </a:ext>
              </a:extLst>
            </p:cNvPr>
            <p:cNvSpPr/>
            <p:nvPr/>
          </p:nvSpPr>
          <p:spPr>
            <a:xfrm>
              <a:off x="5350357"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latin typeface="Segoe UI Emoji"/>
                </a:rPr>
                <a:t>3</a:t>
              </a:r>
              <a:endParaRPr kumimoji="0" lang="en-US" b="0" i="0" u="none" strike="noStrike" kern="0" cap="none" spc="0" normalizeH="0" baseline="0" noProof="0">
                <a:ln>
                  <a:noFill/>
                </a:ln>
                <a:solidFill>
                  <a:prstClr val="black"/>
                </a:solidFill>
                <a:effectLst/>
                <a:uLnTx/>
                <a:uFillTx/>
                <a:latin typeface="Segoe UI Emoji"/>
                <a:ea typeface="+mn-ea"/>
                <a:cs typeface="+mn-cs"/>
              </a:endParaRPr>
            </a:p>
          </p:txBody>
        </p:sp>
      </p:grpSp>
      <p:grpSp>
        <p:nvGrpSpPr>
          <p:cNvPr id="72" name="Group 71">
            <a:extLst>
              <a:ext uri="{FF2B5EF4-FFF2-40B4-BE49-F238E27FC236}">
                <a16:creationId xmlns:a16="http://schemas.microsoft.com/office/drawing/2014/main" id="{8B71431E-682F-D3E1-13F5-DE88415F1B4C}"/>
              </a:ext>
            </a:extLst>
          </p:cNvPr>
          <p:cNvGrpSpPr/>
          <p:nvPr/>
        </p:nvGrpSpPr>
        <p:grpSpPr>
          <a:xfrm>
            <a:off x="4724400" y="3067437"/>
            <a:ext cx="4342821" cy="1899294"/>
            <a:chOff x="1726685" y="2227592"/>
            <a:chExt cx="8727107" cy="3816722"/>
          </a:xfrm>
        </p:grpSpPr>
        <p:cxnSp>
          <p:nvCxnSpPr>
            <p:cNvPr id="73" name="Straight Arrow Connector 72">
              <a:extLst>
                <a:ext uri="{FF2B5EF4-FFF2-40B4-BE49-F238E27FC236}">
                  <a16:creationId xmlns:a16="http://schemas.microsoft.com/office/drawing/2014/main" id="{058B956D-0642-3FDC-8A2F-473A242F3164}"/>
                </a:ext>
              </a:extLst>
            </p:cNvPr>
            <p:cNvCxnSpPr>
              <a:cxnSpLocks/>
              <a:stCxn id="75" idx="3"/>
              <a:endCxn id="76"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ADAA1344-FADF-B2DE-EF85-45E7CB02F089}"/>
                </a:ext>
              </a:extLst>
            </p:cNvPr>
            <p:cNvCxnSpPr>
              <a:cxnSpLocks/>
              <a:stCxn id="75" idx="5"/>
              <a:endCxn id="81"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75" name="Oval 74">
              <a:extLst>
                <a:ext uri="{FF2B5EF4-FFF2-40B4-BE49-F238E27FC236}">
                  <a16:creationId xmlns:a16="http://schemas.microsoft.com/office/drawing/2014/main" id="{717CB834-1B0C-929E-2574-19EA803440A9}"/>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5</a:t>
              </a:r>
            </a:p>
          </p:txBody>
        </p:sp>
        <p:sp>
          <p:nvSpPr>
            <p:cNvPr id="76" name="Oval 75">
              <a:extLst>
                <a:ext uri="{FF2B5EF4-FFF2-40B4-BE49-F238E27FC236}">
                  <a16:creationId xmlns:a16="http://schemas.microsoft.com/office/drawing/2014/main" id="{A7344711-3A46-EAB2-BD77-BF9C1D8B953F}"/>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77" name="Straight Arrow Connector 76">
              <a:extLst>
                <a:ext uri="{FF2B5EF4-FFF2-40B4-BE49-F238E27FC236}">
                  <a16:creationId xmlns:a16="http://schemas.microsoft.com/office/drawing/2014/main" id="{177DB02F-57AF-F6C8-2B31-7D594C7B22DB}"/>
                </a:ext>
              </a:extLst>
            </p:cNvPr>
            <p:cNvCxnSpPr>
              <a:cxnSpLocks/>
              <a:stCxn id="76" idx="3"/>
              <a:endCxn id="79"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78" name="Straight Arrow Connector 77">
              <a:extLst>
                <a:ext uri="{FF2B5EF4-FFF2-40B4-BE49-F238E27FC236}">
                  <a16:creationId xmlns:a16="http://schemas.microsoft.com/office/drawing/2014/main" id="{5EB8169C-5745-31C5-6AC7-766C80655B72}"/>
                </a:ext>
              </a:extLst>
            </p:cNvPr>
            <p:cNvCxnSpPr>
              <a:cxnSpLocks/>
              <a:stCxn id="76" idx="5"/>
              <a:endCxn id="80"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79" name="Oval 78">
              <a:extLst>
                <a:ext uri="{FF2B5EF4-FFF2-40B4-BE49-F238E27FC236}">
                  <a16:creationId xmlns:a16="http://schemas.microsoft.com/office/drawing/2014/main" id="{E9616916-8290-6F88-75BB-6C10EA70940F}"/>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80" name="Oval 79">
              <a:extLst>
                <a:ext uri="{FF2B5EF4-FFF2-40B4-BE49-F238E27FC236}">
                  <a16:creationId xmlns:a16="http://schemas.microsoft.com/office/drawing/2014/main" id="{AF015588-8B8A-FB80-35E0-8FB5CEF41E49}"/>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sp>
          <p:nvSpPr>
            <p:cNvPr id="81" name="Oval 80">
              <a:extLst>
                <a:ext uri="{FF2B5EF4-FFF2-40B4-BE49-F238E27FC236}">
                  <a16:creationId xmlns:a16="http://schemas.microsoft.com/office/drawing/2014/main" id="{16D642D7-FA00-60B1-6179-55644779A5E4}"/>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82" name="Straight Arrow Connector 81">
              <a:extLst>
                <a:ext uri="{FF2B5EF4-FFF2-40B4-BE49-F238E27FC236}">
                  <a16:creationId xmlns:a16="http://schemas.microsoft.com/office/drawing/2014/main" id="{0A639566-CF45-2BF2-54FB-5FA15ED6F092}"/>
                </a:ext>
              </a:extLst>
            </p:cNvPr>
            <p:cNvCxnSpPr>
              <a:cxnSpLocks/>
              <a:stCxn id="81" idx="3"/>
              <a:endCxn id="84"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83" name="Straight Arrow Connector 82">
              <a:extLst>
                <a:ext uri="{FF2B5EF4-FFF2-40B4-BE49-F238E27FC236}">
                  <a16:creationId xmlns:a16="http://schemas.microsoft.com/office/drawing/2014/main" id="{FA333399-2BA2-FF1A-FCC0-4C59CA6B4EF1}"/>
                </a:ext>
              </a:extLst>
            </p:cNvPr>
            <p:cNvCxnSpPr>
              <a:cxnSpLocks/>
              <a:stCxn id="81" idx="5"/>
              <a:endCxn id="85"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84" name="Oval 83">
              <a:extLst>
                <a:ext uri="{FF2B5EF4-FFF2-40B4-BE49-F238E27FC236}">
                  <a16:creationId xmlns:a16="http://schemas.microsoft.com/office/drawing/2014/main" id="{BE6FF552-BDDA-4426-C95F-C38427D4CA4B}"/>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85" name="Oval 84">
              <a:extLst>
                <a:ext uri="{FF2B5EF4-FFF2-40B4-BE49-F238E27FC236}">
                  <a16:creationId xmlns:a16="http://schemas.microsoft.com/office/drawing/2014/main" id="{F999A2E5-674A-B6A8-0CC6-08A8CBEB2213}"/>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86" name="Straight Arrow Connector 85">
              <a:extLst>
                <a:ext uri="{FF2B5EF4-FFF2-40B4-BE49-F238E27FC236}">
                  <a16:creationId xmlns:a16="http://schemas.microsoft.com/office/drawing/2014/main" id="{55BEBDA6-16E5-6C98-B15D-23F713014255}"/>
                </a:ext>
              </a:extLst>
            </p:cNvPr>
            <p:cNvCxnSpPr>
              <a:cxnSpLocks/>
              <a:stCxn id="88" idx="3"/>
              <a:endCxn id="89"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87" name="Straight Arrow Connector 86">
              <a:extLst>
                <a:ext uri="{FF2B5EF4-FFF2-40B4-BE49-F238E27FC236}">
                  <a16:creationId xmlns:a16="http://schemas.microsoft.com/office/drawing/2014/main" id="{C6E4834D-EA05-9458-742D-662C79941609}"/>
                </a:ext>
              </a:extLst>
            </p:cNvPr>
            <p:cNvCxnSpPr>
              <a:cxnSpLocks/>
              <a:stCxn id="88" idx="5"/>
              <a:endCxn id="94"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88" name="Oval 87">
              <a:extLst>
                <a:ext uri="{FF2B5EF4-FFF2-40B4-BE49-F238E27FC236}">
                  <a16:creationId xmlns:a16="http://schemas.microsoft.com/office/drawing/2014/main" id="{A2206696-B4CA-23C4-02E0-EA81962BC1BE}"/>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16</a:t>
              </a:r>
            </a:p>
          </p:txBody>
        </p:sp>
        <p:sp>
          <p:nvSpPr>
            <p:cNvPr id="89" name="Oval 88">
              <a:extLst>
                <a:ext uri="{FF2B5EF4-FFF2-40B4-BE49-F238E27FC236}">
                  <a16:creationId xmlns:a16="http://schemas.microsoft.com/office/drawing/2014/main" id="{558B301E-B87C-77C2-25BF-DCF722535BC6}"/>
                </a:ext>
              </a:extLst>
            </p:cNvPr>
            <p:cNvSpPr/>
            <p:nvPr/>
          </p:nvSpPr>
          <p:spPr>
            <a:xfrm>
              <a:off x="6984428" y="4307409"/>
              <a:ext cx="623912" cy="623912"/>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90" name="Straight Arrow Connector 89">
              <a:extLst>
                <a:ext uri="{FF2B5EF4-FFF2-40B4-BE49-F238E27FC236}">
                  <a16:creationId xmlns:a16="http://schemas.microsoft.com/office/drawing/2014/main" id="{048FA4C3-4C04-4257-CEBD-114D8A029371}"/>
                </a:ext>
              </a:extLst>
            </p:cNvPr>
            <p:cNvCxnSpPr>
              <a:cxnSpLocks/>
              <a:stCxn id="89" idx="3"/>
              <a:endCxn id="92"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1" name="Straight Arrow Connector 90">
              <a:extLst>
                <a:ext uri="{FF2B5EF4-FFF2-40B4-BE49-F238E27FC236}">
                  <a16:creationId xmlns:a16="http://schemas.microsoft.com/office/drawing/2014/main" id="{6619170D-547F-B3F3-9098-8D0A0EC7144F}"/>
                </a:ext>
              </a:extLst>
            </p:cNvPr>
            <p:cNvCxnSpPr>
              <a:cxnSpLocks/>
              <a:stCxn id="89" idx="5"/>
              <a:endCxn id="93"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2" name="Oval 91">
              <a:extLst>
                <a:ext uri="{FF2B5EF4-FFF2-40B4-BE49-F238E27FC236}">
                  <a16:creationId xmlns:a16="http://schemas.microsoft.com/office/drawing/2014/main" id="{B1E99BB5-5EA5-9FF9-D161-6F6034963734}"/>
                </a:ext>
              </a:extLst>
            </p:cNvPr>
            <p:cNvSpPr/>
            <p:nvPr/>
          </p:nvSpPr>
          <p:spPr>
            <a:xfrm>
              <a:off x="6360516" y="5420402"/>
              <a:ext cx="623912" cy="623912"/>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14</a:t>
              </a:r>
            </a:p>
          </p:txBody>
        </p:sp>
        <p:sp>
          <p:nvSpPr>
            <p:cNvPr id="93" name="Oval 92">
              <a:extLst>
                <a:ext uri="{FF2B5EF4-FFF2-40B4-BE49-F238E27FC236}">
                  <a16:creationId xmlns:a16="http://schemas.microsoft.com/office/drawing/2014/main" id="{57F45327-9667-E48E-DE2D-4343E0A61F7F}"/>
                </a:ext>
              </a:extLst>
            </p:cNvPr>
            <p:cNvSpPr/>
            <p:nvPr/>
          </p:nvSpPr>
          <p:spPr>
            <a:xfrm>
              <a:off x="7516971"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15</a:t>
              </a:r>
            </a:p>
          </p:txBody>
        </p:sp>
        <p:sp>
          <p:nvSpPr>
            <p:cNvPr id="94" name="Oval 93">
              <a:extLst>
                <a:ext uri="{FF2B5EF4-FFF2-40B4-BE49-F238E27FC236}">
                  <a16:creationId xmlns:a16="http://schemas.microsoft.com/office/drawing/2014/main" id="{A0085A23-9A4C-6A60-61A2-7EE24D42F00D}"/>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95" name="Straight Arrow Connector 94">
              <a:extLst>
                <a:ext uri="{FF2B5EF4-FFF2-40B4-BE49-F238E27FC236}">
                  <a16:creationId xmlns:a16="http://schemas.microsoft.com/office/drawing/2014/main" id="{31E46D64-4D3D-E36C-3086-D056EA933C81}"/>
                </a:ext>
              </a:extLst>
            </p:cNvPr>
            <p:cNvCxnSpPr>
              <a:cxnSpLocks/>
              <a:stCxn id="94" idx="3"/>
              <a:endCxn id="97"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458E657A-CCB9-6E86-E651-A15A1885D52D}"/>
                </a:ext>
              </a:extLst>
            </p:cNvPr>
            <p:cNvCxnSpPr>
              <a:cxnSpLocks/>
              <a:stCxn id="94" idx="5"/>
              <a:endCxn id="98"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265BBAAD-7156-DF5C-136C-39444DD95E58}"/>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17</a:t>
              </a:r>
            </a:p>
          </p:txBody>
        </p:sp>
        <p:sp>
          <p:nvSpPr>
            <p:cNvPr id="98" name="Oval 97">
              <a:extLst>
                <a:ext uri="{FF2B5EF4-FFF2-40B4-BE49-F238E27FC236}">
                  <a16:creationId xmlns:a16="http://schemas.microsoft.com/office/drawing/2014/main" id="{A874235B-E553-AA79-5CF8-73611D9F5C6C}"/>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19</a:t>
              </a:r>
            </a:p>
          </p:txBody>
        </p:sp>
        <p:sp>
          <p:nvSpPr>
            <p:cNvPr id="99" name="Oval 98">
              <a:extLst>
                <a:ext uri="{FF2B5EF4-FFF2-40B4-BE49-F238E27FC236}">
                  <a16:creationId xmlns:a16="http://schemas.microsoft.com/office/drawing/2014/main" id="{5E98576F-7023-7A91-6534-59BB6E7354A1}"/>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00" name="Straight Arrow Connector 99">
              <a:extLst>
                <a:ext uri="{FF2B5EF4-FFF2-40B4-BE49-F238E27FC236}">
                  <a16:creationId xmlns:a16="http://schemas.microsoft.com/office/drawing/2014/main" id="{FD8DCADC-D269-A446-9572-4FC833AB3117}"/>
                </a:ext>
              </a:extLst>
            </p:cNvPr>
            <p:cNvCxnSpPr>
              <a:cxnSpLocks/>
              <a:stCxn id="99" idx="3"/>
              <a:endCxn id="75"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083CB36A-DA37-A6D9-5258-9FD903517FE0}"/>
                </a:ext>
              </a:extLst>
            </p:cNvPr>
            <p:cNvCxnSpPr>
              <a:cxnSpLocks/>
              <a:stCxn id="99" idx="5"/>
              <a:endCxn id="88"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09" name="Group 108">
            <a:extLst>
              <a:ext uri="{FF2B5EF4-FFF2-40B4-BE49-F238E27FC236}">
                <a16:creationId xmlns:a16="http://schemas.microsoft.com/office/drawing/2014/main" id="{3DC917FB-D1D3-35A0-E6E4-AC807F31F980}"/>
              </a:ext>
            </a:extLst>
          </p:cNvPr>
          <p:cNvGrpSpPr/>
          <p:nvPr/>
        </p:nvGrpSpPr>
        <p:grpSpPr>
          <a:xfrm>
            <a:off x="6912588" y="549389"/>
            <a:ext cx="1681652" cy="1899294"/>
            <a:chOff x="7074348" y="1090794"/>
            <a:chExt cx="1681652" cy="1899294"/>
          </a:xfrm>
        </p:grpSpPr>
        <p:cxnSp>
          <p:nvCxnSpPr>
            <p:cNvPr id="102" name="Straight Arrow Connector 101">
              <a:extLst>
                <a:ext uri="{FF2B5EF4-FFF2-40B4-BE49-F238E27FC236}">
                  <a16:creationId xmlns:a16="http://schemas.microsoft.com/office/drawing/2014/main" id="{48D9AAC7-3A8F-470F-20C7-F829AC51E634}"/>
                </a:ext>
              </a:extLst>
            </p:cNvPr>
            <p:cNvCxnSpPr>
              <a:cxnSpLocks/>
              <a:stCxn id="103" idx="5"/>
              <a:endCxn id="104" idx="0"/>
            </p:cNvCxnSpPr>
            <p:nvPr/>
          </p:nvCxnSpPr>
          <p:spPr>
            <a:xfrm>
              <a:off x="8089584" y="1872156"/>
              <a:ext cx="511179" cy="253606"/>
            </a:xfrm>
            <a:prstGeom prst="straightConnector1">
              <a:avLst/>
            </a:prstGeom>
            <a:noFill/>
            <a:ln w="38100" cap="flat" cmpd="sng" algn="ctr">
              <a:solidFill>
                <a:sysClr val="windowText" lastClr="000000"/>
              </a:solidFill>
              <a:prstDash val="solid"/>
              <a:miter lim="800000"/>
              <a:tailEnd type="triangle"/>
            </a:ln>
            <a:effectLst/>
          </p:spPr>
        </p:cxnSp>
        <p:sp>
          <p:nvSpPr>
            <p:cNvPr id="103" name="Oval 102">
              <a:extLst>
                <a:ext uri="{FF2B5EF4-FFF2-40B4-BE49-F238E27FC236}">
                  <a16:creationId xmlns:a16="http://schemas.microsoft.com/office/drawing/2014/main" id="{4D150688-1B07-15B3-25BC-1479C82AC9E6}"/>
                </a:ext>
              </a:extLst>
            </p:cNvPr>
            <p:cNvSpPr/>
            <p:nvPr/>
          </p:nvSpPr>
          <p:spPr>
            <a:xfrm>
              <a:off x="7824578" y="1607150"/>
              <a:ext cx="310474" cy="310474"/>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104" name="Oval 103">
              <a:extLst>
                <a:ext uri="{FF2B5EF4-FFF2-40B4-BE49-F238E27FC236}">
                  <a16:creationId xmlns:a16="http://schemas.microsoft.com/office/drawing/2014/main" id="{92E762E0-8095-9A0B-8104-D8527705FFD2}"/>
                </a:ext>
              </a:extLst>
            </p:cNvPr>
            <p:cNvSpPr/>
            <p:nvPr/>
          </p:nvSpPr>
          <p:spPr>
            <a:xfrm>
              <a:off x="8445526" y="2125762"/>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5" name="Straight Arrow Connector 104">
              <a:extLst>
                <a:ext uri="{FF2B5EF4-FFF2-40B4-BE49-F238E27FC236}">
                  <a16:creationId xmlns:a16="http://schemas.microsoft.com/office/drawing/2014/main" id="{C29D1239-8FC1-FC09-812B-31F59636E67A}"/>
                </a:ext>
              </a:extLst>
            </p:cNvPr>
            <p:cNvCxnSpPr>
              <a:cxnSpLocks/>
              <a:stCxn id="104" idx="3"/>
              <a:endCxn id="106" idx="0"/>
            </p:cNvCxnSpPr>
            <p:nvPr/>
          </p:nvCxnSpPr>
          <p:spPr>
            <a:xfrm flipH="1">
              <a:off x="8290289" y="2390768"/>
              <a:ext cx="200705" cy="288846"/>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B4F5495B-2784-E9AC-B5F8-2A4283DB6AC3}"/>
                </a:ext>
              </a:extLst>
            </p:cNvPr>
            <p:cNvSpPr/>
            <p:nvPr/>
          </p:nvSpPr>
          <p:spPr>
            <a:xfrm>
              <a:off x="8135052" y="2679614"/>
              <a:ext cx="310474" cy="310474"/>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prstClr val="black"/>
                  </a:solidFill>
                  <a:latin typeface="Segoe UI Emoji"/>
                </a:rPr>
                <a:t>5</a:t>
              </a:r>
              <a:endParaRPr kumimoji="0" lang="en-US" sz="1600" b="0" i="0" u="none" strike="noStrike" kern="0" cap="none" spc="0" normalizeH="0" baseline="0" noProof="0">
                <a:ln>
                  <a:noFill/>
                </a:ln>
                <a:solidFill>
                  <a:prstClr val="black"/>
                </a:solidFill>
                <a:effectLst/>
                <a:uLnTx/>
                <a:uFillTx/>
                <a:latin typeface="Segoe UI Emoji"/>
                <a:ea typeface="+mn-ea"/>
                <a:cs typeface="+mn-cs"/>
              </a:endParaRPr>
            </a:p>
          </p:txBody>
        </p:sp>
        <p:sp>
          <p:nvSpPr>
            <p:cNvPr id="107" name="Oval 106">
              <a:extLst>
                <a:ext uri="{FF2B5EF4-FFF2-40B4-BE49-F238E27FC236}">
                  <a16:creationId xmlns:a16="http://schemas.microsoft.com/office/drawing/2014/main" id="{01386E89-DC42-1C9B-A53E-FB101270A9A2}"/>
                </a:ext>
              </a:extLst>
            </p:cNvPr>
            <p:cNvSpPr/>
            <p:nvPr/>
          </p:nvSpPr>
          <p:spPr>
            <a:xfrm>
              <a:off x="7074348" y="1090794"/>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108" name="Straight Arrow Connector 107">
              <a:extLst>
                <a:ext uri="{FF2B5EF4-FFF2-40B4-BE49-F238E27FC236}">
                  <a16:creationId xmlns:a16="http://schemas.microsoft.com/office/drawing/2014/main" id="{F0FD16CA-4D86-3C3C-5656-33E9487679C2}"/>
                </a:ext>
              </a:extLst>
            </p:cNvPr>
            <p:cNvCxnSpPr>
              <a:cxnSpLocks/>
              <a:stCxn id="107" idx="5"/>
              <a:endCxn id="103" idx="1"/>
            </p:cNvCxnSpPr>
            <p:nvPr/>
          </p:nvCxnSpPr>
          <p:spPr>
            <a:xfrm>
              <a:off x="7339354" y="1354954"/>
              <a:ext cx="530692" cy="297664"/>
            </a:xfrm>
            <a:prstGeom prst="straightConnector1">
              <a:avLst/>
            </a:prstGeom>
            <a:noFill/>
            <a:ln w="38100" cap="flat" cmpd="sng" algn="ctr">
              <a:solidFill>
                <a:sysClr val="windowText" lastClr="000000"/>
              </a:solidFill>
              <a:prstDash val="solid"/>
              <a:miter lim="800000"/>
              <a:tailEnd type="triangle"/>
            </a:ln>
            <a:effectLst/>
          </p:spPr>
        </p:cxnSp>
      </p:grpSp>
      <p:grpSp>
        <p:nvGrpSpPr>
          <p:cNvPr id="147" name="Group 146">
            <a:extLst>
              <a:ext uri="{FF2B5EF4-FFF2-40B4-BE49-F238E27FC236}">
                <a16:creationId xmlns:a16="http://schemas.microsoft.com/office/drawing/2014/main" id="{68B66602-49E8-1846-D043-944A047FB752}"/>
              </a:ext>
            </a:extLst>
          </p:cNvPr>
          <p:cNvGrpSpPr/>
          <p:nvPr/>
        </p:nvGrpSpPr>
        <p:grpSpPr>
          <a:xfrm>
            <a:off x="4979989" y="1394401"/>
            <a:ext cx="1912852" cy="1899294"/>
            <a:chOff x="4650689" y="1537440"/>
            <a:chExt cx="1912852" cy="1899294"/>
          </a:xfrm>
        </p:grpSpPr>
        <p:cxnSp>
          <p:nvCxnSpPr>
            <p:cNvPr id="140" name="Straight Arrow Connector 139">
              <a:extLst>
                <a:ext uri="{FF2B5EF4-FFF2-40B4-BE49-F238E27FC236}">
                  <a16:creationId xmlns:a16="http://schemas.microsoft.com/office/drawing/2014/main" id="{47679F66-0111-2EDF-F912-D766DC94E306}"/>
                </a:ext>
              </a:extLst>
            </p:cNvPr>
            <p:cNvCxnSpPr>
              <a:cxnSpLocks/>
              <a:stCxn id="141" idx="3"/>
              <a:endCxn id="142" idx="0"/>
            </p:cNvCxnSpPr>
            <p:nvPr/>
          </p:nvCxnSpPr>
          <p:spPr>
            <a:xfrm flipH="1">
              <a:off x="5256319" y="2318802"/>
              <a:ext cx="420243" cy="253606"/>
            </a:xfrm>
            <a:prstGeom prst="straightConnector1">
              <a:avLst/>
            </a:prstGeom>
            <a:noFill/>
            <a:ln w="38100" cap="flat" cmpd="sng" algn="ctr">
              <a:solidFill>
                <a:sysClr val="windowText" lastClr="000000"/>
              </a:solidFill>
              <a:prstDash val="solid"/>
              <a:miter lim="800000"/>
              <a:tailEnd type="triangle"/>
            </a:ln>
            <a:effectLst/>
          </p:spPr>
        </p:cxnSp>
        <p:sp>
          <p:nvSpPr>
            <p:cNvPr id="141" name="Oval 140">
              <a:extLst>
                <a:ext uri="{FF2B5EF4-FFF2-40B4-BE49-F238E27FC236}">
                  <a16:creationId xmlns:a16="http://schemas.microsoft.com/office/drawing/2014/main" id="{BE8E1ECD-4AF9-1421-7C3B-ACEDEDA7D1E9}"/>
                </a:ext>
              </a:extLst>
            </p:cNvPr>
            <p:cNvSpPr/>
            <p:nvPr/>
          </p:nvSpPr>
          <p:spPr>
            <a:xfrm>
              <a:off x="5631094" y="2053796"/>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prstClr val="black"/>
                  </a:solidFill>
                  <a:latin typeface="Segoe UI Emoji"/>
                </a:rPr>
                <a:t>3</a:t>
              </a:r>
              <a:endParaRPr kumimoji="0" lang="en-US" sz="1600" b="0" i="0" u="none" strike="noStrike" kern="0" cap="none" spc="0" normalizeH="0" baseline="0" noProof="0">
                <a:ln>
                  <a:noFill/>
                </a:ln>
                <a:solidFill>
                  <a:prstClr val="black"/>
                </a:solidFill>
                <a:effectLst/>
                <a:uLnTx/>
                <a:uFillTx/>
                <a:latin typeface="Segoe UI Emoji"/>
                <a:ea typeface="+mn-ea"/>
                <a:cs typeface="+mn-cs"/>
              </a:endParaRPr>
            </a:p>
          </p:txBody>
        </p:sp>
        <p:sp>
          <p:nvSpPr>
            <p:cNvPr id="142" name="Oval 141">
              <a:extLst>
                <a:ext uri="{FF2B5EF4-FFF2-40B4-BE49-F238E27FC236}">
                  <a16:creationId xmlns:a16="http://schemas.microsoft.com/office/drawing/2014/main" id="{8FB5220E-8739-9837-7A89-44AED92356B3}"/>
                </a:ext>
              </a:extLst>
            </p:cNvPr>
            <p:cNvSpPr/>
            <p:nvPr/>
          </p:nvSpPr>
          <p:spPr>
            <a:xfrm>
              <a:off x="5101082" y="2572408"/>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143" name="Straight Arrow Connector 142">
              <a:extLst>
                <a:ext uri="{FF2B5EF4-FFF2-40B4-BE49-F238E27FC236}">
                  <a16:creationId xmlns:a16="http://schemas.microsoft.com/office/drawing/2014/main" id="{278F6BDB-7D76-C209-89DA-5E95CF763D37}"/>
                </a:ext>
              </a:extLst>
            </p:cNvPr>
            <p:cNvCxnSpPr>
              <a:cxnSpLocks/>
              <a:stCxn id="142" idx="3"/>
              <a:endCxn id="144" idx="0"/>
            </p:cNvCxnSpPr>
            <p:nvPr/>
          </p:nvCxnSpPr>
          <p:spPr>
            <a:xfrm flipH="1">
              <a:off x="4805926" y="2837414"/>
              <a:ext cx="340624" cy="288846"/>
            </a:xfrm>
            <a:prstGeom prst="straightConnector1">
              <a:avLst/>
            </a:prstGeom>
            <a:noFill/>
            <a:ln w="38100" cap="flat" cmpd="sng" algn="ctr">
              <a:solidFill>
                <a:sysClr val="windowText" lastClr="000000"/>
              </a:solidFill>
              <a:prstDash val="solid"/>
              <a:miter lim="800000"/>
              <a:tailEnd type="triangle"/>
            </a:ln>
            <a:effectLst/>
          </p:spPr>
        </p:cxnSp>
        <p:sp>
          <p:nvSpPr>
            <p:cNvPr id="144" name="Oval 143">
              <a:extLst>
                <a:ext uri="{FF2B5EF4-FFF2-40B4-BE49-F238E27FC236}">
                  <a16:creationId xmlns:a16="http://schemas.microsoft.com/office/drawing/2014/main" id="{4C15E06A-B502-0E47-B509-84B07F0471A4}"/>
                </a:ext>
              </a:extLst>
            </p:cNvPr>
            <p:cNvSpPr/>
            <p:nvPr/>
          </p:nvSpPr>
          <p:spPr>
            <a:xfrm>
              <a:off x="4650689" y="3126260"/>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145" name="Oval 144">
              <a:extLst>
                <a:ext uri="{FF2B5EF4-FFF2-40B4-BE49-F238E27FC236}">
                  <a16:creationId xmlns:a16="http://schemas.microsoft.com/office/drawing/2014/main" id="{7BF69E10-6177-6DB7-9B82-159B1C15BDEF}"/>
                </a:ext>
              </a:extLst>
            </p:cNvPr>
            <p:cNvSpPr/>
            <p:nvPr/>
          </p:nvSpPr>
          <p:spPr>
            <a:xfrm>
              <a:off x="6253067" y="1537440"/>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prstClr val="black"/>
                  </a:solidFill>
                  <a:latin typeface="Segoe UI Emoji"/>
                </a:rPr>
                <a:t>4</a:t>
              </a:r>
              <a:endParaRPr kumimoji="0" lang="en-US" sz="16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46" name="Straight Arrow Connector 145">
              <a:extLst>
                <a:ext uri="{FF2B5EF4-FFF2-40B4-BE49-F238E27FC236}">
                  <a16:creationId xmlns:a16="http://schemas.microsoft.com/office/drawing/2014/main" id="{EEAA3FB8-4BD0-9A8D-838D-8F91156543D4}"/>
                </a:ext>
              </a:extLst>
            </p:cNvPr>
            <p:cNvCxnSpPr>
              <a:cxnSpLocks/>
              <a:stCxn id="145" idx="3"/>
              <a:endCxn id="141" idx="7"/>
            </p:cNvCxnSpPr>
            <p:nvPr/>
          </p:nvCxnSpPr>
          <p:spPr>
            <a:xfrm flipH="1">
              <a:off x="5896100" y="1801600"/>
              <a:ext cx="402435" cy="297664"/>
            </a:xfrm>
            <a:prstGeom prst="straightConnector1">
              <a:avLst/>
            </a:prstGeom>
            <a:noFill/>
            <a:ln w="38100" cap="flat" cmpd="sng" algn="ctr">
              <a:solidFill>
                <a:sysClr val="windowText" lastClr="000000"/>
              </a:solidFill>
              <a:prstDash val="solid"/>
              <a:miter lim="800000"/>
              <a:tailEnd type="triangle"/>
            </a:ln>
            <a:effectLst/>
          </p:spPr>
        </p:cxnSp>
      </p:grpSp>
      <p:sp>
        <p:nvSpPr>
          <p:cNvPr id="3" name="TextBox 2">
            <a:extLst>
              <a:ext uri="{FF2B5EF4-FFF2-40B4-BE49-F238E27FC236}">
                <a16:creationId xmlns:a16="http://schemas.microsoft.com/office/drawing/2014/main" id="{844A19CE-55B0-335E-B89F-BDE33A38E7D2}"/>
              </a:ext>
            </a:extLst>
          </p:cNvPr>
          <p:cNvSpPr txBox="1"/>
          <p:nvPr/>
        </p:nvSpPr>
        <p:spPr>
          <a:xfrm>
            <a:off x="110684" y="-37074"/>
            <a:ext cx="4213654" cy="5509200"/>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000">
                <a:solidFill>
                  <a:schemeClr val="accent5"/>
                </a:solidFill>
              </a:rPr>
              <a:t>today is </a:t>
            </a:r>
            <a:r>
              <a:rPr lang="en-US" sz="2000">
                <a:solidFill>
                  <a:schemeClr val="accent5"/>
                </a:solidFill>
                <a:sym typeface="Wingdings" pitchFamily="2" charset="2"/>
              </a:rPr>
              <a:t>See You Back In Person on Wednesday Wednesday!</a:t>
            </a:r>
          </a:p>
          <a:p>
            <a:br>
              <a:rPr lang="en-US" sz="2400"/>
            </a:br>
            <a:r>
              <a:rPr lang="en-US" sz="3200">
                <a:solidFill>
                  <a:schemeClr val="accent1"/>
                </a:solidFill>
              </a:rPr>
              <a:t>WARMUP</a:t>
            </a:r>
            <a:br>
              <a:rPr lang="en-US" sz="2400">
                <a:solidFill>
                  <a:schemeClr val="accent1"/>
                </a:solidFill>
              </a:rPr>
            </a:br>
            <a:r>
              <a:rPr lang="en-US" sz="2400" b="1">
                <a:solidFill>
                  <a:schemeClr val="accent2"/>
                </a:solidFill>
              </a:rPr>
              <a:t>Is It A Binary Search Tree</a:t>
            </a:r>
            <a:r>
              <a:rPr lang="en-US" sz="2400">
                <a:solidFill>
                  <a:schemeClr val="accent2"/>
                </a:solidFill>
              </a:rPr>
              <a:t>?</a:t>
            </a:r>
            <a:br>
              <a:rPr lang="en-US" sz="2400">
                <a:solidFill>
                  <a:schemeClr val="accent4"/>
                </a:solidFill>
              </a:rPr>
            </a:br>
            <a:endParaRPr lang="en-US" sz="2400">
              <a:solidFill>
                <a:schemeClr val="accent4"/>
              </a:solidFill>
            </a:endParaRPr>
          </a:p>
          <a:p>
            <a:endParaRPr lang="en-US" sz="2400">
              <a:solidFill>
                <a:schemeClr val="accent4"/>
              </a:solidFill>
            </a:endParaRPr>
          </a:p>
          <a:p>
            <a:endParaRPr lang="en-US" sz="2400">
              <a:solidFill>
                <a:schemeClr val="accent4"/>
              </a:solidFill>
            </a:endParaRPr>
          </a:p>
          <a:p>
            <a:endParaRPr lang="en-US" sz="2400">
              <a:solidFill>
                <a:schemeClr val="accent4"/>
              </a:solidFill>
            </a:endParaRPr>
          </a:p>
          <a:p>
            <a:endParaRPr lang="en-US" sz="2400">
              <a:solidFill>
                <a:schemeClr val="accent4"/>
              </a:solidFill>
            </a:endParaRPr>
          </a:p>
          <a:p>
            <a:r>
              <a:rPr lang="en-US" sz="3200">
                <a:solidFill>
                  <a:schemeClr val="accent4"/>
                </a:solidFill>
              </a:rPr>
              <a:t>TODAY</a:t>
            </a:r>
            <a:endParaRPr lang="en-US" sz="2400">
              <a:solidFill>
                <a:schemeClr val="accent4"/>
              </a:solidFill>
            </a:endParaRPr>
          </a:p>
          <a:p>
            <a:r>
              <a:rPr lang="en-US" sz="2400">
                <a:solidFill>
                  <a:schemeClr val="accent4"/>
                </a:solidFill>
              </a:rPr>
              <a:t>traversal order demo; heaps</a:t>
            </a:r>
          </a:p>
          <a:p>
            <a:endParaRPr lang="en-US" sz="2400">
              <a:solidFill>
                <a:schemeClr val="accent4"/>
              </a:solidFill>
            </a:endParaRPr>
          </a:p>
        </p:txBody>
      </p:sp>
      <p:sp>
        <p:nvSpPr>
          <p:cNvPr id="4" name="TextBox 3">
            <a:extLst>
              <a:ext uri="{FF2B5EF4-FFF2-40B4-BE49-F238E27FC236}">
                <a16:creationId xmlns:a16="http://schemas.microsoft.com/office/drawing/2014/main" id="{8E6B7287-8E60-D447-EC41-F43870933E48}"/>
              </a:ext>
            </a:extLst>
          </p:cNvPr>
          <p:cNvSpPr txBox="1"/>
          <p:nvPr/>
        </p:nvSpPr>
        <p:spPr>
          <a:xfrm>
            <a:off x="94644" y="2464846"/>
            <a:ext cx="4373197" cy="1323439"/>
          </a:xfrm>
          <a:prstGeom prst="rect">
            <a:avLst/>
          </a:prstGeom>
          <a:solidFill>
            <a:schemeClr val="bg1"/>
          </a:solidFill>
        </p:spPr>
        <p:txBody>
          <a:bodyPr wrap="square">
            <a:spAutoFit/>
          </a:bodyPr>
          <a:lstStyle/>
          <a:p>
            <a:r>
              <a:rPr lang="en-US" sz="1600"/>
              <a:t>in a </a:t>
            </a:r>
            <a:r>
              <a:rPr lang="en-US" sz="1600" b="1"/>
              <a:t>binary search tree</a:t>
            </a:r>
            <a:r>
              <a:rPr lang="en-US" sz="1600"/>
              <a:t> (sorted binary tree) </a:t>
            </a:r>
            <a:r>
              <a:rPr lang="en-US" sz="1600" b="1">
                <a:solidFill>
                  <a:schemeClr val="accent2"/>
                </a:solidFill>
              </a:rPr>
              <a:t>every</a:t>
            </a:r>
            <a:r>
              <a:rPr lang="en-US" sz="1600"/>
              <a:t> node follows:</a:t>
            </a:r>
            <a:br>
              <a:rPr lang="en-US" sz="1600"/>
            </a:br>
            <a:r>
              <a:rPr lang="en-US" sz="1600"/>
              <a:t>"a node's value is </a:t>
            </a:r>
            <a:r>
              <a:rPr lang="en-US" sz="1600" b="1"/>
              <a:t>greater than the values of </a:t>
            </a:r>
            <a:r>
              <a:rPr lang="en-US" sz="1600" b="1">
                <a:solidFill>
                  <a:schemeClr val="accent2"/>
                </a:solidFill>
              </a:rPr>
              <a:t>all</a:t>
            </a:r>
            <a:r>
              <a:rPr lang="en-US" sz="1600" b="1"/>
              <a:t> nodes in its left subtree </a:t>
            </a:r>
            <a:r>
              <a:rPr lang="en-US" sz="1600"/>
              <a:t>and </a:t>
            </a:r>
            <a:r>
              <a:rPr lang="en-US" sz="1600" b="1"/>
              <a:t>less than the values of </a:t>
            </a:r>
            <a:r>
              <a:rPr lang="en-US" sz="1600" b="1">
                <a:solidFill>
                  <a:schemeClr val="accent2"/>
                </a:solidFill>
              </a:rPr>
              <a:t>all</a:t>
            </a:r>
            <a:r>
              <a:rPr lang="en-US" sz="1600" b="1"/>
              <a:t> nodes in its right subtree</a:t>
            </a:r>
            <a:r>
              <a:rPr lang="en-US" sz="1600"/>
              <a:t>"</a:t>
            </a:r>
            <a:endParaRPr lang="en-US" sz="1600" b="1">
              <a:solidFill>
                <a:srgbClr val="F2AFBE"/>
              </a:solidFill>
            </a:endParaRPr>
          </a:p>
        </p:txBody>
      </p:sp>
    </p:spTree>
    <p:extLst>
      <p:ext uri="{BB962C8B-B14F-4D97-AF65-F5344CB8AC3E}">
        <p14:creationId xmlns:p14="http://schemas.microsoft.com/office/powerpoint/2010/main" val="100596924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6667B7-E8EF-37D7-3B3F-BD539E971F30}"/>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15815482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9E42B-88D0-727A-B26D-2C0731670604}"/>
              </a:ext>
            </a:extLst>
          </p:cNvPr>
          <p:cNvSpPr>
            <a:spLocks noGrp="1"/>
          </p:cNvSpPr>
          <p:nvPr>
            <p:ph type="title"/>
          </p:nvPr>
        </p:nvSpPr>
        <p:spPr/>
        <p:txBody>
          <a:bodyPr/>
          <a:lstStyle/>
          <a:p>
            <a:pPr algn="l"/>
            <a:r>
              <a:rPr lang="en-US" b="1"/>
              <a:t>something to ponder:</a:t>
            </a:r>
            <a:br>
              <a:rPr lang="en-US" b="1"/>
            </a:br>
            <a:r>
              <a:rPr lang="en-US"/>
              <a:t>what will this pseducode do?</a:t>
            </a:r>
            <a:br>
              <a:rPr lang="en-US"/>
            </a:br>
            <a:br>
              <a:rPr lang="en-US"/>
            </a:br>
            <a:r>
              <a:rPr lang="en-US" sz="2800">
                <a:latin typeface="Consolas" panose="020B0609020204030204" pitchFamily="49" charset="0"/>
                <a:cs typeface="Consolas" panose="020B0609020204030204" pitchFamily="49" charset="0"/>
              </a:rPr>
              <a:t>binarySearchTree = BinarySearchTree()</a:t>
            </a:r>
            <a:br>
              <a:rPr lang="en-US" sz="2800">
                <a:latin typeface="Consolas" panose="020B0609020204030204" pitchFamily="49" charset="0"/>
                <a:cs typeface="Consolas" panose="020B0609020204030204" pitchFamily="49" charset="0"/>
              </a:rPr>
            </a:br>
            <a:r>
              <a:rPr lang="en-US" sz="2800">
                <a:latin typeface="Consolas" panose="020B0609020204030204" pitchFamily="49" charset="0"/>
                <a:cs typeface="Consolas" panose="020B0609020204030204" pitchFamily="49" charset="0"/>
              </a:rPr>
              <a:t>array = [ 1, 2, 5, 6, 7, 9, 12, 17 ]</a:t>
            </a:r>
            <a:br>
              <a:rPr lang="en-US" sz="2800">
                <a:latin typeface="Consolas" panose="020B0609020204030204" pitchFamily="49" charset="0"/>
                <a:cs typeface="Consolas" panose="020B0609020204030204" pitchFamily="49" charset="0"/>
              </a:rPr>
            </a:br>
            <a:r>
              <a:rPr lang="en-US" sz="2800">
                <a:latin typeface="Consolas" panose="020B0609020204030204" pitchFamily="49" charset="0"/>
                <a:cs typeface="Consolas" panose="020B0609020204030204" pitchFamily="49" charset="0"/>
              </a:rPr>
              <a:t>for element in array:</a:t>
            </a:r>
            <a:br>
              <a:rPr lang="en-US" sz="2800">
                <a:latin typeface="Consolas" panose="020B0609020204030204" pitchFamily="49" charset="0"/>
                <a:cs typeface="Consolas" panose="020B0609020204030204" pitchFamily="49" charset="0"/>
              </a:rPr>
            </a:br>
            <a:r>
              <a:rPr lang="en-US" sz="2800">
                <a:latin typeface="Consolas" panose="020B0609020204030204" pitchFamily="49" charset="0"/>
                <a:cs typeface="Consolas" panose="020B0609020204030204" pitchFamily="49" charset="0"/>
              </a:rPr>
              <a:t>    binarySearchTree.add(element)</a:t>
            </a:r>
            <a:br>
              <a:rPr lang="en-US"/>
            </a:br>
            <a:endParaRPr lang="en-US" b="1"/>
          </a:p>
        </p:txBody>
      </p:sp>
    </p:spTree>
    <p:extLst>
      <p:ext uri="{BB962C8B-B14F-4D97-AF65-F5344CB8AC3E}">
        <p14:creationId xmlns:p14="http://schemas.microsoft.com/office/powerpoint/2010/main" val="163987219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897BA6-5F6F-83AE-0605-12F9E823CFB6}"/>
              </a:ext>
            </a:extLst>
          </p:cNvPr>
          <p:cNvSpPr>
            <a:spLocks noGrp="1"/>
          </p:cNvSpPr>
          <p:nvPr>
            <p:ph type="title"/>
          </p:nvPr>
        </p:nvSpPr>
        <p:spPr/>
        <p:txBody>
          <a:bodyPr/>
          <a:lstStyle/>
          <a:p>
            <a:r>
              <a:rPr lang="en-US"/>
              <a:t>uses of binary search trees</a:t>
            </a:r>
          </a:p>
        </p:txBody>
      </p:sp>
    </p:spTree>
    <p:extLst>
      <p:ext uri="{BB962C8B-B14F-4D97-AF65-F5344CB8AC3E}">
        <p14:creationId xmlns:p14="http://schemas.microsoft.com/office/powerpoint/2010/main" val="700823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21285976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00B9DC-7F8F-725D-D674-EE1647038866}"/>
              </a:ext>
            </a:extLst>
          </p:cNvPr>
          <p:cNvSpPr>
            <a:spLocks noGrp="1"/>
          </p:cNvSpPr>
          <p:nvPr>
            <p:ph type="title"/>
          </p:nvPr>
        </p:nvSpPr>
        <p:spPr/>
        <p:txBody>
          <a:bodyPr/>
          <a:lstStyle/>
          <a:p>
            <a:pPr>
              <a:tabLst>
                <a:tab pos="1881188" algn="l"/>
              </a:tabLst>
            </a:pPr>
            <a:r>
              <a:rPr lang="en-US"/>
              <a:t>tree map (implement a map)</a:t>
            </a:r>
          </a:p>
        </p:txBody>
      </p:sp>
      <p:sp>
        <p:nvSpPr>
          <p:cNvPr id="4" name="Content Placeholder 3">
            <a:extLst>
              <a:ext uri="{FF2B5EF4-FFF2-40B4-BE49-F238E27FC236}">
                <a16:creationId xmlns:a16="http://schemas.microsoft.com/office/drawing/2014/main" id="{AFA13750-D89C-606B-0F9E-0374BF099714}"/>
              </a:ext>
            </a:extLst>
          </p:cNvPr>
          <p:cNvSpPr>
            <a:spLocks noGrp="1"/>
          </p:cNvSpPr>
          <p:nvPr>
            <p:ph sz="quarter" idx="10"/>
          </p:nvPr>
        </p:nvSpPr>
        <p:spPr/>
        <p:txBody>
          <a:bodyPr/>
          <a:lstStyle/>
          <a:p>
            <a:r>
              <a:rPr lang="en-US"/>
              <a:t>implement a </a:t>
            </a:r>
            <a:r>
              <a:rPr lang="en-US" b="1"/>
              <a:t>map as a binary search tree</a:t>
            </a:r>
            <a:br>
              <a:rPr lang="en-US" b="1"/>
            </a:br>
            <a:r>
              <a:rPr lang="en-US" b="1">
                <a:solidFill>
                  <a:schemeClr val="accent6"/>
                </a:solidFill>
              </a:rPr>
              <a:t>( NOT a hash map!—no hashing will be involved!)</a:t>
            </a:r>
          </a:p>
          <a:p>
            <a:pPr marL="0" indent="0">
              <a:buNone/>
            </a:pPr>
            <a:endParaRPr lang="en-US"/>
          </a:p>
          <a:p>
            <a:pPr marL="0" indent="0">
              <a:buNone/>
            </a:pPr>
            <a:r>
              <a:rPr lang="en-US" sz="1400">
                <a:latin typeface="+mj-lt"/>
              </a:rPr>
              <a:t>class Node {</a:t>
            </a:r>
          </a:p>
          <a:p>
            <a:pPr marL="0" indent="0">
              <a:buNone/>
            </a:pPr>
            <a:r>
              <a:rPr lang="en-US" sz="1400" b="1">
                <a:latin typeface="+mj-lt"/>
              </a:rPr>
              <a:t>    String key; </a:t>
            </a:r>
            <a:r>
              <a:rPr lang="en-US" sz="1400" b="1">
                <a:solidFill>
                  <a:srgbClr val="007B00"/>
                </a:solidFill>
                <a:latin typeface="+mj-lt"/>
              </a:rPr>
              <a:t>// the binary search tree is sorted by key</a:t>
            </a:r>
          </a:p>
          <a:p>
            <a:pPr marL="0" indent="0">
              <a:buNone/>
            </a:pPr>
            <a:r>
              <a:rPr lang="en-US" sz="1400">
                <a:latin typeface="+mj-lt"/>
              </a:rPr>
              <a:t>    Integer value;</a:t>
            </a:r>
          </a:p>
          <a:p>
            <a:pPr marL="0" indent="0">
              <a:buNone/>
            </a:pPr>
            <a:r>
              <a:rPr lang="en-US" sz="1400">
                <a:latin typeface="+mj-lt"/>
              </a:rPr>
              <a:t>    Node leftChild;</a:t>
            </a:r>
          </a:p>
          <a:p>
            <a:pPr marL="0" indent="0">
              <a:buNone/>
            </a:pPr>
            <a:r>
              <a:rPr lang="en-US" sz="1400">
                <a:latin typeface="+mj-lt"/>
              </a:rPr>
              <a:t>    Node rightChild;</a:t>
            </a:r>
          </a:p>
          <a:p>
            <a:pPr marL="0" indent="0">
              <a:buNone/>
            </a:pPr>
            <a:r>
              <a:rPr lang="en-US" sz="1400">
                <a:latin typeface="+mj-lt"/>
              </a:rPr>
              <a:t>}</a:t>
            </a:r>
          </a:p>
          <a:p>
            <a:pPr marL="0" indent="0">
              <a:buNone/>
            </a:pPr>
            <a:endParaRPr lang="en-US" sz="1400">
              <a:latin typeface="+mj-lt"/>
            </a:endParaRPr>
          </a:p>
          <a:p>
            <a:pPr marL="0" indent="0">
              <a:buNone/>
            </a:pPr>
            <a:r>
              <a:rPr lang="en-US" sz="1400">
                <a:latin typeface="+mj-lt"/>
              </a:rPr>
              <a:t>class TreeMap {</a:t>
            </a:r>
            <a:br>
              <a:rPr lang="en-US" sz="1400">
                <a:latin typeface="+mj-lt"/>
              </a:rPr>
            </a:br>
            <a:r>
              <a:rPr lang="en-US" sz="1400">
                <a:latin typeface="+mj-lt"/>
              </a:rPr>
              <a:t>    Node root;</a:t>
            </a:r>
          </a:p>
          <a:p>
            <a:pPr marL="0" indent="0">
              <a:buNone/>
            </a:pPr>
            <a:r>
              <a:rPr lang="en-US" sz="1400">
                <a:latin typeface="+mj-lt"/>
              </a:rPr>
              <a:t>    ValueType get(KeyType) { ... }</a:t>
            </a:r>
          </a:p>
          <a:p>
            <a:pPr marL="0" indent="0">
              <a:buNone/>
            </a:pPr>
            <a:r>
              <a:rPr lang="en-US" sz="1400">
                <a:latin typeface="+mj-lt"/>
              </a:rPr>
              <a:t>    void put(ValueType, KeyType) { ... }</a:t>
            </a:r>
          </a:p>
          <a:p>
            <a:pPr marL="0" indent="0">
              <a:buNone/>
            </a:pPr>
            <a:r>
              <a:rPr lang="en-US" sz="1400">
                <a:latin typeface="+mj-lt"/>
              </a:rPr>
              <a:t>}</a:t>
            </a:r>
          </a:p>
        </p:txBody>
      </p:sp>
      <p:grpSp>
        <p:nvGrpSpPr>
          <p:cNvPr id="10" name="Group 9">
            <a:extLst>
              <a:ext uri="{FF2B5EF4-FFF2-40B4-BE49-F238E27FC236}">
                <a16:creationId xmlns:a16="http://schemas.microsoft.com/office/drawing/2014/main" id="{F7759B19-DDC6-F511-BB4C-65BFDEA61FA4}"/>
              </a:ext>
            </a:extLst>
          </p:cNvPr>
          <p:cNvGrpSpPr/>
          <p:nvPr/>
        </p:nvGrpSpPr>
        <p:grpSpPr>
          <a:xfrm>
            <a:off x="5351930" y="1476123"/>
            <a:ext cx="3540400" cy="3453971"/>
            <a:chOff x="6771190" y="1733296"/>
            <a:chExt cx="1341210" cy="1308468"/>
          </a:xfrm>
        </p:grpSpPr>
        <p:sp>
          <p:nvSpPr>
            <p:cNvPr id="5" name="Oval 4">
              <a:extLst>
                <a:ext uri="{FF2B5EF4-FFF2-40B4-BE49-F238E27FC236}">
                  <a16:creationId xmlns:a16="http://schemas.microsoft.com/office/drawing/2014/main" id="{AE9B2FFC-3188-54BF-38E8-07EE1462F99C}"/>
                </a:ext>
              </a:extLst>
            </p:cNvPr>
            <p:cNvSpPr/>
            <p:nvPr/>
          </p:nvSpPr>
          <p:spPr>
            <a:xfrm>
              <a:off x="7241204" y="1733296"/>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srgbClr val="C00000"/>
                  </a:solidFill>
                  <a:latin typeface="+mj-lt"/>
                </a:rPr>
                <a:t>"ekans"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2">
                      <a:lumMod val="20000"/>
                      <a:lumOff val="80000"/>
                    </a:schemeClr>
                  </a:solidFill>
                  <a:effectLst/>
                  <a:uLnTx/>
                  <a:uFillTx/>
                  <a:latin typeface="+mj-lt"/>
                  <a:ea typeface="+mn-ea"/>
                  <a:cs typeface="+mn-cs"/>
                </a:rPr>
                <a:t>...</a:t>
              </a:r>
            </a:p>
          </p:txBody>
        </p:sp>
        <p:cxnSp>
          <p:nvCxnSpPr>
            <p:cNvPr id="6" name="Straight Arrow Connector 5">
              <a:extLst>
                <a:ext uri="{FF2B5EF4-FFF2-40B4-BE49-F238E27FC236}">
                  <a16:creationId xmlns:a16="http://schemas.microsoft.com/office/drawing/2014/main" id="{4C4DC43B-16C8-78DB-AADC-05D275C1A12A}"/>
                </a:ext>
              </a:extLst>
            </p:cNvPr>
            <p:cNvCxnSpPr>
              <a:cxnSpLocks/>
              <a:stCxn id="5" idx="3"/>
              <a:endCxn id="8" idx="0"/>
            </p:cNvCxnSpPr>
            <p:nvPr/>
          </p:nvCxnSpPr>
          <p:spPr>
            <a:xfrm flipH="1">
              <a:off x="7006197" y="2134478"/>
              <a:ext cx="303839" cy="437272"/>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FB99CB25-ECDF-C8FA-E448-85DF5B9C452D}"/>
                </a:ext>
              </a:extLst>
            </p:cNvPr>
            <p:cNvCxnSpPr>
              <a:cxnSpLocks/>
              <a:stCxn id="5" idx="5"/>
              <a:endCxn id="9" idx="0"/>
            </p:cNvCxnSpPr>
            <p:nvPr/>
          </p:nvCxnSpPr>
          <p:spPr>
            <a:xfrm>
              <a:off x="7642386" y="2134478"/>
              <a:ext cx="235007" cy="437272"/>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FB78CFA3-1858-8D51-3318-64A78E553C2E}"/>
                </a:ext>
              </a:extLst>
            </p:cNvPr>
            <p:cNvSpPr/>
            <p:nvPr/>
          </p:nvSpPr>
          <p:spPr>
            <a:xfrm>
              <a:off x="6771190" y="257175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srgbClr val="C00000"/>
                  </a:solidFill>
                  <a:latin typeface="+mj-lt"/>
                </a:rPr>
                <a:t>"abra"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2">
                      <a:lumMod val="20000"/>
                      <a:lumOff val="80000"/>
                    </a:schemeClr>
                  </a:solidFill>
                  <a:effectLst/>
                  <a:uLnTx/>
                  <a:uFillTx/>
                  <a:latin typeface="+mj-lt"/>
                  <a:ea typeface="+mn-ea"/>
                  <a:cs typeface="+mn-cs"/>
                </a:rPr>
                <a:t>...</a:t>
              </a:r>
              <a:endParaRPr kumimoji="0" lang="en-US" sz="1600" b="0" i="0" u="none" strike="noStrike" kern="0" cap="none" spc="0" normalizeH="0" baseline="0" noProof="0">
                <a:ln>
                  <a:noFill/>
                </a:ln>
                <a:solidFill>
                  <a:srgbClr val="C00000"/>
                </a:solidFill>
                <a:effectLst/>
                <a:uLnTx/>
                <a:uFillTx/>
                <a:latin typeface="+mj-lt"/>
                <a:ea typeface="+mn-ea"/>
                <a:cs typeface="+mn-cs"/>
              </a:endParaRPr>
            </a:p>
          </p:txBody>
        </p:sp>
        <p:sp>
          <p:nvSpPr>
            <p:cNvPr id="9" name="Oval 8">
              <a:extLst>
                <a:ext uri="{FF2B5EF4-FFF2-40B4-BE49-F238E27FC236}">
                  <a16:creationId xmlns:a16="http://schemas.microsoft.com/office/drawing/2014/main" id="{7250449D-1764-BB97-0712-8ACB9EDC17DB}"/>
                </a:ext>
              </a:extLst>
            </p:cNvPr>
            <p:cNvSpPr/>
            <p:nvPr/>
          </p:nvSpPr>
          <p:spPr>
            <a:xfrm>
              <a:off x="7642386" y="257175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a:solidFill>
                    <a:srgbClr val="C00000"/>
                  </a:solidFill>
                  <a:latin typeface="+mj-lt"/>
                </a:rPr>
                <a:t>"grimer"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2">
                      <a:lumMod val="20000"/>
                      <a:lumOff val="80000"/>
                    </a:schemeClr>
                  </a:solidFill>
                  <a:effectLst/>
                  <a:uLnTx/>
                  <a:uFillTx/>
                  <a:latin typeface="+mj-lt"/>
                  <a:ea typeface="+mn-ea"/>
                  <a:cs typeface="+mn-cs"/>
                </a:rPr>
                <a:t>...</a:t>
              </a:r>
              <a:endParaRPr kumimoji="0" lang="en-US" sz="1400" b="0" i="0" u="none" strike="noStrike" kern="0" cap="none" spc="0" normalizeH="0" baseline="0" noProof="0">
                <a:ln>
                  <a:noFill/>
                </a:ln>
                <a:solidFill>
                  <a:srgbClr val="C00000"/>
                </a:solidFill>
                <a:effectLst/>
                <a:uLnTx/>
                <a:uFillTx/>
                <a:latin typeface="+mj-lt"/>
                <a:ea typeface="+mn-ea"/>
                <a:cs typeface="+mn-cs"/>
              </a:endParaRPr>
            </a:p>
          </p:txBody>
        </p:sp>
      </p:grpSp>
    </p:spTree>
    <p:extLst>
      <p:ext uri="{BB962C8B-B14F-4D97-AF65-F5344CB8AC3E}">
        <p14:creationId xmlns:p14="http://schemas.microsoft.com/office/powerpoint/2010/main" val="3242567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00B9DC-7F8F-725D-D674-EE1647038866}"/>
              </a:ext>
            </a:extLst>
          </p:cNvPr>
          <p:cNvSpPr>
            <a:spLocks noGrp="1"/>
          </p:cNvSpPr>
          <p:nvPr>
            <p:ph type="title"/>
          </p:nvPr>
        </p:nvSpPr>
        <p:spPr/>
        <p:txBody>
          <a:bodyPr/>
          <a:lstStyle/>
          <a:p>
            <a:r>
              <a:rPr lang="en-US"/>
              <a:t>bucket in a hash map</a:t>
            </a:r>
          </a:p>
        </p:txBody>
      </p:sp>
      <p:sp>
        <p:nvSpPr>
          <p:cNvPr id="4" name="Content Placeholder 3">
            <a:extLst>
              <a:ext uri="{FF2B5EF4-FFF2-40B4-BE49-F238E27FC236}">
                <a16:creationId xmlns:a16="http://schemas.microsoft.com/office/drawing/2014/main" id="{AFA13750-D89C-606B-0F9E-0374BF099714}"/>
              </a:ext>
            </a:extLst>
          </p:cNvPr>
          <p:cNvSpPr>
            <a:spLocks noGrp="1"/>
          </p:cNvSpPr>
          <p:nvPr>
            <p:ph sz="quarter" idx="10"/>
          </p:nvPr>
        </p:nvSpPr>
        <p:spPr/>
        <p:txBody>
          <a:bodyPr>
            <a:normAutofit/>
          </a:bodyPr>
          <a:lstStyle/>
          <a:p>
            <a:r>
              <a:rPr lang="en-US"/>
              <a:t>use a binary search tree </a:t>
            </a:r>
            <a:r>
              <a:rPr lang="en-US" b="1"/>
              <a:t>as a bucket in a hash map </a:t>
            </a:r>
            <a:r>
              <a:rPr lang="en-US" sz="1400" b="1"/>
              <a:t>(with separate chaining)</a:t>
            </a:r>
            <a:endParaRPr lang="en-US"/>
          </a:p>
        </p:txBody>
      </p:sp>
      <p:grpSp>
        <p:nvGrpSpPr>
          <p:cNvPr id="2" name="Group 1">
            <a:extLst>
              <a:ext uri="{FF2B5EF4-FFF2-40B4-BE49-F238E27FC236}">
                <a16:creationId xmlns:a16="http://schemas.microsoft.com/office/drawing/2014/main" id="{9EED0501-7F60-0817-F98A-04BE330AEB90}"/>
              </a:ext>
            </a:extLst>
          </p:cNvPr>
          <p:cNvGrpSpPr/>
          <p:nvPr/>
        </p:nvGrpSpPr>
        <p:grpSpPr>
          <a:xfrm>
            <a:off x="320789" y="1687111"/>
            <a:ext cx="8400984" cy="1446550"/>
            <a:chOff x="320789" y="671693"/>
            <a:chExt cx="8400984" cy="1446550"/>
          </a:xfrm>
        </p:grpSpPr>
        <p:sp>
          <p:nvSpPr>
            <p:cNvPr id="11" name="TextBox 10">
              <a:extLst>
                <a:ext uri="{FF2B5EF4-FFF2-40B4-BE49-F238E27FC236}">
                  <a16:creationId xmlns:a16="http://schemas.microsoft.com/office/drawing/2014/main" id="{A87E91A6-669A-9E95-C123-F2CA3003704F}"/>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2591D648-9345-1F7C-3DC9-DEA71A4764B6}"/>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3" name="TextBox 12">
              <a:extLst>
                <a:ext uri="{FF2B5EF4-FFF2-40B4-BE49-F238E27FC236}">
                  <a16:creationId xmlns:a16="http://schemas.microsoft.com/office/drawing/2014/main" id="{382E6E74-8F2E-56BA-19C3-DA58D9C9E39A}"/>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4" name="TextBox 13">
              <a:extLst>
                <a:ext uri="{FF2B5EF4-FFF2-40B4-BE49-F238E27FC236}">
                  <a16:creationId xmlns:a16="http://schemas.microsoft.com/office/drawing/2014/main" id="{408831F2-9EFA-DB1A-CF54-7A24BBE70AF6}"/>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5" name="TextBox 14">
              <a:extLst>
                <a:ext uri="{FF2B5EF4-FFF2-40B4-BE49-F238E27FC236}">
                  <a16:creationId xmlns:a16="http://schemas.microsoft.com/office/drawing/2014/main" id="{10D979E5-7844-BF0C-90C5-9E57303F5A0E}"/>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6" name="TextBox 15">
              <a:extLst>
                <a:ext uri="{FF2B5EF4-FFF2-40B4-BE49-F238E27FC236}">
                  <a16:creationId xmlns:a16="http://schemas.microsoft.com/office/drawing/2014/main" id="{37B58B3F-DF2A-5728-E24B-70CF1D0CD67D}"/>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17" name="TextBox 16">
              <a:extLst>
                <a:ext uri="{FF2B5EF4-FFF2-40B4-BE49-F238E27FC236}">
                  <a16:creationId xmlns:a16="http://schemas.microsoft.com/office/drawing/2014/main" id="{987EE05E-4205-1A63-6DF8-20714761B328}"/>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18" name="TextBox 17">
              <a:extLst>
                <a:ext uri="{FF2B5EF4-FFF2-40B4-BE49-F238E27FC236}">
                  <a16:creationId xmlns:a16="http://schemas.microsoft.com/office/drawing/2014/main" id="{4FB8D692-3DCF-1DBD-8EA3-45B1C9CB2A37}"/>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19" name="TextBox 18">
              <a:extLst>
                <a:ext uri="{FF2B5EF4-FFF2-40B4-BE49-F238E27FC236}">
                  <a16:creationId xmlns:a16="http://schemas.microsoft.com/office/drawing/2014/main" id="{17A67021-6FB3-F3D3-8F9C-3899E2AD46AB}"/>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0" name="TextBox 19">
              <a:extLst>
                <a:ext uri="{FF2B5EF4-FFF2-40B4-BE49-F238E27FC236}">
                  <a16:creationId xmlns:a16="http://schemas.microsoft.com/office/drawing/2014/main" id="{D02AFFD0-6C3C-C7D6-D448-451F9C3DC913}"/>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grpSp>
        <p:nvGrpSpPr>
          <p:cNvPr id="21" name="Group 20">
            <a:extLst>
              <a:ext uri="{FF2B5EF4-FFF2-40B4-BE49-F238E27FC236}">
                <a16:creationId xmlns:a16="http://schemas.microsoft.com/office/drawing/2014/main" id="{3B6F678B-DBCC-3217-EBAE-406CC201E846}"/>
              </a:ext>
            </a:extLst>
          </p:cNvPr>
          <p:cNvGrpSpPr/>
          <p:nvPr/>
        </p:nvGrpSpPr>
        <p:grpSpPr>
          <a:xfrm>
            <a:off x="617269" y="1651858"/>
            <a:ext cx="8040900" cy="462517"/>
            <a:chOff x="617269" y="636440"/>
            <a:chExt cx="8040900" cy="462517"/>
          </a:xfrm>
        </p:grpSpPr>
        <p:sp>
          <p:nvSpPr>
            <p:cNvPr id="22" name="TextBox 21">
              <a:extLst>
                <a:ext uri="{FF2B5EF4-FFF2-40B4-BE49-F238E27FC236}">
                  <a16:creationId xmlns:a16="http://schemas.microsoft.com/office/drawing/2014/main" id="{D8D9727E-14FB-14DC-FEA2-E873AF2D26DA}"/>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3" name="TextBox 22">
              <a:extLst>
                <a:ext uri="{FF2B5EF4-FFF2-40B4-BE49-F238E27FC236}">
                  <a16:creationId xmlns:a16="http://schemas.microsoft.com/office/drawing/2014/main" id="{94474FED-285C-E735-FA82-DCD07A964225}"/>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4" name="TextBox 23">
              <a:extLst>
                <a:ext uri="{FF2B5EF4-FFF2-40B4-BE49-F238E27FC236}">
                  <a16:creationId xmlns:a16="http://schemas.microsoft.com/office/drawing/2014/main" id="{EE6A187C-B39B-93E3-71DF-3DC848C20B33}"/>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25" name="TextBox 24">
              <a:extLst>
                <a:ext uri="{FF2B5EF4-FFF2-40B4-BE49-F238E27FC236}">
                  <a16:creationId xmlns:a16="http://schemas.microsoft.com/office/drawing/2014/main" id="{E0DE76F4-E6F0-CEF8-62D1-49EEB1187272}"/>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6" name="TextBox 25">
              <a:extLst>
                <a:ext uri="{FF2B5EF4-FFF2-40B4-BE49-F238E27FC236}">
                  <a16:creationId xmlns:a16="http://schemas.microsoft.com/office/drawing/2014/main" id="{5A9CD123-0E0D-C857-16A7-9467368294C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7" name="TextBox 26">
            <a:extLst>
              <a:ext uri="{FF2B5EF4-FFF2-40B4-BE49-F238E27FC236}">
                <a16:creationId xmlns:a16="http://schemas.microsoft.com/office/drawing/2014/main" id="{14AE1C4E-9DA8-C538-E9B8-48FA1D565269}"/>
              </a:ext>
            </a:extLst>
          </p:cNvPr>
          <p:cNvSpPr txBox="1"/>
          <p:nvPr/>
        </p:nvSpPr>
        <p:spPr>
          <a:xfrm>
            <a:off x="668070" y="1989231"/>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43842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AF4FD1-5E42-5E5D-3032-27E449F1E227}"/>
              </a:ext>
            </a:extLst>
          </p:cNvPr>
          <p:cNvSpPr>
            <a:spLocks noGrp="1"/>
          </p:cNvSpPr>
          <p:nvPr>
            <p:ph type="title"/>
          </p:nvPr>
        </p:nvSpPr>
        <p:spPr/>
        <p:txBody>
          <a:bodyPr/>
          <a:lstStyle/>
          <a:p>
            <a:r>
              <a:rPr lang="en-US"/>
              <a:t>binary tree depth-first traversal orders</a:t>
            </a:r>
          </a:p>
        </p:txBody>
      </p:sp>
    </p:spTree>
    <p:extLst>
      <p:ext uri="{BB962C8B-B14F-4D97-AF65-F5344CB8AC3E}">
        <p14:creationId xmlns:p14="http://schemas.microsoft.com/office/powerpoint/2010/main" val="214685011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37D97-A68B-D115-9C2E-50D42A3A0713}"/>
              </a:ext>
            </a:extLst>
          </p:cNvPr>
          <p:cNvSpPr>
            <a:spLocks noGrp="1"/>
          </p:cNvSpPr>
          <p:nvPr>
            <p:ph type="title"/>
          </p:nvPr>
        </p:nvSpPr>
        <p:spPr/>
        <p:txBody>
          <a:bodyPr/>
          <a:lstStyle/>
          <a:p>
            <a:r>
              <a:rPr lang="en-US"/>
              <a:t>depth-first traversal orders (of a binary tree)</a:t>
            </a:r>
          </a:p>
        </p:txBody>
      </p:sp>
      <p:sp>
        <p:nvSpPr>
          <p:cNvPr id="4" name="Content Placeholder 3">
            <a:extLst>
              <a:ext uri="{FF2B5EF4-FFF2-40B4-BE49-F238E27FC236}">
                <a16:creationId xmlns:a16="http://schemas.microsoft.com/office/drawing/2014/main" id="{350E5C2D-5B33-22C3-C3C6-688BF607C6B9}"/>
              </a:ext>
            </a:extLst>
          </p:cNvPr>
          <p:cNvSpPr>
            <a:spLocks noGrp="1"/>
          </p:cNvSpPr>
          <p:nvPr>
            <p:ph sz="quarter" idx="10"/>
          </p:nvPr>
        </p:nvSpPr>
        <p:spPr/>
        <p:txBody>
          <a:bodyPr/>
          <a:lstStyle/>
          <a:p>
            <a:r>
              <a:rPr lang="en-US" b="1"/>
              <a:t>pre-order</a:t>
            </a:r>
            <a:r>
              <a:rPr lang="en-US"/>
              <a:t> = self, left, right</a:t>
            </a:r>
          </a:p>
          <a:p>
            <a:pPr lvl="1"/>
            <a:r>
              <a:rPr lang="en-US"/>
              <a:t>3, 1, 0, 2, 5, 4, 6</a:t>
            </a:r>
          </a:p>
          <a:p>
            <a:r>
              <a:rPr lang="en-US" b="1"/>
              <a:t>in-order</a:t>
            </a:r>
            <a:r>
              <a:rPr lang="en-US"/>
              <a:t> = left, self, right</a:t>
            </a:r>
          </a:p>
          <a:p>
            <a:pPr lvl="1"/>
            <a:r>
              <a:rPr lang="en-US"/>
              <a:t>0, 1, 2, 3, 4, 5, 6</a:t>
            </a:r>
          </a:p>
          <a:p>
            <a:r>
              <a:rPr lang="en-US" b="1"/>
              <a:t>post-order</a:t>
            </a:r>
            <a:r>
              <a:rPr lang="en-US"/>
              <a:t> = left, right, self</a:t>
            </a:r>
          </a:p>
          <a:p>
            <a:pPr lvl="1"/>
            <a:r>
              <a:rPr lang="en-US"/>
              <a:t>0, 2, 1, 4, 6, 5, 3</a:t>
            </a:r>
          </a:p>
          <a:p>
            <a:r>
              <a:rPr lang="en-US" b="1">
                <a:solidFill>
                  <a:schemeClr val="bg2">
                    <a:lumMod val="60000"/>
                    <a:lumOff val="40000"/>
                  </a:schemeClr>
                </a:solidFill>
              </a:rPr>
              <a:t>reverse pre-order</a:t>
            </a:r>
            <a:r>
              <a:rPr lang="en-US">
                <a:solidFill>
                  <a:schemeClr val="bg2">
                    <a:lumMod val="60000"/>
                    <a:lumOff val="40000"/>
                  </a:schemeClr>
                </a:solidFill>
              </a:rPr>
              <a:t> = self, right, left</a:t>
            </a:r>
          </a:p>
          <a:p>
            <a:pPr lvl="1"/>
            <a:r>
              <a:rPr lang="en-US">
                <a:solidFill>
                  <a:schemeClr val="bg2">
                    <a:lumMod val="60000"/>
                    <a:lumOff val="40000"/>
                  </a:schemeClr>
                </a:solidFill>
              </a:rPr>
              <a:t>3, 5, 6, 4, 1, 2, 0</a:t>
            </a:r>
          </a:p>
          <a:p>
            <a:r>
              <a:rPr lang="en-US" b="1">
                <a:solidFill>
                  <a:schemeClr val="bg2">
                    <a:lumMod val="60000"/>
                    <a:lumOff val="40000"/>
                  </a:schemeClr>
                </a:solidFill>
              </a:rPr>
              <a:t>reverse in-order</a:t>
            </a:r>
            <a:r>
              <a:rPr lang="en-US">
                <a:solidFill>
                  <a:schemeClr val="bg2">
                    <a:lumMod val="60000"/>
                    <a:lumOff val="40000"/>
                  </a:schemeClr>
                </a:solidFill>
              </a:rPr>
              <a:t> = right, self, left</a:t>
            </a:r>
          </a:p>
          <a:p>
            <a:pPr lvl="1"/>
            <a:r>
              <a:rPr lang="en-US">
                <a:solidFill>
                  <a:schemeClr val="bg2">
                    <a:lumMod val="60000"/>
                    <a:lumOff val="40000"/>
                  </a:schemeClr>
                </a:solidFill>
              </a:rPr>
              <a:t>6, 5, 4, 3, 2, 1, 0</a:t>
            </a:r>
          </a:p>
          <a:p>
            <a:r>
              <a:rPr lang="en-US" b="1">
                <a:solidFill>
                  <a:schemeClr val="bg2">
                    <a:lumMod val="60000"/>
                    <a:lumOff val="40000"/>
                  </a:schemeClr>
                </a:solidFill>
              </a:rPr>
              <a:t>reverse post-order</a:t>
            </a:r>
            <a:r>
              <a:rPr lang="en-US">
                <a:solidFill>
                  <a:schemeClr val="bg2">
                    <a:lumMod val="60000"/>
                    <a:lumOff val="40000"/>
                  </a:schemeClr>
                </a:solidFill>
              </a:rPr>
              <a:t> = right, left, self</a:t>
            </a:r>
          </a:p>
          <a:p>
            <a:pPr lvl="1"/>
            <a:r>
              <a:rPr lang="en-US">
                <a:solidFill>
                  <a:schemeClr val="bg2">
                    <a:lumMod val="60000"/>
                    <a:lumOff val="40000"/>
                  </a:schemeClr>
                </a:solidFill>
              </a:rPr>
              <a:t>6, 4, 5, 2, 0, 1, 3</a:t>
            </a:r>
          </a:p>
          <a:p>
            <a:endParaRPr lang="en-US"/>
          </a:p>
        </p:txBody>
      </p:sp>
      <p:grpSp>
        <p:nvGrpSpPr>
          <p:cNvPr id="35" name="Group 34">
            <a:extLst>
              <a:ext uri="{FF2B5EF4-FFF2-40B4-BE49-F238E27FC236}">
                <a16:creationId xmlns:a16="http://schemas.microsoft.com/office/drawing/2014/main" id="{9028818E-DDFA-65D4-5596-6019934E973E}"/>
              </a:ext>
            </a:extLst>
          </p:cNvPr>
          <p:cNvGrpSpPr/>
          <p:nvPr/>
        </p:nvGrpSpPr>
        <p:grpSpPr>
          <a:xfrm>
            <a:off x="5024975" y="1524963"/>
            <a:ext cx="3083601" cy="2093574"/>
            <a:chOff x="5603199" y="2571750"/>
            <a:chExt cx="3083601" cy="2093574"/>
          </a:xfrm>
        </p:grpSpPr>
        <p:cxnSp>
          <p:nvCxnSpPr>
            <p:cNvPr id="6" name="Straight Arrow Connector 5">
              <a:extLst>
                <a:ext uri="{FF2B5EF4-FFF2-40B4-BE49-F238E27FC236}">
                  <a16:creationId xmlns:a16="http://schemas.microsoft.com/office/drawing/2014/main" id="{EB1F8DE8-4A36-4EA0-87BC-18D37D3D652D}"/>
                </a:ext>
              </a:extLst>
            </p:cNvPr>
            <p:cNvCxnSpPr>
              <a:cxnSpLocks/>
              <a:stCxn id="8" idx="3"/>
              <a:endCxn id="9" idx="0"/>
            </p:cNvCxnSpPr>
            <p:nvPr/>
          </p:nvCxnSpPr>
          <p:spPr>
            <a:xfrm flipH="1">
              <a:off x="6308219" y="2972932"/>
              <a:ext cx="705020" cy="383924"/>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4B99728F-F59F-CB4E-F1D5-FF13A276D1F3}"/>
                </a:ext>
              </a:extLst>
            </p:cNvPr>
            <p:cNvCxnSpPr>
              <a:cxnSpLocks/>
              <a:stCxn id="8" idx="5"/>
              <a:endCxn id="14" idx="0"/>
            </p:cNvCxnSpPr>
            <p:nvPr/>
          </p:nvCxnSpPr>
          <p:spPr>
            <a:xfrm>
              <a:off x="7345590" y="2972932"/>
              <a:ext cx="705020" cy="383924"/>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FF3C4527-1892-296C-D142-4211273DC341}"/>
                </a:ext>
              </a:extLst>
            </p:cNvPr>
            <p:cNvSpPr/>
            <p:nvPr/>
          </p:nvSpPr>
          <p:spPr>
            <a:xfrm>
              <a:off x="6944409" y="257175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solidFill>
                    <a:prstClr val="black"/>
                  </a:solidFill>
                  <a:latin typeface="Segoe UI Emoji"/>
                </a:rPr>
                <a:t>3</a:t>
              </a:r>
              <a:endParaRPr kumimoji="0" lang="en-US" sz="2400" b="0" i="0" u="none" strike="noStrike" kern="0" cap="none" spc="0" normalizeH="0" baseline="0" noProof="0">
                <a:ln>
                  <a:noFill/>
                </a:ln>
                <a:solidFill>
                  <a:prstClr val="black"/>
                </a:solidFill>
                <a:effectLst/>
                <a:uLnTx/>
                <a:uFillTx/>
                <a:latin typeface="Segoe UI Emoji"/>
                <a:ea typeface="+mn-ea"/>
                <a:cs typeface="+mn-cs"/>
              </a:endParaRPr>
            </a:p>
          </p:txBody>
        </p:sp>
        <p:sp>
          <p:nvSpPr>
            <p:cNvPr id="9" name="Oval 8">
              <a:extLst>
                <a:ext uri="{FF2B5EF4-FFF2-40B4-BE49-F238E27FC236}">
                  <a16:creationId xmlns:a16="http://schemas.microsoft.com/office/drawing/2014/main" id="{40C9EB7A-BABD-7512-16AD-AD2FCB8AC6D9}"/>
                </a:ext>
              </a:extLst>
            </p:cNvPr>
            <p:cNvSpPr/>
            <p:nvPr/>
          </p:nvSpPr>
          <p:spPr>
            <a:xfrm>
              <a:off x="6073213" y="3356856"/>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solidFill>
                    <a:prstClr val="black"/>
                  </a:solidFill>
                  <a:latin typeface="Segoe UI Emoji"/>
                </a:rPr>
                <a:t>1</a:t>
              </a:r>
              <a:endParaRPr kumimoji="0" lang="en-US" sz="24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0" name="Straight Arrow Connector 9">
              <a:extLst>
                <a:ext uri="{FF2B5EF4-FFF2-40B4-BE49-F238E27FC236}">
                  <a16:creationId xmlns:a16="http://schemas.microsoft.com/office/drawing/2014/main" id="{BC66E65F-C98F-F648-9B81-9E8B8FC3ED4B}"/>
                </a:ext>
              </a:extLst>
            </p:cNvPr>
            <p:cNvCxnSpPr>
              <a:cxnSpLocks/>
              <a:stCxn id="9" idx="3"/>
              <a:endCxn id="12" idx="0"/>
            </p:cNvCxnSpPr>
            <p:nvPr/>
          </p:nvCxnSpPr>
          <p:spPr>
            <a:xfrm flipH="1">
              <a:off x="5838206" y="3758038"/>
              <a:ext cx="303839" cy="437272"/>
            </a:xfrm>
            <a:prstGeom prst="straightConnector1">
              <a:avLst/>
            </a:prstGeom>
            <a:noFill/>
            <a:ln w="38100" cap="flat" cmpd="sng" algn="ctr">
              <a:solidFill>
                <a:sysClr val="windowText" lastClr="000000"/>
              </a:solidFill>
              <a:prstDash val="solid"/>
              <a:miter lim="800000"/>
              <a:tailEnd type="triangle"/>
            </a:ln>
            <a:effectLst/>
          </p:spPr>
        </p:cxnSp>
        <p:cxnSp>
          <p:nvCxnSpPr>
            <p:cNvPr id="11" name="Straight Arrow Connector 10">
              <a:extLst>
                <a:ext uri="{FF2B5EF4-FFF2-40B4-BE49-F238E27FC236}">
                  <a16:creationId xmlns:a16="http://schemas.microsoft.com/office/drawing/2014/main" id="{FAFFE9B5-166C-D51B-EE2B-45A00836BC64}"/>
                </a:ext>
              </a:extLst>
            </p:cNvPr>
            <p:cNvCxnSpPr>
              <a:cxnSpLocks/>
              <a:stCxn id="9" idx="5"/>
              <a:endCxn id="13" idx="0"/>
            </p:cNvCxnSpPr>
            <p:nvPr/>
          </p:nvCxnSpPr>
          <p:spPr>
            <a:xfrm>
              <a:off x="6474395" y="3758038"/>
              <a:ext cx="235007" cy="437272"/>
            </a:xfrm>
            <a:prstGeom prst="straightConnector1">
              <a:avLst/>
            </a:prstGeom>
            <a:no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D9455F3D-6578-AA5C-1C33-A81E8817AE27}"/>
                </a:ext>
              </a:extLst>
            </p:cNvPr>
            <p:cNvSpPr/>
            <p:nvPr/>
          </p:nvSpPr>
          <p:spPr>
            <a:xfrm>
              <a:off x="5603199" y="419531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solidFill>
                    <a:prstClr val="black"/>
                  </a:solidFill>
                  <a:latin typeface="Segoe UI Emoji"/>
                </a:rPr>
                <a:t>0</a:t>
              </a:r>
              <a:endParaRPr kumimoji="0" lang="en-US" sz="2400" b="0" i="0" u="none" strike="noStrike" kern="0" cap="none" spc="0" normalizeH="0" baseline="0" noProof="0">
                <a:ln>
                  <a:noFill/>
                </a:ln>
                <a:solidFill>
                  <a:prstClr val="black"/>
                </a:solidFill>
                <a:effectLst/>
                <a:uLnTx/>
                <a:uFillTx/>
                <a:latin typeface="Segoe UI Emoji"/>
                <a:ea typeface="+mn-ea"/>
                <a:cs typeface="+mn-cs"/>
              </a:endParaRPr>
            </a:p>
          </p:txBody>
        </p:sp>
        <p:sp>
          <p:nvSpPr>
            <p:cNvPr id="13" name="Oval 12">
              <a:extLst>
                <a:ext uri="{FF2B5EF4-FFF2-40B4-BE49-F238E27FC236}">
                  <a16:creationId xmlns:a16="http://schemas.microsoft.com/office/drawing/2014/main" id="{2CACD3FD-11EE-9900-9D97-99B295B70481}"/>
                </a:ext>
              </a:extLst>
            </p:cNvPr>
            <p:cNvSpPr/>
            <p:nvPr/>
          </p:nvSpPr>
          <p:spPr>
            <a:xfrm>
              <a:off x="6474395" y="419531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solidFill>
                    <a:prstClr val="black"/>
                  </a:solidFill>
                  <a:latin typeface="Segoe UI Emoji"/>
                </a:rPr>
                <a:t>2</a:t>
              </a:r>
              <a:endParaRPr kumimoji="0" lang="en-US" sz="2400" b="0" i="0" u="none" strike="noStrike" kern="0" cap="none" spc="0" normalizeH="0" baseline="0" noProof="0">
                <a:ln>
                  <a:noFill/>
                </a:ln>
                <a:solidFill>
                  <a:prstClr val="black"/>
                </a:solidFill>
                <a:effectLst/>
                <a:uLnTx/>
                <a:uFillTx/>
                <a:latin typeface="Segoe UI Emoji"/>
                <a:ea typeface="+mn-ea"/>
                <a:cs typeface="+mn-cs"/>
              </a:endParaRPr>
            </a:p>
          </p:txBody>
        </p:sp>
        <p:sp>
          <p:nvSpPr>
            <p:cNvPr id="14" name="Oval 13">
              <a:extLst>
                <a:ext uri="{FF2B5EF4-FFF2-40B4-BE49-F238E27FC236}">
                  <a16:creationId xmlns:a16="http://schemas.microsoft.com/office/drawing/2014/main" id="{2C6C73AC-1FA7-9EE4-7A98-0B6DBED561EC}"/>
                </a:ext>
              </a:extLst>
            </p:cNvPr>
            <p:cNvSpPr/>
            <p:nvPr/>
          </p:nvSpPr>
          <p:spPr>
            <a:xfrm>
              <a:off x="7815604" y="3356856"/>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solidFill>
                    <a:prstClr val="black"/>
                  </a:solidFill>
                  <a:latin typeface="Segoe UI Emoji"/>
                </a:rPr>
                <a:t>5</a:t>
              </a:r>
              <a:endParaRPr kumimoji="0" lang="en-US" sz="24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5" name="Straight Arrow Connector 14">
              <a:extLst>
                <a:ext uri="{FF2B5EF4-FFF2-40B4-BE49-F238E27FC236}">
                  <a16:creationId xmlns:a16="http://schemas.microsoft.com/office/drawing/2014/main" id="{76C15326-F398-7EE8-2E03-2AEB76C9DA69}"/>
                </a:ext>
              </a:extLst>
            </p:cNvPr>
            <p:cNvCxnSpPr>
              <a:cxnSpLocks/>
              <a:stCxn id="14" idx="3"/>
              <a:endCxn id="17" idx="0"/>
            </p:cNvCxnSpPr>
            <p:nvPr/>
          </p:nvCxnSpPr>
          <p:spPr>
            <a:xfrm flipH="1">
              <a:off x="7580597" y="3758038"/>
              <a:ext cx="303839" cy="437272"/>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32FBA3CC-EEAE-6B1C-59E3-4E3499BD1ADC}"/>
                </a:ext>
              </a:extLst>
            </p:cNvPr>
            <p:cNvCxnSpPr>
              <a:cxnSpLocks/>
              <a:stCxn id="14" idx="5"/>
              <a:endCxn id="18" idx="0"/>
            </p:cNvCxnSpPr>
            <p:nvPr/>
          </p:nvCxnSpPr>
          <p:spPr>
            <a:xfrm>
              <a:off x="8216786" y="3758038"/>
              <a:ext cx="235007" cy="437272"/>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AE9A297-CF0F-421A-5594-90D7A342B288}"/>
                </a:ext>
              </a:extLst>
            </p:cNvPr>
            <p:cNvSpPr/>
            <p:nvPr/>
          </p:nvSpPr>
          <p:spPr>
            <a:xfrm>
              <a:off x="7345590" y="4195310"/>
              <a:ext cx="470014" cy="470014"/>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Segoe UI Emoji"/>
                </a:rPr>
                <a:t>4</a:t>
              </a:r>
              <a:endParaRPr kumimoji="0" lang="en-US" sz="2400" b="0" i="0" u="none" strike="noStrike" kern="0" cap="none" spc="0" normalizeH="0" baseline="0" noProof="0">
                <a:ln>
                  <a:noFill/>
                </a:ln>
                <a:effectLst/>
                <a:uLnTx/>
                <a:uFillTx/>
                <a:latin typeface="Segoe UI Emoji"/>
                <a:ea typeface="+mn-ea"/>
                <a:cs typeface="+mn-cs"/>
              </a:endParaRPr>
            </a:p>
          </p:txBody>
        </p:sp>
        <p:sp>
          <p:nvSpPr>
            <p:cNvPr id="18" name="Oval 17">
              <a:extLst>
                <a:ext uri="{FF2B5EF4-FFF2-40B4-BE49-F238E27FC236}">
                  <a16:creationId xmlns:a16="http://schemas.microsoft.com/office/drawing/2014/main" id="{A4086BDD-C635-2C98-A3C3-B67DA4969186}"/>
                </a:ext>
              </a:extLst>
            </p:cNvPr>
            <p:cNvSpPr/>
            <p:nvPr/>
          </p:nvSpPr>
          <p:spPr>
            <a:xfrm>
              <a:off x="8216786" y="419531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solidFill>
                    <a:prstClr val="black"/>
                  </a:solidFill>
                  <a:latin typeface="Segoe UI Emoji"/>
                </a:rPr>
                <a:t>6</a:t>
              </a:r>
              <a:endParaRPr kumimoji="0" lang="en-US" sz="2400" b="0" i="0" u="none" strike="noStrike" kern="0" cap="none" spc="0" normalizeH="0" baseline="0" noProof="0">
                <a:ln>
                  <a:noFill/>
                </a:ln>
                <a:solidFill>
                  <a:prstClr val="black"/>
                </a:solidFill>
                <a:effectLst/>
                <a:uLnTx/>
                <a:uFillTx/>
                <a:latin typeface="Segoe UI Emoji"/>
                <a:ea typeface="+mn-ea"/>
                <a:cs typeface="+mn-cs"/>
              </a:endParaRPr>
            </a:p>
          </p:txBody>
        </p:sp>
      </p:grpSp>
    </p:spTree>
    <p:extLst>
      <p:ext uri="{BB962C8B-B14F-4D97-AF65-F5344CB8AC3E}">
        <p14:creationId xmlns:p14="http://schemas.microsoft.com/office/powerpoint/2010/main" val="30699425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A5F841-C2F8-2612-81D8-883BD5904417}"/>
              </a:ext>
            </a:extLst>
          </p:cNvPr>
          <p:cNvSpPr txBox="1"/>
          <p:nvPr/>
        </p:nvSpPr>
        <p:spPr>
          <a:xfrm>
            <a:off x="457200" y="1516076"/>
            <a:ext cx="8229600" cy="211134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void</a:t>
            </a:r>
            <a:r>
              <a:rPr lang="en-US" sz="1600">
                <a:latin typeface="Consolas"/>
                <a:ea typeface="Segoe UI Emoji" panose="020B0502040204020203" pitchFamily="34" charset="0"/>
              </a:rPr>
              <a:t> _recurse(</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 self) {</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 rearranging these 3 lines gives you all</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 3! = 6 traversal orders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System</a:t>
            </a:r>
            <a:r>
              <a:rPr lang="en-US" sz="1600">
                <a:latin typeface="Consolas"/>
                <a:ea typeface="Segoe UI Emoji" panose="020B0502040204020203" pitchFamily="34" charset="0"/>
              </a:rPr>
              <a:t>.out.print(self.value + </a:t>
            </a:r>
            <a:r>
              <a:rPr lang="en-US" sz="1600">
                <a:solidFill>
                  <a:srgbClr val="C00000"/>
                </a:solidFill>
                <a:latin typeface="Consolas"/>
                <a:ea typeface="Segoe UI Emoji" panose="020B0502040204020203" pitchFamily="34" charset="0"/>
              </a:rPr>
              <a:t>" "</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(self.right != </a:t>
            </a:r>
            <a:r>
              <a:rPr lang="en-US" sz="1600">
                <a:solidFill>
                  <a:srgbClr val="0000FF"/>
                </a:solidFill>
                <a:latin typeface="Consolas"/>
                <a:ea typeface="Segoe UI Emoji" panose="020B0502040204020203" pitchFamily="34" charset="0"/>
              </a:rPr>
              <a:t>null</a:t>
            </a:r>
            <a:r>
              <a:rPr lang="en-US" sz="1600">
                <a:latin typeface="Consolas"/>
                <a:ea typeface="Segoe UI Emoji" panose="020B0502040204020203" pitchFamily="34" charset="0"/>
              </a:rPr>
              <a:t>) { _recurse(self.right);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(self.left != </a:t>
            </a:r>
            <a:r>
              <a:rPr lang="en-US" sz="1600">
                <a:solidFill>
                  <a:srgbClr val="0000FF"/>
                </a:solidFill>
                <a:latin typeface="Consolas"/>
                <a:ea typeface="Segoe UI Emoji" panose="020B0502040204020203" pitchFamily="34" charset="0"/>
              </a:rPr>
              <a:t>null</a:t>
            </a:r>
            <a:r>
              <a:rPr lang="en-US" sz="1600">
                <a:latin typeface="Consolas"/>
                <a:ea typeface="Segoe UI Emoji" panose="020B0502040204020203" pitchFamily="34" charset="0"/>
              </a:rPr>
              <a:t>) { _recurse(self.left);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373075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CEAD8-6443-709A-DAFC-853CC55725F3}"/>
              </a:ext>
            </a:extLst>
          </p:cNvPr>
          <p:cNvSpPr>
            <a:spLocks noGrp="1"/>
          </p:cNvSpPr>
          <p:nvPr>
            <p:ph type="title"/>
          </p:nvPr>
        </p:nvSpPr>
        <p:spPr/>
        <p:txBody>
          <a:bodyPr/>
          <a:lstStyle/>
          <a:p>
            <a:r>
              <a:rPr lang="en-US" sz="3600"/>
              <a:t>TODO (Jim): Live-code traversal orders</a:t>
            </a:r>
            <a:br>
              <a:rPr lang="en-US" sz="3600"/>
            </a:br>
            <a:r>
              <a:rPr lang="en-US" sz="3600"/>
              <a:t>(Feel free to follow along or race.)</a:t>
            </a:r>
          </a:p>
        </p:txBody>
      </p:sp>
    </p:spTree>
    <p:extLst>
      <p:ext uri="{BB962C8B-B14F-4D97-AF65-F5344CB8AC3E}">
        <p14:creationId xmlns:p14="http://schemas.microsoft.com/office/powerpoint/2010/main" val="351497550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1848095"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2754727"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2183003"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3" name="Oval 22">
            <a:extLst>
              <a:ext uri="{FF2B5EF4-FFF2-40B4-BE49-F238E27FC236}">
                <a16:creationId xmlns:a16="http://schemas.microsoft.com/office/drawing/2014/main" id="{AF62F06D-023B-3F58-7208-9E51BD959FDB}"/>
              </a:ext>
            </a:extLst>
          </p:cNvPr>
          <p:cNvSpPr/>
          <p:nvPr/>
        </p:nvSpPr>
        <p:spPr>
          <a:xfrm>
            <a:off x="151318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7" name="Oval 26">
            <a:extLst>
              <a:ext uri="{FF2B5EF4-FFF2-40B4-BE49-F238E27FC236}">
                <a16:creationId xmlns:a16="http://schemas.microsoft.com/office/drawing/2014/main" id="{2F6CCE00-771C-7D1E-E369-5C565D9FF564}"/>
              </a:ext>
            </a:extLst>
          </p:cNvPr>
          <p:cNvSpPr/>
          <p:nvPr/>
        </p:nvSpPr>
        <p:spPr>
          <a:xfrm>
            <a:off x="275472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4</a:t>
            </a:r>
          </a:p>
        </p:txBody>
      </p:sp>
      <p:cxnSp>
        <p:nvCxnSpPr>
          <p:cNvPr id="37" name="Straight Arrow Connector 36">
            <a:extLst>
              <a:ext uri="{FF2B5EF4-FFF2-40B4-BE49-F238E27FC236}">
                <a16:creationId xmlns:a16="http://schemas.microsoft.com/office/drawing/2014/main" id="{6CCCDD70-A8F4-F212-2725-D172EDB2C0E2}"/>
              </a:ext>
            </a:extLst>
          </p:cNvPr>
          <p:cNvCxnSpPr>
            <a:cxnSpLocks/>
            <a:stCxn id="23" idx="3"/>
            <a:endCxn id="48" idx="0"/>
          </p:cNvCxnSpPr>
          <p:nvPr/>
        </p:nvCxnSpPr>
        <p:spPr>
          <a:xfrm flipH="1">
            <a:off x="1178279" y="3143474"/>
            <a:ext cx="433001"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0B7172-1EB3-9443-72E7-81171418682A}"/>
              </a:ext>
            </a:extLst>
          </p:cNvPr>
          <p:cNvCxnSpPr>
            <a:cxnSpLocks/>
            <a:stCxn id="23" idx="5"/>
            <a:endCxn id="56" idx="0"/>
          </p:cNvCxnSpPr>
          <p:nvPr/>
        </p:nvCxnSpPr>
        <p:spPr>
          <a:xfrm>
            <a:off x="2084911" y="3143474"/>
            <a:ext cx="334908"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2D9CCD6-8630-6CED-69FB-FA985EAA63E4}"/>
              </a:ext>
            </a:extLst>
          </p:cNvPr>
          <p:cNvSpPr/>
          <p:nvPr/>
        </p:nvSpPr>
        <p:spPr>
          <a:xfrm>
            <a:off x="84337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2</a:t>
            </a:r>
          </a:p>
        </p:txBody>
      </p:sp>
      <p:sp>
        <p:nvSpPr>
          <p:cNvPr id="56" name="Oval 55">
            <a:extLst>
              <a:ext uri="{FF2B5EF4-FFF2-40B4-BE49-F238E27FC236}">
                <a16:creationId xmlns:a16="http://schemas.microsoft.com/office/drawing/2014/main" id="{A4D64DEA-FCB0-E40A-8321-22E9CD3EE3FB}"/>
              </a:ext>
            </a:extLst>
          </p:cNvPr>
          <p:cNvSpPr/>
          <p:nvPr/>
        </p:nvSpPr>
        <p:spPr>
          <a:xfrm>
            <a:off x="208491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3</a:t>
            </a:r>
          </a:p>
        </p:txBody>
      </p:sp>
      <p:sp>
        <p:nvSpPr>
          <p:cNvPr id="66" name="Title 5">
            <a:extLst>
              <a:ext uri="{FF2B5EF4-FFF2-40B4-BE49-F238E27FC236}">
                <a16:creationId xmlns:a16="http://schemas.microsoft.com/office/drawing/2014/main" id="{7E3D8D82-A493-8F8B-B50E-D2BA5011E937}"/>
              </a:ext>
            </a:extLst>
          </p:cNvPr>
          <p:cNvSpPr txBox="1">
            <a:spLocks/>
          </p:cNvSpPr>
          <p:nvPr/>
        </p:nvSpPr>
        <p:spPr>
          <a:xfrm>
            <a:off x="2754727"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+ 4</a:t>
            </a:r>
          </a:p>
        </p:txBody>
      </p:sp>
      <p:sp>
        <p:nvSpPr>
          <p:cNvPr id="67" name="Title 5">
            <a:extLst>
              <a:ext uri="{FF2B5EF4-FFF2-40B4-BE49-F238E27FC236}">
                <a16:creationId xmlns:a16="http://schemas.microsoft.com/office/drawing/2014/main" id="{5BEE2065-C8B5-BF0C-D5B3-36DE148E8B56}"/>
              </a:ext>
            </a:extLst>
          </p:cNvPr>
          <p:cNvSpPr txBox="1">
            <a:spLocks/>
          </p:cNvSpPr>
          <p:nvPr/>
        </p:nvSpPr>
        <p:spPr>
          <a:xfrm>
            <a:off x="1323134" y="241184"/>
            <a:ext cx="1685925"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2 * 3</a:t>
            </a:r>
          </a:p>
        </p:txBody>
      </p:sp>
      <p:pic>
        <p:nvPicPr>
          <p:cNvPr id="2050" name="Picture 2" descr="Who's That Pokemon - Pink Blob Edition | Quiz | Outcyders">
            <a:extLst>
              <a:ext uri="{FF2B5EF4-FFF2-40B4-BE49-F238E27FC236}">
                <a16:creationId xmlns:a16="http://schemas.microsoft.com/office/drawing/2014/main" id="{FE33DF3F-D527-33E1-B994-662043360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183" y="2286829"/>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20EC16-CF4B-C207-080E-3640FF8F45CE}"/>
              </a:ext>
            </a:extLst>
          </p:cNvPr>
          <p:cNvSpPr txBox="1"/>
          <p:nvPr/>
        </p:nvSpPr>
        <p:spPr>
          <a:xfrm>
            <a:off x="4386183" y="1023063"/>
            <a:ext cx="2796495" cy="1569660"/>
          </a:xfrm>
          <a:prstGeom prst="rect">
            <a:avLst/>
          </a:prstGeom>
          <a:noFill/>
        </p:spPr>
        <p:txBody>
          <a:bodyPr wrap="square" rtlCol="0">
            <a:spAutoFit/>
          </a:bodyPr>
          <a:lstStyle/>
          <a:p>
            <a:r>
              <a:rPr lang="en-US" sz="3200">
                <a:solidFill>
                  <a:srgbClr val="F80B8D"/>
                </a:solidFill>
                <a:latin typeface="Comic Sans MS" panose="030F0902030302020204" pitchFamily="66" charset="0"/>
              </a:rPr>
              <a:t>who's that</a:t>
            </a:r>
          </a:p>
          <a:p>
            <a:r>
              <a:rPr lang="en-US" sz="3200">
                <a:solidFill>
                  <a:srgbClr val="F80B8D"/>
                </a:solidFill>
                <a:latin typeface="Comic Sans MS" panose="030F0902030302020204" pitchFamily="66" charset="0"/>
              </a:rPr>
              <a:t>traversal order?</a:t>
            </a:r>
          </a:p>
        </p:txBody>
      </p:sp>
      <p:sp>
        <p:nvSpPr>
          <p:cNvPr id="3" name="TextBox 2">
            <a:extLst>
              <a:ext uri="{FF2B5EF4-FFF2-40B4-BE49-F238E27FC236}">
                <a16:creationId xmlns:a16="http://schemas.microsoft.com/office/drawing/2014/main" id="{ECCFDDE0-3350-1791-4986-B5CF045D40A7}"/>
              </a:ext>
            </a:extLst>
          </p:cNvPr>
          <p:cNvSpPr txBox="1"/>
          <p:nvPr/>
        </p:nvSpPr>
        <p:spPr>
          <a:xfrm>
            <a:off x="6593977" y="1537939"/>
            <a:ext cx="2796495" cy="584775"/>
          </a:xfrm>
          <a:prstGeom prst="rect">
            <a:avLst/>
          </a:prstGeom>
          <a:noFill/>
        </p:spPr>
        <p:txBody>
          <a:bodyPr wrap="square" rtlCol="0">
            <a:spAutoFit/>
          </a:bodyPr>
          <a:lstStyle/>
          <a:p>
            <a:r>
              <a:rPr lang="en-US" sz="3200">
                <a:solidFill>
                  <a:srgbClr val="F80B8D"/>
                </a:solidFill>
                <a:latin typeface="Comic Sans MS" panose="030F0902030302020204" pitchFamily="66" charset="0"/>
              </a:rPr>
              <a:t>in-order!</a:t>
            </a:r>
          </a:p>
        </p:txBody>
      </p:sp>
    </p:spTree>
    <p:extLst>
      <p:ext uri="{BB962C8B-B14F-4D97-AF65-F5344CB8AC3E}">
        <p14:creationId xmlns:p14="http://schemas.microsoft.com/office/powerpoint/2010/main" val="390301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7" grpId="0" animBg="1"/>
      <p:bldP spid="48" grpId="0" animBg="1"/>
      <p:bldP spid="56" grpId="0" animBg="1"/>
      <p:bldP spid="66" grpId="0" animBg="1"/>
      <p:bldP spid="67"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381B6-FE30-609E-5852-376492D2E140}"/>
              </a:ext>
            </a:extLst>
          </p:cNvPr>
          <p:cNvSpPr>
            <a:spLocks noGrp="1"/>
          </p:cNvSpPr>
          <p:nvPr>
            <p:ph type="title"/>
          </p:nvPr>
        </p:nvSpPr>
        <p:spPr/>
        <p:txBody>
          <a:bodyPr/>
          <a:lstStyle/>
          <a:p>
            <a:r>
              <a:rPr lang="en-US"/>
              <a:t>heaps</a:t>
            </a:r>
          </a:p>
        </p:txBody>
      </p:sp>
    </p:spTree>
    <p:extLst>
      <p:ext uri="{BB962C8B-B14F-4D97-AF65-F5344CB8AC3E}">
        <p14:creationId xmlns:p14="http://schemas.microsoft.com/office/powerpoint/2010/main" val="330280558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a:t>always-complete</a:t>
            </a:r>
            <a:br>
              <a:rPr lang="en-US"/>
            </a:br>
            <a:r>
              <a:rPr lang="en-US"/>
              <a:t>max binary heap</a:t>
            </a:r>
          </a:p>
        </p:txBody>
      </p:sp>
    </p:spTree>
    <p:extLst>
      <p:ext uri="{BB962C8B-B14F-4D97-AF65-F5344CB8AC3E}">
        <p14:creationId xmlns:p14="http://schemas.microsoft.com/office/powerpoint/2010/main" val="227112754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this class, when we say "</a:t>
            </a:r>
            <a:r>
              <a:rPr lang="en-US" b="1"/>
              <a:t>heap</a:t>
            </a:r>
            <a:r>
              <a:rPr lang="en-US"/>
              <a:t>" or "</a:t>
            </a:r>
            <a:r>
              <a:rPr lang="en-US" b="1"/>
              <a:t>max heap</a:t>
            </a:r>
            <a:r>
              <a:rPr lang="en-US"/>
              <a:t>", we mean</a:t>
            </a:r>
            <a:br>
              <a:rPr lang="en-US"/>
            </a:br>
            <a:r>
              <a:rPr lang="en-US"/>
              <a:t>an "</a:t>
            </a:r>
            <a:r>
              <a:rPr lang="en-US" b="1"/>
              <a:t>always-complete max binary heap</a:t>
            </a:r>
            <a:r>
              <a:rPr lang="en-US"/>
              <a:t>"</a:t>
            </a:r>
          </a:p>
          <a:p>
            <a:pPr lvl="1"/>
            <a:r>
              <a:rPr lang="en-US"/>
              <a:t>we might occasionally mention a "</a:t>
            </a:r>
            <a:r>
              <a:rPr lang="en-US" b="1"/>
              <a:t>min heap</a:t>
            </a:r>
            <a:r>
              <a:rPr lang="en-US"/>
              <a:t>", which means</a:t>
            </a:r>
            <a:br>
              <a:rPr lang="en-US"/>
            </a:br>
            <a:r>
              <a:rPr lang="en-US"/>
              <a:t>an "</a:t>
            </a:r>
            <a:r>
              <a:rPr lang="en-US" b="1"/>
              <a:t>always-complete </a:t>
            </a:r>
            <a:r>
              <a:rPr lang="en-US" b="1">
                <a:solidFill>
                  <a:schemeClr val="accent6"/>
                </a:solidFill>
              </a:rPr>
              <a:t>min</a:t>
            </a:r>
            <a:r>
              <a:rPr lang="en-US" b="1"/>
              <a:t> binary heap</a:t>
            </a:r>
            <a:r>
              <a:rPr lang="en-US"/>
              <a:t>"</a:t>
            </a:r>
          </a:p>
        </p:txBody>
      </p:sp>
    </p:spTree>
    <p:extLst>
      <p:ext uri="{BB962C8B-B14F-4D97-AF65-F5344CB8AC3E}">
        <p14:creationId xmlns:p14="http://schemas.microsoft.com/office/powerpoint/2010/main" val="184246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D6E5B-B96D-7AA0-D3F1-04BD9F722FD4}"/>
              </a:ext>
            </a:extLst>
          </p:cNvPr>
          <p:cNvSpPr>
            <a:spLocks noGrp="1"/>
          </p:cNvSpPr>
          <p:nvPr>
            <p:ph type="title"/>
          </p:nvPr>
        </p:nvSpPr>
        <p:spPr/>
        <p:txBody>
          <a:bodyPr/>
          <a:lstStyle/>
          <a:p>
            <a:r>
              <a:rPr lang="en-US"/>
              <a:t>Kahoot review</a:t>
            </a:r>
            <a:br>
              <a:rPr lang="en-US"/>
            </a:br>
            <a:r>
              <a:rPr lang="en-US" sz="3600"/>
              <a:t>(map, %,</a:t>
            </a:r>
            <a:br>
              <a:rPr lang="en-US" sz="3600"/>
            </a:br>
            <a:r>
              <a:rPr lang="en-US" sz="3600"/>
              <a:t>modifying data while you iterate over it)</a:t>
            </a:r>
            <a:endParaRPr lang="en-US"/>
          </a:p>
        </p:txBody>
      </p:sp>
    </p:spTree>
    <p:extLst>
      <p:ext uri="{BB962C8B-B14F-4D97-AF65-F5344CB8AC3E}">
        <p14:creationId xmlns:p14="http://schemas.microsoft.com/office/powerpoint/2010/main" val="1907050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A9F2DB-430A-C034-AE9F-0A324B07B2B3}"/>
              </a:ext>
            </a:extLst>
          </p:cNvPr>
          <p:cNvSpPr>
            <a:spLocks noGrp="1"/>
          </p:cNvSpPr>
          <p:nvPr>
            <p:ph type="title"/>
          </p:nvPr>
        </p:nvSpPr>
        <p:spPr/>
        <p:txBody>
          <a:bodyPr/>
          <a:lstStyle/>
          <a:p>
            <a:r>
              <a:rPr lang="en-US" dirty="0">
                <a:latin typeface="Consolas" panose="020B0609020204030204" pitchFamily="49" charset="0"/>
              </a:rPr>
              <a:t>size()</a:t>
            </a:r>
          </a:p>
        </p:txBody>
      </p:sp>
      <p:sp>
        <p:nvSpPr>
          <p:cNvPr id="3" name="Text Placeholder 2">
            <a:extLst>
              <a:ext uri="{FF2B5EF4-FFF2-40B4-BE49-F238E27FC236}">
                <a16:creationId xmlns:a16="http://schemas.microsoft.com/office/drawing/2014/main" id="{80F48A69-F890-B02B-5757-4F87533763D1}"/>
              </a:ext>
            </a:extLst>
          </p:cNvPr>
          <p:cNvSpPr>
            <a:spLocks noGrp="1"/>
          </p:cNvSpPr>
          <p:nvPr>
            <p:ph idx="1"/>
          </p:nvPr>
        </p:nvSpPr>
        <p:spPr>
          <a:xfrm>
            <a:off x="628650" y="1012429"/>
            <a:ext cx="7886700" cy="3263504"/>
          </a:xfrm>
        </p:spPr>
        <p:txBody>
          <a:bodyPr>
            <a:noAutofit/>
          </a:bodyPr>
          <a:lstStyle/>
          <a:p>
            <a:r>
              <a:rPr lang="en-US" sz="1600" dirty="0">
                <a:solidFill>
                  <a:srgbClr val="0000FF"/>
                </a:solidFill>
                <a:latin typeface="+mn-lt"/>
              </a:rPr>
              <a:t>how would implement this method?</a:t>
            </a:r>
          </a:p>
          <a:p>
            <a:pPr lvl="1"/>
            <a:r>
              <a:rPr lang="en-US" sz="1600" dirty="0">
                <a:latin typeface="+mn-lt"/>
              </a:rPr>
              <a:t>start out with...</a:t>
            </a:r>
          </a:p>
          <a:p>
            <a:pPr lvl="2"/>
            <a:r>
              <a:rPr lang="en-US" sz="1600" dirty="0"/>
              <a:t>curr = head</a:t>
            </a:r>
            <a:endParaRPr lang="en-US" sz="1600" dirty="0">
              <a:latin typeface="+mn-lt"/>
            </a:endParaRPr>
          </a:p>
          <a:p>
            <a:pPr lvl="2"/>
            <a:r>
              <a:rPr lang="en-US" sz="1600" dirty="0"/>
              <a:t>result = 0</a:t>
            </a:r>
          </a:p>
          <a:p>
            <a:pPr lvl="1"/>
            <a:r>
              <a:rPr lang="en-US" sz="1600" dirty="0">
                <a:latin typeface="+mn-lt"/>
              </a:rPr>
              <a:t>while </a:t>
            </a:r>
            <a:r>
              <a:rPr lang="en-US" sz="1600" dirty="0"/>
              <a:t>curr</a:t>
            </a:r>
            <a:r>
              <a:rPr lang="en-US" sz="1600" dirty="0">
                <a:latin typeface="+mn-lt"/>
              </a:rPr>
              <a:t> not </a:t>
            </a:r>
            <a:r>
              <a:rPr lang="en-US" sz="1600" dirty="0"/>
              <a:t>null</a:t>
            </a:r>
            <a:r>
              <a:rPr lang="en-US" sz="1600" dirty="0">
                <a:latin typeface="+mn-lt"/>
              </a:rPr>
              <a:t>...  </a:t>
            </a:r>
            <a:r>
              <a:rPr lang="en-US" sz="1600" dirty="0"/>
              <a:t>++result</a:t>
            </a:r>
            <a:r>
              <a:rPr lang="en-US" sz="1600" dirty="0">
                <a:latin typeface="+mn-lt"/>
              </a:rPr>
              <a:t>  and set  </a:t>
            </a:r>
            <a:r>
              <a:rPr lang="en-US" sz="1600" dirty="0"/>
              <a:t>curr = curr.next</a:t>
            </a:r>
          </a:p>
          <a:p>
            <a:r>
              <a:rPr lang="en-US" sz="1600" dirty="0">
                <a:solidFill>
                  <a:srgbClr val="0000FF"/>
                </a:solidFill>
                <a:latin typeface="+mn-lt"/>
              </a:rPr>
              <a:t>what is the big O runtime of this method?</a:t>
            </a:r>
          </a:p>
          <a:p>
            <a:pPr lvl="1"/>
            <a:r>
              <a:rPr lang="en-US" sz="1600" dirty="0">
                <a:latin typeface="+mn-lt"/>
              </a:rPr>
              <a:t>O(n) </a:t>
            </a:r>
            <a:r>
              <a:rPr lang="en-US" sz="1600" dirty="0">
                <a:latin typeface="+mn-lt"/>
                <a:sym typeface="Wingdings" panose="05000000000000000000" pitchFamily="2" charset="2"/>
              </a:rPr>
              <a:t>☹️</a:t>
            </a:r>
            <a:endParaRPr lang="en-US" sz="1600" dirty="0">
              <a:latin typeface="+mn-lt"/>
            </a:endParaRPr>
          </a:p>
          <a:p>
            <a:r>
              <a:rPr lang="en-US" sz="1600" dirty="0">
                <a:solidFill>
                  <a:srgbClr val="0000FF"/>
                </a:solidFill>
                <a:latin typeface="+mn-lt"/>
              </a:rPr>
              <a:t>this seems like a pretty steep cost to pay just to know the list’s size...</a:t>
            </a:r>
            <a:br>
              <a:rPr lang="en-US" sz="1600" dirty="0">
                <a:solidFill>
                  <a:srgbClr val="0000FF"/>
                </a:solidFill>
                <a:latin typeface="+mn-lt"/>
              </a:rPr>
            </a:br>
            <a:r>
              <a:rPr lang="en-US" sz="1600" dirty="0">
                <a:solidFill>
                  <a:srgbClr val="0000FF"/>
                </a:solidFill>
                <a:latin typeface="+mn-lt"/>
              </a:rPr>
              <a:t>what would be a more efficient approach?</a:t>
            </a:r>
          </a:p>
          <a:p>
            <a:pPr lvl="1"/>
            <a:r>
              <a:rPr lang="en-US" sz="1600" dirty="0">
                <a:latin typeface="+mn-lt"/>
              </a:rPr>
              <a:t>store size as an instance variable</a:t>
            </a:r>
          </a:p>
          <a:p>
            <a:pPr lvl="2"/>
            <a:r>
              <a:rPr lang="en-US" sz="1600" dirty="0">
                <a:latin typeface="+mn-lt"/>
              </a:rPr>
              <a:t>update it every time you change the number of elements in the list</a:t>
            </a:r>
            <a:br>
              <a:rPr lang="en-US" sz="1600" dirty="0">
                <a:latin typeface="+mn-lt"/>
              </a:rPr>
            </a:br>
            <a:r>
              <a:rPr lang="en-US" sz="1600" dirty="0">
                <a:latin typeface="+mn-lt"/>
              </a:rPr>
              <a:t>(inside of </a:t>
            </a:r>
            <a:r>
              <a:rPr lang="en-US" sz="1600" dirty="0"/>
              <a:t>add, remove</a:t>
            </a:r>
            <a:r>
              <a:rPr lang="en-US" sz="1600" dirty="0">
                <a:latin typeface="+mn-lt"/>
              </a:rPr>
              <a:t>, etc.)</a:t>
            </a:r>
          </a:p>
          <a:p>
            <a:r>
              <a:rPr lang="en-US" sz="1600" dirty="0">
                <a:solidFill>
                  <a:srgbClr val="0000FF"/>
                </a:solidFill>
                <a:latin typeface="+mn-lt"/>
              </a:rPr>
              <a:t>what is the runtime of this approach?</a:t>
            </a:r>
          </a:p>
          <a:p>
            <a:pPr lvl="1"/>
            <a:r>
              <a:rPr lang="en-US" sz="1600" dirty="0">
                <a:latin typeface="+mn-lt"/>
              </a:rPr>
              <a:t>O(1) </a:t>
            </a:r>
            <a:r>
              <a:rPr lang="en-US" sz="1600" dirty="0">
                <a:latin typeface="+mn-lt"/>
                <a:sym typeface="Wingdings" panose="05000000000000000000" pitchFamily="2" charset="2"/>
              </a:rPr>
              <a:t>🙂</a:t>
            </a:r>
            <a:endParaRPr lang="en-US" sz="1600" dirty="0">
              <a:latin typeface="+mn-lt"/>
            </a:endParaRPr>
          </a:p>
        </p:txBody>
      </p:sp>
    </p:spTree>
    <p:extLst>
      <p:ext uri="{BB962C8B-B14F-4D97-AF65-F5344CB8AC3E}">
        <p14:creationId xmlns:p14="http://schemas.microsoft.com/office/powerpoint/2010/main" val="381136642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a:t>
            </a:r>
            <a:r>
              <a:rPr lang="en-US">
                <a:solidFill>
                  <a:schemeClr val="accent6"/>
                </a:solidFill>
              </a:rPr>
              <a:t>complete</a:t>
            </a:r>
            <a:r>
              <a:rPr lang="en-US"/>
              <a:t>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a </a:t>
            </a:r>
            <a:r>
              <a:rPr lang="en-US" b="1"/>
              <a:t>complete binary tree</a:t>
            </a:r>
            <a:r>
              <a:rPr lang="en-US"/>
              <a:t>, all levels (depths, rows) are "full of nodes",</a:t>
            </a:r>
            <a:br>
              <a:rPr lang="en-US"/>
            </a:br>
            <a:r>
              <a:rPr lang="en-US"/>
              <a:t>except for possibly the bottom level,</a:t>
            </a:r>
            <a:br>
              <a:rPr lang="en-US"/>
            </a:br>
            <a:r>
              <a:rPr lang="en-US"/>
              <a:t>in which all nodes are "as far to to the left as possible"</a:t>
            </a:r>
          </a:p>
          <a:p>
            <a:endParaRPr lang="en-US"/>
          </a:p>
        </p:txBody>
      </p:sp>
      <p:grpSp>
        <p:nvGrpSpPr>
          <p:cNvPr id="160" name="Group 159">
            <a:extLst>
              <a:ext uri="{FF2B5EF4-FFF2-40B4-BE49-F238E27FC236}">
                <a16:creationId xmlns:a16="http://schemas.microsoft.com/office/drawing/2014/main" id="{6BC85F5B-E65B-9D0E-FBC7-A1A35E6B716A}"/>
              </a:ext>
            </a:extLst>
          </p:cNvPr>
          <p:cNvGrpSpPr/>
          <p:nvPr/>
        </p:nvGrpSpPr>
        <p:grpSpPr>
          <a:xfrm>
            <a:off x="652399" y="2107692"/>
            <a:ext cx="7839202" cy="2402203"/>
            <a:chOff x="0" y="2416928"/>
            <a:chExt cx="9219946" cy="2825311"/>
          </a:xfrm>
        </p:grpSpPr>
        <p:grpSp>
          <p:nvGrpSpPr>
            <p:cNvPr id="108" name="Group 107">
              <a:extLst>
                <a:ext uri="{FF2B5EF4-FFF2-40B4-BE49-F238E27FC236}">
                  <a16:creationId xmlns:a16="http://schemas.microsoft.com/office/drawing/2014/main" id="{FBD100AA-F0A3-188B-3592-4CC1EFA84489}"/>
                </a:ext>
              </a:extLst>
            </p:cNvPr>
            <p:cNvGrpSpPr/>
            <p:nvPr/>
          </p:nvGrpSpPr>
          <p:grpSpPr>
            <a:xfrm>
              <a:off x="0" y="2416928"/>
              <a:ext cx="3966470" cy="1847433"/>
              <a:chOff x="1726685" y="2227592"/>
              <a:chExt cx="8194564" cy="3816722"/>
            </a:xfrm>
          </p:grpSpPr>
          <p:cxnSp>
            <p:nvCxnSpPr>
              <p:cNvPr id="109" name="Straight Arrow Connector 108">
                <a:extLst>
                  <a:ext uri="{FF2B5EF4-FFF2-40B4-BE49-F238E27FC236}">
                    <a16:creationId xmlns:a16="http://schemas.microsoft.com/office/drawing/2014/main" id="{CF405A86-4D68-CB1F-87F5-4581588B81F6}"/>
                  </a:ext>
                </a:extLst>
              </p:cNvPr>
              <p:cNvCxnSpPr>
                <a:cxnSpLocks/>
                <a:stCxn id="111" idx="3"/>
                <a:endCxn id="112"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10" name="Straight Arrow Connector 109">
                <a:extLst>
                  <a:ext uri="{FF2B5EF4-FFF2-40B4-BE49-F238E27FC236}">
                    <a16:creationId xmlns:a16="http://schemas.microsoft.com/office/drawing/2014/main" id="{9FF7376B-D6FC-8A87-763B-6F24138B7FDB}"/>
                  </a:ext>
                </a:extLst>
              </p:cNvPr>
              <p:cNvCxnSpPr>
                <a:cxnSpLocks/>
                <a:stCxn id="111" idx="5"/>
                <a:endCxn id="117"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11" name="Oval 110">
                <a:extLst>
                  <a:ext uri="{FF2B5EF4-FFF2-40B4-BE49-F238E27FC236}">
                    <a16:creationId xmlns:a16="http://schemas.microsoft.com/office/drawing/2014/main" id="{49DCB7FE-F6D6-98E9-DCB4-C48A04CCE811}"/>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112" name="Oval 111">
                <a:extLst>
                  <a:ext uri="{FF2B5EF4-FFF2-40B4-BE49-F238E27FC236}">
                    <a16:creationId xmlns:a16="http://schemas.microsoft.com/office/drawing/2014/main" id="{A2DE1C96-516E-9092-4708-94DE64207B00}"/>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113" name="Straight Arrow Connector 112">
                <a:extLst>
                  <a:ext uri="{FF2B5EF4-FFF2-40B4-BE49-F238E27FC236}">
                    <a16:creationId xmlns:a16="http://schemas.microsoft.com/office/drawing/2014/main" id="{E0706DA4-E2CE-7B75-044E-3B0C8F58935A}"/>
                  </a:ext>
                </a:extLst>
              </p:cNvPr>
              <p:cNvCxnSpPr>
                <a:cxnSpLocks/>
                <a:stCxn id="112" idx="3"/>
                <a:endCxn id="115"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714239E4-0D80-3E07-56FA-07A9506C03CE}"/>
                  </a:ext>
                </a:extLst>
              </p:cNvPr>
              <p:cNvCxnSpPr>
                <a:cxnSpLocks/>
                <a:stCxn id="112" idx="5"/>
                <a:endCxn id="116"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3A7496A3-CCA6-335F-2E03-E89875260567}"/>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116" name="Oval 115">
                <a:extLst>
                  <a:ext uri="{FF2B5EF4-FFF2-40B4-BE49-F238E27FC236}">
                    <a16:creationId xmlns:a16="http://schemas.microsoft.com/office/drawing/2014/main" id="{B109BC05-79E2-286D-2E78-0F97C9F981D0}"/>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4</a:t>
                </a:r>
              </a:p>
            </p:txBody>
          </p:sp>
          <p:sp>
            <p:nvSpPr>
              <p:cNvPr id="117" name="Oval 116">
                <a:extLst>
                  <a:ext uri="{FF2B5EF4-FFF2-40B4-BE49-F238E27FC236}">
                    <a16:creationId xmlns:a16="http://schemas.microsoft.com/office/drawing/2014/main" id="{948F116B-3DE5-513A-6EFC-706739CCB078}"/>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118" name="Straight Arrow Connector 117">
                <a:extLst>
                  <a:ext uri="{FF2B5EF4-FFF2-40B4-BE49-F238E27FC236}">
                    <a16:creationId xmlns:a16="http://schemas.microsoft.com/office/drawing/2014/main" id="{25C59587-DA0D-55CC-27BF-FA60FC45F329}"/>
                  </a:ext>
                </a:extLst>
              </p:cNvPr>
              <p:cNvCxnSpPr>
                <a:cxnSpLocks/>
                <a:stCxn id="117" idx="3"/>
                <a:endCxn id="120"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824F97B6-9DE7-F449-1C2A-0EC886795D96}"/>
                  </a:ext>
                </a:extLst>
              </p:cNvPr>
              <p:cNvCxnSpPr>
                <a:cxnSpLocks/>
                <a:stCxn id="117" idx="5"/>
                <a:endCxn id="121"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20" name="Oval 119">
                <a:extLst>
                  <a:ext uri="{FF2B5EF4-FFF2-40B4-BE49-F238E27FC236}">
                    <a16:creationId xmlns:a16="http://schemas.microsoft.com/office/drawing/2014/main" id="{C0D6BF9F-5EBE-F8B6-309C-252B4FB817B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121" name="Oval 120">
                <a:extLst>
                  <a:ext uri="{FF2B5EF4-FFF2-40B4-BE49-F238E27FC236}">
                    <a16:creationId xmlns:a16="http://schemas.microsoft.com/office/drawing/2014/main" id="{353DFBF9-AFA0-A325-0A7D-BD8ED0EE1B8F}"/>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cxnSp>
            <p:nvCxnSpPr>
              <p:cNvPr id="122" name="Straight Arrow Connector 121">
                <a:extLst>
                  <a:ext uri="{FF2B5EF4-FFF2-40B4-BE49-F238E27FC236}">
                    <a16:creationId xmlns:a16="http://schemas.microsoft.com/office/drawing/2014/main" id="{2F7B8197-CC2E-7B07-C163-3111D15D35B5}"/>
                  </a:ext>
                </a:extLst>
              </p:cNvPr>
              <p:cNvCxnSpPr>
                <a:cxnSpLocks/>
                <a:stCxn id="124" idx="3"/>
                <a:endCxn id="125"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23" name="Straight Arrow Connector 122">
                <a:extLst>
                  <a:ext uri="{FF2B5EF4-FFF2-40B4-BE49-F238E27FC236}">
                    <a16:creationId xmlns:a16="http://schemas.microsoft.com/office/drawing/2014/main" id="{25ED01B7-6F44-56AF-B46B-0FBCCE539B2E}"/>
                  </a:ext>
                </a:extLst>
              </p:cNvPr>
              <p:cNvCxnSpPr>
                <a:cxnSpLocks/>
                <a:stCxn id="124" idx="5"/>
                <a:endCxn id="128"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24" name="Oval 123">
                <a:extLst>
                  <a:ext uri="{FF2B5EF4-FFF2-40B4-BE49-F238E27FC236}">
                    <a16:creationId xmlns:a16="http://schemas.microsoft.com/office/drawing/2014/main" id="{722F0D65-8537-C7BD-89CB-847640A6F842}"/>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125" name="Oval 124">
                <a:extLst>
                  <a:ext uri="{FF2B5EF4-FFF2-40B4-BE49-F238E27FC236}">
                    <a16:creationId xmlns:a16="http://schemas.microsoft.com/office/drawing/2014/main" id="{A0C4F804-1AAB-B55C-B28C-915B4B0CA2D4}"/>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126" name="Straight Arrow Connector 125">
                <a:extLst>
                  <a:ext uri="{FF2B5EF4-FFF2-40B4-BE49-F238E27FC236}">
                    <a16:creationId xmlns:a16="http://schemas.microsoft.com/office/drawing/2014/main" id="{6741CF5B-D4A7-E561-1006-CBFDEDD607DC}"/>
                  </a:ext>
                </a:extLst>
              </p:cNvPr>
              <p:cNvCxnSpPr>
                <a:cxnSpLocks/>
                <a:stCxn id="125" idx="3"/>
                <a:endCxn id="127"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127" name="Oval 126">
                <a:extLst>
                  <a:ext uri="{FF2B5EF4-FFF2-40B4-BE49-F238E27FC236}">
                    <a16:creationId xmlns:a16="http://schemas.microsoft.com/office/drawing/2014/main" id="{E8355587-E570-B14A-36A9-73B7D7C0B570}"/>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11</a:t>
                </a:r>
              </a:p>
            </p:txBody>
          </p:sp>
          <p:sp>
            <p:nvSpPr>
              <p:cNvPr id="128" name="Oval 127">
                <a:extLst>
                  <a:ext uri="{FF2B5EF4-FFF2-40B4-BE49-F238E27FC236}">
                    <a16:creationId xmlns:a16="http://schemas.microsoft.com/office/drawing/2014/main" id="{9A760F59-B2A5-699E-2398-6B1AEF1226FF}"/>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129" name="Oval 128">
                <a:extLst>
                  <a:ext uri="{FF2B5EF4-FFF2-40B4-BE49-F238E27FC236}">
                    <a16:creationId xmlns:a16="http://schemas.microsoft.com/office/drawing/2014/main" id="{B44C732E-9D4D-0292-F5B4-1986EC40EB19}"/>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130" name="Straight Arrow Connector 129">
                <a:extLst>
                  <a:ext uri="{FF2B5EF4-FFF2-40B4-BE49-F238E27FC236}">
                    <a16:creationId xmlns:a16="http://schemas.microsoft.com/office/drawing/2014/main" id="{1FFEE96C-5B83-5E6A-E6B3-CEEBF092D7B8}"/>
                  </a:ext>
                </a:extLst>
              </p:cNvPr>
              <p:cNvCxnSpPr>
                <a:cxnSpLocks/>
                <a:stCxn id="129" idx="3"/>
                <a:endCxn id="111"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31" name="Straight Arrow Connector 130">
                <a:extLst>
                  <a:ext uri="{FF2B5EF4-FFF2-40B4-BE49-F238E27FC236}">
                    <a16:creationId xmlns:a16="http://schemas.microsoft.com/office/drawing/2014/main" id="{EE1FB661-54B6-4B5F-2B07-CA33A04D71F7}"/>
                  </a:ext>
                </a:extLst>
              </p:cNvPr>
              <p:cNvCxnSpPr>
                <a:cxnSpLocks/>
                <a:stCxn id="129" idx="5"/>
                <a:endCxn id="124"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32" name="Group 131">
              <a:extLst>
                <a:ext uri="{FF2B5EF4-FFF2-40B4-BE49-F238E27FC236}">
                  <a16:creationId xmlns:a16="http://schemas.microsoft.com/office/drawing/2014/main" id="{132CE542-DC30-53A9-CD08-A218E27E0807}"/>
                </a:ext>
              </a:extLst>
            </p:cNvPr>
            <p:cNvGrpSpPr/>
            <p:nvPr/>
          </p:nvGrpSpPr>
          <p:grpSpPr>
            <a:xfrm>
              <a:off x="4672685" y="2416928"/>
              <a:ext cx="4192967" cy="1847433"/>
              <a:chOff x="1726685" y="2227592"/>
              <a:chExt cx="8662497" cy="3816722"/>
            </a:xfrm>
          </p:grpSpPr>
          <p:cxnSp>
            <p:nvCxnSpPr>
              <p:cNvPr id="133" name="Straight Arrow Connector 132">
                <a:extLst>
                  <a:ext uri="{FF2B5EF4-FFF2-40B4-BE49-F238E27FC236}">
                    <a16:creationId xmlns:a16="http://schemas.microsoft.com/office/drawing/2014/main" id="{95D671F9-8E25-A18A-C165-CC0A458033C1}"/>
                  </a:ext>
                </a:extLst>
              </p:cNvPr>
              <p:cNvCxnSpPr>
                <a:cxnSpLocks/>
                <a:stCxn id="135" idx="3"/>
                <a:endCxn id="136"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34" name="Straight Arrow Connector 133">
                <a:extLst>
                  <a:ext uri="{FF2B5EF4-FFF2-40B4-BE49-F238E27FC236}">
                    <a16:creationId xmlns:a16="http://schemas.microsoft.com/office/drawing/2014/main" id="{E1786D7A-8FAB-AE16-A2A8-D2FC32A8B057}"/>
                  </a:ext>
                </a:extLst>
              </p:cNvPr>
              <p:cNvCxnSpPr>
                <a:cxnSpLocks/>
                <a:stCxn id="135" idx="5"/>
                <a:endCxn id="141"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35" name="Oval 134">
                <a:extLst>
                  <a:ext uri="{FF2B5EF4-FFF2-40B4-BE49-F238E27FC236}">
                    <a16:creationId xmlns:a16="http://schemas.microsoft.com/office/drawing/2014/main" id="{AA24A63F-1A12-F868-A180-95B32B2D3FE7}"/>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136" name="Oval 135">
                <a:extLst>
                  <a:ext uri="{FF2B5EF4-FFF2-40B4-BE49-F238E27FC236}">
                    <a16:creationId xmlns:a16="http://schemas.microsoft.com/office/drawing/2014/main" id="{1D401715-7C74-BE3C-F664-76F14CE4F0EA}"/>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137" name="Straight Arrow Connector 136">
                <a:extLst>
                  <a:ext uri="{FF2B5EF4-FFF2-40B4-BE49-F238E27FC236}">
                    <a16:creationId xmlns:a16="http://schemas.microsoft.com/office/drawing/2014/main" id="{061700DE-2778-2FA5-A46C-E483E4A458AF}"/>
                  </a:ext>
                </a:extLst>
              </p:cNvPr>
              <p:cNvCxnSpPr>
                <a:cxnSpLocks/>
                <a:stCxn id="136" idx="3"/>
                <a:endCxn id="139"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38" name="Straight Arrow Connector 137">
                <a:extLst>
                  <a:ext uri="{FF2B5EF4-FFF2-40B4-BE49-F238E27FC236}">
                    <a16:creationId xmlns:a16="http://schemas.microsoft.com/office/drawing/2014/main" id="{DEFE41C8-C14E-5C57-ADE4-DCFFEBC12040}"/>
                  </a:ext>
                </a:extLst>
              </p:cNvPr>
              <p:cNvCxnSpPr>
                <a:cxnSpLocks/>
                <a:stCxn id="136" idx="5"/>
                <a:endCxn id="140"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39" name="Oval 138">
                <a:extLst>
                  <a:ext uri="{FF2B5EF4-FFF2-40B4-BE49-F238E27FC236}">
                    <a16:creationId xmlns:a16="http://schemas.microsoft.com/office/drawing/2014/main" id="{DDE5B0A2-EF4B-1DDA-D900-F46C85F77D86}"/>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140" name="Oval 139">
                <a:extLst>
                  <a:ext uri="{FF2B5EF4-FFF2-40B4-BE49-F238E27FC236}">
                    <a16:creationId xmlns:a16="http://schemas.microsoft.com/office/drawing/2014/main" id="{75F833F2-D183-6301-575D-9A17EC03354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4</a:t>
                </a:r>
              </a:p>
            </p:txBody>
          </p:sp>
          <p:sp>
            <p:nvSpPr>
              <p:cNvPr id="141" name="Oval 140">
                <a:extLst>
                  <a:ext uri="{FF2B5EF4-FFF2-40B4-BE49-F238E27FC236}">
                    <a16:creationId xmlns:a16="http://schemas.microsoft.com/office/drawing/2014/main" id="{76CB7B39-BCDA-47E6-8095-699A3ED2910B}"/>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142" name="Straight Arrow Connector 141">
                <a:extLst>
                  <a:ext uri="{FF2B5EF4-FFF2-40B4-BE49-F238E27FC236}">
                    <a16:creationId xmlns:a16="http://schemas.microsoft.com/office/drawing/2014/main" id="{A67EDDF3-8ABA-CA89-CDDD-1F5F081B8A05}"/>
                  </a:ext>
                </a:extLst>
              </p:cNvPr>
              <p:cNvCxnSpPr>
                <a:cxnSpLocks/>
                <a:stCxn id="141" idx="3"/>
                <a:endCxn id="144"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43" name="Straight Arrow Connector 142">
                <a:extLst>
                  <a:ext uri="{FF2B5EF4-FFF2-40B4-BE49-F238E27FC236}">
                    <a16:creationId xmlns:a16="http://schemas.microsoft.com/office/drawing/2014/main" id="{4660C976-217C-1D7D-6950-BE7CD39754E1}"/>
                  </a:ext>
                </a:extLst>
              </p:cNvPr>
              <p:cNvCxnSpPr>
                <a:cxnSpLocks/>
                <a:endCxn id="145" idx="0"/>
              </p:cNvCxnSpPr>
              <p:nvPr/>
            </p:nvCxnSpPr>
            <p:spPr>
              <a:xfrm>
                <a:off x="9765271" y="4839953"/>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44" name="Oval 143">
                <a:extLst>
                  <a:ext uri="{FF2B5EF4-FFF2-40B4-BE49-F238E27FC236}">
                    <a16:creationId xmlns:a16="http://schemas.microsoft.com/office/drawing/2014/main" id="{33EEA409-73C0-AF66-E185-3B79924D90D6}"/>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145" name="Oval 144">
                <a:extLst>
                  <a:ext uri="{FF2B5EF4-FFF2-40B4-BE49-F238E27FC236}">
                    <a16:creationId xmlns:a16="http://schemas.microsoft.com/office/drawing/2014/main" id="{39B08090-6F77-A93A-AA93-4B548E5BF521}"/>
                  </a:ext>
                </a:extLst>
              </p:cNvPr>
              <p:cNvSpPr/>
              <p:nvPr/>
            </p:nvSpPr>
            <p:spPr>
              <a:xfrm>
                <a:off x="9765271" y="5420402"/>
                <a:ext cx="623911" cy="623912"/>
              </a:xfrm>
              <a:prstGeom prst="ellipse">
                <a:avLst/>
              </a:prstGeom>
              <a:solidFill>
                <a:srgbClr val="FF0000"/>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Segoe UI Emoji"/>
                  <a:ea typeface="+mn-ea"/>
                  <a:cs typeface="+mn-cs"/>
                </a:endParaRPr>
              </a:p>
            </p:txBody>
          </p:sp>
          <p:cxnSp>
            <p:nvCxnSpPr>
              <p:cNvPr id="146" name="Straight Arrow Connector 145">
                <a:extLst>
                  <a:ext uri="{FF2B5EF4-FFF2-40B4-BE49-F238E27FC236}">
                    <a16:creationId xmlns:a16="http://schemas.microsoft.com/office/drawing/2014/main" id="{8D35145B-C878-3156-41E1-B052AC7C4A4A}"/>
                  </a:ext>
                </a:extLst>
              </p:cNvPr>
              <p:cNvCxnSpPr>
                <a:cxnSpLocks/>
                <a:stCxn id="148" idx="3"/>
                <a:endCxn id="149"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47" name="Straight Arrow Connector 146">
                <a:extLst>
                  <a:ext uri="{FF2B5EF4-FFF2-40B4-BE49-F238E27FC236}">
                    <a16:creationId xmlns:a16="http://schemas.microsoft.com/office/drawing/2014/main" id="{B6FE17BF-AC64-6B4B-2675-59EFEFDCC17E}"/>
                  </a:ext>
                </a:extLst>
              </p:cNvPr>
              <p:cNvCxnSpPr>
                <a:cxnSpLocks/>
                <a:stCxn id="148" idx="5"/>
                <a:endCxn id="15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48" name="Oval 147">
                <a:extLst>
                  <a:ext uri="{FF2B5EF4-FFF2-40B4-BE49-F238E27FC236}">
                    <a16:creationId xmlns:a16="http://schemas.microsoft.com/office/drawing/2014/main" id="{117E312D-D042-E9B4-61B2-70C1182762EB}"/>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149" name="Oval 148">
                <a:extLst>
                  <a:ext uri="{FF2B5EF4-FFF2-40B4-BE49-F238E27FC236}">
                    <a16:creationId xmlns:a16="http://schemas.microsoft.com/office/drawing/2014/main" id="{ED923368-1F6E-5E40-B95C-705187ACF586}"/>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150" name="Straight Arrow Connector 149">
                <a:extLst>
                  <a:ext uri="{FF2B5EF4-FFF2-40B4-BE49-F238E27FC236}">
                    <a16:creationId xmlns:a16="http://schemas.microsoft.com/office/drawing/2014/main" id="{DA30F805-EDDB-0010-AAC2-26D5CA3CF95D}"/>
                  </a:ext>
                </a:extLst>
              </p:cNvPr>
              <p:cNvCxnSpPr>
                <a:cxnSpLocks/>
                <a:stCxn id="149" idx="3"/>
                <a:endCxn id="151"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151" name="Oval 150">
                <a:extLst>
                  <a:ext uri="{FF2B5EF4-FFF2-40B4-BE49-F238E27FC236}">
                    <a16:creationId xmlns:a16="http://schemas.microsoft.com/office/drawing/2014/main" id="{08D7E354-8B0E-AD00-9EBF-82B87DEE3100}"/>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11</a:t>
                </a:r>
              </a:p>
            </p:txBody>
          </p:sp>
          <p:sp>
            <p:nvSpPr>
              <p:cNvPr id="152" name="Oval 151">
                <a:extLst>
                  <a:ext uri="{FF2B5EF4-FFF2-40B4-BE49-F238E27FC236}">
                    <a16:creationId xmlns:a16="http://schemas.microsoft.com/office/drawing/2014/main" id="{C3FF1549-43E0-038B-A47E-5E2ADF6276EC}"/>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153" name="Oval 152">
                <a:extLst>
                  <a:ext uri="{FF2B5EF4-FFF2-40B4-BE49-F238E27FC236}">
                    <a16:creationId xmlns:a16="http://schemas.microsoft.com/office/drawing/2014/main" id="{215E293E-06E5-E597-B5E4-1B45B4C72412}"/>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154" name="Straight Arrow Connector 153">
                <a:extLst>
                  <a:ext uri="{FF2B5EF4-FFF2-40B4-BE49-F238E27FC236}">
                    <a16:creationId xmlns:a16="http://schemas.microsoft.com/office/drawing/2014/main" id="{78F1195C-6D91-1D12-DFA2-7A9730AF462A}"/>
                  </a:ext>
                </a:extLst>
              </p:cNvPr>
              <p:cNvCxnSpPr>
                <a:cxnSpLocks/>
                <a:stCxn id="153" idx="3"/>
                <a:endCxn id="135"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55" name="Straight Arrow Connector 154">
                <a:extLst>
                  <a:ext uri="{FF2B5EF4-FFF2-40B4-BE49-F238E27FC236}">
                    <a16:creationId xmlns:a16="http://schemas.microsoft.com/office/drawing/2014/main" id="{561F07C1-24C9-9FDE-60BA-76C85A42761E}"/>
                  </a:ext>
                </a:extLst>
              </p:cNvPr>
              <p:cNvCxnSpPr>
                <a:cxnSpLocks/>
                <a:stCxn id="153" idx="5"/>
                <a:endCxn id="148"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sp>
            <p:nvSpPr>
              <p:cNvPr id="156" name="Oval 155">
                <a:extLst>
                  <a:ext uri="{FF2B5EF4-FFF2-40B4-BE49-F238E27FC236}">
                    <a16:creationId xmlns:a16="http://schemas.microsoft.com/office/drawing/2014/main" id="{D0E8AB91-F91A-59E2-1796-85FEAB9466AD}"/>
                  </a:ext>
                </a:extLst>
              </p:cNvPr>
              <p:cNvSpPr/>
              <p:nvPr/>
            </p:nvSpPr>
            <p:spPr>
              <a:xfrm>
                <a:off x="5196048" y="5420402"/>
                <a:ext cx="623911" cy="623912"/>
              </a:xfrm>
              <a:prstGeom prst="ellipse">
                <a:avLst/>
              </a:prstGeom>
              <a:noFill/>
              <a:ln w="28575" cap="flat" cmpd="sng" algn="ctr">
                <a:solidFill>
                  <a:srgbClr val="F14124">
                    <a:lumMod val="40000"/>
                    <a:lumOff val="60000"/>
                  </a:srgbClr>
                </a:solid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Segoe UI Emoji"/>
                  <a:ea typeface="+mn-ea"/>
                  <a:cs typeface="+mn-cs"/>
                </a:endParaRPr>
              </a:p>
            </p:txBody>
          </p:sp>
          <p:cxnSp>
            <p:nvCxnSpPr>
              <p:cNvPr id="157" name="Straight Arrow Connector 156">
                <a:extLst>
                  <a:ext uri="{FF2B5EF4-FFF2-40B4-BE49-F238E27FC236}">
                    <a16:creationId xmlns:a16="http://schemas.microsoft.com/office/drawing/2014/main" id="{CC2C97AE-96B1-D15E-B743-D1168DFB863C}"/>
                  </a:ext>
                </a:extLst>
              </p:cNvPr>
              <p:cNvCxnSpPr>
                <a:cxnSpLocks/>
              </p:cNvCxnSpPr>
              <p:nvPr/>
            </p:nvCxnSpPr>
            <p:spPr>
              <a:xfrm>
                <a:off x="5204508" y="4839953"/>
                <a:ext cx="311956" cy="580450"/>
              </a:xfrm>
              <a:prstGeom prst="straightConnector1">
                <a:avLst/>
              </a:prstGeom>
              <a:noFill/>
              <a:ln w="38100" cap="flat" cmpd="sng" algn="ctr">
                <a:solidFill>
                  <a:srgbClr val="F14124">
                    <a:lumMod val="40000"/>
                    <a:lumOff val="60000"/>
                  </a:srgbClr>
                </a:solidFill>
                <a:prstDash val="sysDot"/>
                <a:miter lim="800000"/>
                <a:tailEnd type="triangle"/>
              </a:ln>
              <a:effectLst/>
            </p:spPr>
          </p:cxnSp>
        </p:grpSp>
        <p:sp>
          <p:nvSpPr>
            <p:cNvPr id="158" name="TextBox 157">
              <a:extLst>
                <a:ext uri="{FF2B5EF4-FFF2-40B4-BE49-F238E27FC236}">
                  <a16:creationId xmlns:a16="http://schemas.microsoft.com/office/drawing/2014/main" id="{55B8E714-E86E-686F-716B-A9F11BAE732C}"/>
                </a:ext>
              </a:extLst>
            </p:cNvPr>
            <p:cNvSpPr txBox="1"/>
            <p:nvPr/>
          </p:nvSpPr>
          <p:spPr>
            <a:xfrm>
              <a:off x="546919" y="4409671"/>
              <a:ext cx="3135980" cy="832568"/>
            </a:xfrm>
            <a:prstGeom prst="rect">
              <a:avLst/>
            </a:prstGeom>
            <a:noFill/>
          </p:spPr>
          <p:txBody>
            <a:bodyPr wrap="square" rtlCol="0">
              <a:spAutoFit/>
            </a:bodyPr>
            <a:lstStyle/>
            <a:p>
              <a:pPr algn="ctr" defTabSz="914400"/>
              <a:r>
                <a:rPr lang="en-US" sz="2000" b="1" dirty="0">
                  <a:solidFill>
                    <a:prstClr val="black"/>
                  </a:solidFill>
                  <a:latin typeface="Segoe UI Emoji"/>
                </a:rPr>
                <a:t>complete</a:t>
              </a:r>
            </a:p>
            <a:p>
              <a:pPr algn="ctr" defTabSz="914400"/>
              <a:r>
                <a:rPr lang="en-US" sz="2000" dirty="0">
                  <a:solidFill>
                    <a:prstClr val="black"/>
                  </a:solidFill>
                  <a:latin typeface="Segoe UI Emoji"/>
                </a:rPr>
                <a:t>(and balanced)</a:t>
              </a:r>
            </a:p>
          </p:txBody>
        </p:sp>
        <p:sp>
          <p:nvSpPr>
            <p:cNvPr id="159" name="TextBox 158">
              <a:extLst>
                <a:ext uri="{FF2B5EF4-FFF2-40B4-BE49-F238E27FC236}">
                  <a16:creationId xmlns:a16="http://schemas.microsoft.com/office/drawing/2014/main" id="{D00E30E9-5416-7BB7-94F1-0EBC2FC1CFA2}"/>
                </a:ext>
              </a:extLst>
            </p:cNvPr>
            <p:cNvSpPr txBox="1"/>
            <p:nvPr/>
          </p:nvSpPr>
          <p:spPr>
            <a:xfrm>
              <a:off x="4355243" y="4409671"/>
              <a:ext cx="4864703" cy="470583"/>
            </a:xfrm>
            <a:prstGeom prst="rect">
              <a:avLst/>
            </a:prstGeom>
            <a:noFill/>
          </p:spPr>
          <p:txBody>
            <a:bodyPr wrap="square" rtlCol="0">
              <a:spAutoFit/>
            </a:bodyPr>
            <a:lstStyle/>
            <a:p>
              <a:pPr algn="ctr" defTabSz="914400"/>
              <a:r>
                <a:rPr lang="en-US" sz="2000" dirty="0">
                  <a:solidFill>
                    <a:prstClr val="black"/>
                  </a:solidFill>
                  <a:latin typeface="Segoe UI Emoji"/>
                </a:rPr>
                <a:t>balanced but </a:t>
              </a:r>
              <a:r>
                <a:rPr lang="en-US" sz="2000" b="1" dirty="0">
                  <a:solidFill>
                    <a:prstClr val="black"/>
                  </a:solidFill>
                  <a:latin typeface="Segoe UI Emoji"/>
                </a:rPr>
                <a:t>NOT complete</a:t>
              </a:r>
            </a:p>
          </p:txBody>
        </p:sp>
      </p:grpSp>
    </p:spTree>
    <p:extLst>
      <p:ext uri="{BB962C8B-B14F-4D97-AF65-F5344CB8AC3E}">
        <p14:creationId xmlns:p14="http://schemas.microsoft.com/office/powerpoint/2010/main" val="173686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a:t>
            </a:r>
            <a:r>
              <a:rPr lang="en-US">
                <a:solidFill>
                  <a:schemeClr val="accent6"/>
                </a:solidFill>
              </a:rPr>
              <a:t>complete</a:t>
            </a:r>
            <a:r>
              <a:rPr lang="en-US"/>
              <a:t>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a </a:t>
            </a:r>
            <a:r>
              <a:rPr lang="en-US" b="1"/>
              <a:t>complete binary tree</a:t>
            </a:r>
            <a:r>
              <a:rPr lang="en-US"/>
              <a:t>, all levels (depths) are "full of nodes",</a:t>
            </a:r>
            <a:br>
              <a:rPr lang="en-US"/>
            </a:br>
            <a:r>
              <a:rPr lang="en-US"/>
              <a:t>except for possibly the bottom level,</a:t>
            </a:r>
            <a:br>
              <a:rPr lang="en-US"/>
            </a:br>
            <a:r>
              <a:rPr lang="en-US"/>
              <a:t>in which all nodes are "as far to to the left as possible"</a:t>
            </a:r>
          </a:p>
          <a:p>
            <a:endParaRPr lang="en-US"/>
          </a:p>
        </p:txBody>
      </p:sp>
      <p:grpSp>
        <p:nvGrpSpPr>
          <p:cNvPr id="108" name="Group 107">
            <a:extLst>
              <a:ext uri="{FF2B5EF4-FFF2-40B4-BE49-F238E27FC236}">
                <a16:creationId xmlns:a16="http://schemas.microsoft.com/office/drawing/2014/main" id="{FBD100AA-F0A3-188B-3592-4CC1EFA84489}"/>
              </a:ext>
            </a:extLst>
          </p:cNvPr>
          <p:cNvGrpSpPr/>
          <p:nvPr/>
        </p:nvGrpSpPr>
        <p:grpSpPr>
          <a:xfrm>
            <a:off x="652399" y="2107692"/>
            <a:ext cx="3372467" cy="1570768"/>
            <a:chOff x="1726685" y="2227592"/>
            <a:chExt cx="8194564" cy="3816722"/>
          </a:xfrm>
        </p:grpSpPr>
        <p:cxnSp>
          <p:nvCxnSpPr>
            <p:cNvPr id="109" name="Straight Arrow Connector 108">
              <a:extLst>
                <a:ext uri="{FF2B5EF4-FFF2-40B4-BE49-F238E27FC236}">
                  <a16:creationId xmlns:a16="http://schemas.microsoft.com/office/drawing/2014/main" id="{CF405A86-4D68-CB1F-87F5-4581588B81F6}"/>
                </a:ext>
              </a:extLst>
            </p:cNvPr>
            <p:cNvCxnSpPr>
              <a:cxnSpLocks/>
              <a:stCxn id="111" idx="3"/>
              <a:endCxn id="112"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10" name="Straight Arrow Connector 109">
              <a:extLst>
                <a:ext uri="{FF2B5EF4-FFF2-40B4-BE49-F238E27FC236}">
                  <a16:creationId xmlns:a16="http://schemas.microsoft.com/office/drawing/2014/main" id="{9FF7376B-D6FC-8A87-763B-6F24138B7FDB}"/>
                </a:ext>
              </a:extLst>
            </p:cNvPr>
            <p:cNvCxnSpPr>
              <a:cxnSpLocks/>
              <a:stCxn id="111" idx="5"/>
              <a:endCxn id="117"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11" name="Oval 110">
              <a:extLst>
                <a:ext uri="{FF2B5EF4-FFF2-40B4-BE49-F238E27FC236}">
                  <a16:creationId xmlns:a16="http://schemas.microsoft.com/office/drawing/2014/main" id="{49DCB7FE-F6D6-98E9-DCB4-C48A04CCE811}"/>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112" name="Oval 111">
              <a:extLst>
                <a:ext uri="{FF2B5EF4-FFF2-40B4-BE49-F238E27FC236}">
                  <a16:creationId xmlns:a16="http://schemas.microsoft.com/office/drawing/2014/main" id="{A2DE1C96-516E-9092-4708-94DE64207B00}"/>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113" name="Straight Arrow Connector 112">
              <a:extLst>
                <a:ext uri="{FF2B5EF4-FFF2-40B4-BE49-F238E27FC236}">
                  <a16:creationId xmlns:a16="http://schemas.microsoft.com/office/drawing/2014/main" id="{E0706DA4-E2CE-7B75-044E-3B0C8F58935A}"/>
                </a:ext>
              </a:extLst>
            </p:cNvPr>
            <p:cNvCxnSpPr>
              <a:cxnSpLocks/>
              <a:stCxn id="112" idx="3"/>
              <a:endCxn id="115"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714239E4-0D80-3E07-56FA-07A9506C03CE}"/>
                </a:ext>
              </a:extLst>
            </p:cNvPr>
            <p:cNvCxnSpPr>
              <a:cxnSpLocks/>
              <a:stCxn id="112" idx="5"/>
              <a:endCxn id="116"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3A7496A3-CCA6-335F-2E03-E89875260567}"/>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116" name="Oval 115">
              <a:extLst>
                <a:ext uri="{FF2B5EF4-FFF2-40B4-BE49-F238E27FC236}">
                  <a16:creationId xmlns:a16="http://schemas.microsoft.com/office/drawing/2014/main" id="{B109BC05-79E2-286D-2E78-0F97C9F981D0}"/>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4</a:t>
              </a:r>
            </a:p>
          </p:txBody>
        </p:sp>
        <p:sp>
          <p:nvSpPr>
            <p:cNvPr id="117" name="Oval 116">
              <a:extLst>
                <a:ext uri="{FF2B5EF4-FFF2-40B4-BE49-F238E27FC236}">
                  <a16:creationId xmlns:a16="http://schemas.microsoft.com/office/drawing/2014/main" id="{948F116B-3DE5-513A-6EFC-706739CCB078}"/>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118" name="Straight Arrow Connector 117">
              <a:extLst>
                <a:ext uri="{FF2B5EF4-FFF2-40B4-BE49-F238E27FC236}">
                  <a16:creationId xmlns:a16="http://schemas.microsoft.com/office/drawing/2014/main" id="{25C59587-DA0D-55CC-27BF-FA60FC45F329}"/>
                </a:ext>
              </a:extLst>
            </p:cNvPr>
            <p:cNvCxnSpPr>
              <a:cxnSpLocks/>
              <a:stCxn id="117" idx="3"/>
              <a:endCxn id="120"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824F97B6-9DE7-F449-1C2A-0EC886795D96}"/>
                </a:ext>
              </a:extLst>
            </p:cNvPr>
            <p:cNvCxnSpPr>
              <a:cxnSpLocks/>
              <a:stCxn id="117" idx="5"/>
              <a:endCxn id="121"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20" name="Oval 119">
              <a:extLst>
                <a:ext uri="{FF2B5EF4-FFF2-40B4-BE49-F238E27FC236}">
                  <a16:creationId xmlns:a16="http://schemas.microsoft.com/office/drawing/2014/main" id="{C0D6BF9F-5EBE-F8B6-309C-252B4FB817B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121" name="Oval 120">
              <a:extLst>
                <a:ext uri="{FF2B5EF4-FFF2-40B4-BE49-F238E27FC236}">
                  <a16:creationId xmlns:a16="http://schemas.microsoft.com/office/drawing/2014/main" id="{353DFBF9-AFA0-A325-0A7D-BD8ED0EE1B8F}"/>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cxnSp>
          <p:nvCxnSpPr>
            <p:cNvPr id="122" name="Straight Arrow Connector 121">
              <a:extLst>
                <a:ext uri="{FF2B5EF4-FFF2-40B4-BE49-F238E27FC236}">
                  <a16:creationId xmlns:a16="http://schemas.microsoft.com/office/drawing/2014/main" id="{2F7B8197-CC2E-7B07-C163-3111D15D35B5}"/>
                </a:ext>
              </a:extLst>
            </p:cNvPr>
            <p:cNvCxnSpPr>
              <a:cxnSpLocks/>
              <a:stCxn id="124" idx="3"/>
              <a:endCxn id="125"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23" name="Straight Arrow Connector 122">
              <a:extLst>
                <a:ext uri="{FF2B5EF4-FFF2-40B4-BE49-F238E27FC236}">
                  <a16:creationId xmlns:a16="http://schemas.microsoft.com/office/drawing/2014/main" id="{25ED01B7-6F44-56AF-B46B-0FBCCE539B2E}"/>
                </a:ext>
              </a:extLst>
            </p:cNvPr>
            <p:cNvCxnSpPr>
              <a:cxnSpLocks/>
              <a:stCxn id="124" idx="5"/>
              <a:endCxn id="128"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24" name="Oval 123">
              <a:extLst>
                <a:ext uri="{FF2B5EF4-FFF2-40B4-BE49-F238E27FC236}">
                  <a16:creationId xmlns:a16="http://schemas.microsoft.com/office/drawing/2014/main" id="{722F0D65-8537-C7BD-89CB-847640A6F842}"/>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125" name="Oval 124">
              <a:extLst>
                <a:ext uri="{FF2B5EF4-FFF2-40B4-BE49-F238E27FC236}">
                  <a16:creationId xmlns:a16="http://schemas.microsoft.com/office/drawing/2014/main" id="{A0C4F804-1AAB-B55C-B28C-915B4B0CA2D4}"/>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126" name="Straight Arrow Connector 125">
              <a:extLst>
                <a:ext uri="{FF2B5EF4-FFF2-40B4-BE49-F238E27FC236}">
                  <a16:creationId xmlns:a16="http://schemas.microsoft.com/office/drawing/2014/main" id="{6741CF5B-D4A7-E561-1006-CBFDEDD607DC}"/>
                </a:ext>
              </a:extLst>
            </p:cNvPr>
            <p:cNvCxnSpPr>
              <a:cxnSpLocks/>
              <a:stCxn id="125" idx="3"/>
              <a:endCxn id="127"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127" name="Oval 126">
              <a:extLst>
                <a:ext uri="{FF2B5EF4-FFF2-40B4-BE49-F238E27FC236}">
                  <a16:creationId xmlns:a16="http://schemas.microsoft.com/office/drawing/2014/main" id="{E8355587-E570-B14A-36A9-73B7D7C0B570}"/>
                </a:ext>
              </a:extLst>
            </p:cNvPr>
            <p:cNvSpPr/>
            <p:nvPr/>
          </p:nvSpPr>
          <p:spPr>
            <a:xfrm>
              <a:off x="6360516" y="5420402"/>
              <a:ext cx="623912" cy="62391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Emoji"/>
                <a:ea typeface="+mn-ea"/>
                <a:cs typeface="+mn-cs"/>
              </a:endParaRPr>
            </a:p>
          </p:txBody>
        </p:sp>
        <p:sp>
          <p:nvSpPr>
            <p:cNvPr id="128" name="Oval 127">
              <a:extLst>
                <a:ext uri="{FF2B5EF4-FFF2-40B4-BE49-F238E27FC236}">
                  <a16:creationId xmlns:a16="http://schemas.microsoft.com/office/drawing/2014/main" id="{9A760F59-B2A5-699E-2398-6B1AEF1226FF}"/>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129" name="Oval 128">
              <a:extLst>
                <a:ext uri="{FF2B5EF4-FFF2-40B4-BE49-F238E27FC236}">
                  <a16:creationId xmlns:a16="http://schemas.microsoft.com/office/drawing/2014/main" id="{B44C732E-9D4D-0292-F5B4-1986EC40EB19}"/>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130" name="Straight Arrow Connector 129">
              <a:extLst>
                <a:ext uri="{FF2B5EF4-FFF2-40B4-BE49-F238E27FC236}">
                  <a16:creationId xmlns:a16="http://schemas.microsoft.com/office/drawing/2014/main" id="{1FFEE96C-5B83-5E6A-E6B3-CEEBF092D7B8}"/>
                </a:ext>
              </a:extLst>
            </p:cNvPr>
            <p:cNvCxnSpPr>
              <a:cxnSpLocks/>
              <a:stCxn id="129" idx="3"/>
              <a:endCxn id="111"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31" name="Straight Arrow Connector 130">
              <a:extLst>
                <a:ext uri="{FF2B5EF4-FFF2-40B4-BE49-F238E27FC236}">
                  <a16:creationId xmlns:a16="http://schemas.microsoft.com/office/drawing/2014/main" id="{EE1FB661-54B6-4B5F-2B07-CA33A04D71F7}"/>
                </a:ext>
              </a:extLst>
            </p:cNvPr>
            <p:cNvCxnSpPr>
              <a:cxnSpLocks/>
              <a:stCxn id="129" idx="5"/>
              <a:endCxn id="124"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158" name="TextBox 157">
            <a:extLst>
              <a:ext uri="{FF2B5EF4-FFF2-40B4-BE49-F238E27FC236}">
                <a16:creationId xmlns:a16="http://schemas.microsoft.com/office/drawing/2014/main" id="{55B8E714-E86E-686F-716B-A9F11BAE732C}"/>
              </a:ext>
            </a:extLst>
          </p:cNvPr>
          <p:cNvSpPr txBox="1"/>
          <p:nvPr/>
        </p:nvSpPr>
        <p:spPr>
          <a:xfrm>
            <a:off x="1117413" y="3802009"/>
            <a:ext cx="2666348" cy="707886"/>
          </a:xfrm>
          <a:prstGeom prst="rect">
            <a:avLst/>
          </a:prstGeom>
          <a:noFill/>
        </p:spPr>
        <p:txBody>
          <a:bodyPr wrap="square" rtlCol="0">
            <a:spAutoFit/>
          </a:bodyPr>
          <a:lstStyle/>
          <a:p>
            <a:pPr algn="ctr" defTabSz="914400"/>
            <a:r>
              <a:rPr lang="en-US" sz="2000" b="1" dirty="0">
                <a:solidFill>
                  <a:prstClr val="black"/>
                </a:solidFill>
                <a:latin typeface="Segoe UI Emoji"/>
              </a:rPr>
              <a:t>complete</a:t>
            </a:r>
          </a:p>
          <a:p>
            <a:pPr algn="ctr" defTabSz="914400"/>
            <a:r>
              <a:rPr lang="en-US" sz="2000" dirty="0">
                <a:solidFill>
                  <a:prstClr val="black"/>
                </a:solidFill>
                <a:latin typeface="Segoe UI Emoji"/>
              </a:rPr>
              <a:t>(and balanced)</a:t>
            </a:r>
          </a:p>
        </p:txBody>
      </p:sp>
      <p:sp>
        <p:nvSpPr>
          <p:cNvPr id="2" name="TextBox 1">
            <a:extLst>
              <a:ext uri="{FF2B5EF4-FFF2-40B4-BE49-F238E27FC236}">
                <a16:creationId xmlns:a16="http://schemas.microsoft.com/office/drawing/2014/main" id="{8DF50B66-0C1A-91ED-A84E-99388E44B055}"/>
              </a:ext>
            </a:extLst>
          </p:cNvPr>
          <p:cNvSpPr txBox="1"/>
          <p:nvPr/>
        </p:nvSpPr>
        <p:spPr>
          <a:xfrm>
            <a:off x="2370729" y="3370903"/>
            <a:ext cx="2666348" cy="369332"/>
          </a:xfrm>
          <a:prstGeom prst="rect">
            <a:avLst/>
          </a:prstGeom>
          <a:noFill/>
        </p:spPr>
        <p:txBody>
          <a:bodyPr wrap="square" rtlCol="0">
            <a:spAutoFit/>
          </a:bodyPr>
          <a:lstStyle/>
          <a:p>
            <a:pPr algn="ctr" defTabSz="914400"/>
            <a:r>
              <a:rPr lang="en-US" dirty="0">
                <a:solidFill>
                  <a:schemeClr val="accent5"/>
                </a:solidFill>
                <a:latin typeface="Arial" panose="020B0604020202020204" pitchFamily="34" charset="0"/>
                <a:cs typeface="Arial" panose="020B0604020202020204" pitchFamily="34" charset="0"/>
              </a:rPr>
              <a:t>the</a:t>
            </a:r>
            <a:r>
              <a:rPr lang="en-US" b="1" dirty="0">
                <a:solidFill>
                  <a:schemeClr val="accent5"/>
                </a:solidFill>
                <a:latin typeface="Arial" panose="020B0604020202020204" pitchFamily="34" charset="0"/>
                <a:cs typeface="Arial" panose="020B0604020202020204" pitchFamily="34" charset="0"/>
              </a:rPr>
              <a:t> </a:t>
            </a:r>
            <a:r>
              <a:rPr lang="en-US" dirty="0">
                <a:solidFill>
                  <a:schemeClr val="accent5"/>
                </a:solidFill>
                <a:latin typeface="Arial" panose="020B0604020202020204" pitchFamily="34" charset="0"/>
                <a:cs typeface="Arial" panose="020B0604020202020204" pitchFamily="34" charset="0"/>
              </a:rPr>
              <a:t>"</a:t>
            </a:r>
            <a:r>
              <a:rPr lang="en-US" b="1" dirty="0">
                <a:solidFill>
                  <a:schemeClr val="accent5"/>
                </a:solidFill>
                <a:latin typeface="Arial" panose="020B0604020202020204" pitchFamily="34" charset="0"/>
                <a:cs typeface="Arial" panose="020B0604020202020204" pitchFamily="34" charset="0"/>
              </a:rPr>
              <a:t>last node</a:t>
            </a:r>
            <a:r>
              <a:rPr lang="en-US" dirty="0">
                <a:solidFill>
                  <a:schemeClr val="accent5"/>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640151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solidFill>
                  <a:schemeClr val="accent6"/>
                </a:solidFill>
              </a:rPr>
              <a:t>always-complete</a:t>
            </a:r>
            <a:r>
              <a:rPr lang="en-US"/>
              <a:t>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a:t>
            </a:r>
            <a:r>
              <a:rPr lang="en-US" b="1"/>
              <a:t>always-complete</a:t>
            </a:r>
            <a:r>
              <a:rPr lang="en-US"/>
              <a:t>" means that every function in the Heap interface</a:t>
            </a:r>
            <a:br>
              <a:rPr lang="en-US"/>
            </a:br>
            <a:r>
              <a:rPr lang="en-US">
                <a:latin typeface="+mj-lt"/>
              </a:rPr>
              <a:t>(add(...)</a:t>
            </a:r>
            <a:r>
              <a:rPr lang="en-US"/>
              <a:t> &amp; </a:t>
            </a:r>
            <a:r>
              <a:rPr lang="en-US">
                <a:latin typeface="+mj-lt"/>
              </a:rPr>
              <a:t>remove()) </a:t>
            </a:r>
            <a:r>
              <a:rPr lang="en-US"/>
              <a:t>"preserves the completeness of the heap"</a:t>
            </a:r>
          </a:p>
          <a:p>
            <a:pPr lvl="1"/>
            <a:endParaRPr lang="en-US"/>
          </a:p>
          <a:p>
            <a:pPr lvl="1"/>
            <a:r>
              <a:rPr lang="en-US"/>
              <a:t>the heap </a:t>
            </a:r>
            <a:r>
              <a:rPr lang="en-US" b="1"/>
              <a:t>was complete</a:t>
            </a:r>
            <a:r>
              <a:rPr lang="en-US"/>
              <a:t> before calling </a:t>
            </a:r>
            <a:r>
              <a:rPr lang="en-US">
                <a:latin typeface="+mj-lt"/>
              </a:rPr>
              <a:t>add</a:t>
            </a:r>
            <a:r>
              <a:rPr lang="en-US"/>
              <a:t>...</a:t>
            </a:r>
          </a:p>
          <a:p>
            <a:pPr lvl="1"/>
            <a:r>
              <a:rPr lang="en-US"/>
              <a:t>...and the heap </a:t>
            </a:r>
            <a:r>
              <a:rPr lang="en-US" b="1"/>
              <a:t>is still complete</a:t>
            </a:r>
            <a:r>
              <a:rPr lang="en-US"/>
              <a:t> after </a:t>
            </a:r>
            <a:r>
              <a:rPr lang="en-US">
                <a:latin typeface="+mj-lt"/>
              </a:rPr>
              <a:t>add</a:t>
            </a:r>
            <a:r>
              <a:rPr lang="en-US"/>
              <a:t> returns</a:t>
            </a:r>
            <a:endParaRPr lang="en-US">
              <a:latin typeface="+mj-lt"/>
            </a:endParaRPr>
          </a:p>
          <a:p>
            <a:pPr marL="342886" lvl="1" indent="0">
              <a:buNone/>
            </a:pPr>
            <a:endParaRPr lang="en-US">
              <a:latin typeface="+mj-lt"/>
            </a:endParaRPr>
          </a:p>
        </p:txBody>
      </p:sp>
    </p:spTree>
    <p:extLst>
      <p:ext uri="{BB962C8B-B14F-4D97-AF65-F5344CB8AC3E}">
        <p14:creationId xmlns:p14="http://schemas.microsoft.com/office/powerpoint/2010/main" val="174751122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max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a </a:t>
            </a:r>
            <a:r>
              <a:rPr lang="en-US" b="1"/>
              <a:t>binary heap</a:t>
            </a:r>
            <a:r>
              <a:rPr lang="en-US"/>
              <a:t> is another special kind of binary tree</a:t>
            </a:r>
          </a:p>
          <a:p>
            <a:pPr lvl="1"/>
            <a:r>
              <a:rPr lang="en-US" b="1"/>
              <a:t>☠️ a binary heap is NOT, in general, a binary search tree</a:t>
            </a:r>
          </a:p>
          <a:p>
            <a:endParaRPr lang="en-US"/>
          </a:p>
        </p:txBody>
      </p:sp>
    </p:spTree>
    <p:extLst>
      <p:ext uri="{BB962C8B-B14F-4D97-AF65-F5344CB8AC3E}">
        <p14:creationId xmlns:p14="http://schemas.microsoft.com/office/powerpoint/2010/main" val="29924224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4847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52" name="TextBox 51">
            <a:extLst>
              <a:ext uri="{FF2B5EF4-FFF2-40B4-BE49-F238E27FC236}">
                <a16:creationId xmlns:a16="http://schemas.microsoft.com/office/drawing/2014/main" id="{ADEE19DB-517D-A034-0539-E93F092F7766}"/>
              </a:ext>
            </a:extLst>
          </p:cNvPr>
          <p:cNvSpPr txBox="1"/>
          <p:nvPr/>
        </p:nvSpPr>
        <p:spPr>
          <a:xfrm>
            <a:off x="2437068" y="2155105"/>
            <a:ext cx="1067637" cy="369332"/>
          </a:xfrm>
          <a:prstGeom prst="rect">
            <a:avLst/>
          </a:prstGeom>
          <a:noFill/>
        </p:spPr>
        <p:txBody>
          <a:bodyPr wrap="square" rtlCol="0">
            <a:spAutoFit/>
          </a:bodyPr>
          <a:lstStyle/>
          <a:p>
            <a:pPr algn="ctr"/>
            <a:r>
              <a:rPr lang="en-US" b="1">
                <a:solidFill>
                  <a:schemeClr val="accent2"/>
                </a:solidFill>
              </a:rPr>
              <a:t>27</a:t>
            </a:r>
            <a:r>
              <a:rPr lang="en-US" b="1">
                <a:solidFill>
                  <a:schemeClr val="accent1"/>
                </a:solidFill>
              </a:rPr>
              <a:t> </a:t>
            </a:r>
            <a:r>
              <a:rPr lang="en-US"/>
              <a:t>&gt;</a:t>
            </a:r>
            <a:r>
              <a:rPr lang="en-US" b="1">
                <a:solidFill>
                  <a:schemeClr val="accent1"/>
                </a:solidFill>
              </a:rPr>
              <a:t> </a:t>
            </a:r>
            <a:r>
              <a:rPr lang="en-US" b="1">
                <a:solidFill>
                  <a:schemeClr val="accent4"/>
                </a:solidFill>
              </a:rPr>
              <a:t>15</a:t>
            </a:r>
          </a:p>
        </p:txBody>
      </p:sp>
      <p:sp>
        <p:nvSpPr>
          <p:cNvPr id="53" name="TextBox 52">
            <a:extLst>
              <a:ext uri="{FF2B5EF4-FFF2-40B4-BE49-F238E27FC236}">
                <a16:creationId xmlns:a16="http://schemas.microsoft.com/office/drawing/2014/main" id="{5E9694DB-9C57-41E1-8774-47FB8B623B79}"/>
              </a:ext>
            </a:extLst>
          </p:cNvPr>
          <p:cNvSpPr txBox="1"/>
          <p:nvPr/>
        </p:nvSpPr>
        <p:spPr>
          <a:xfrm>
            <a:off x="5757201" y="2152581"/>
            <a:ext cx="1067637" cy="369332"/>
          </a:xfrm>
          <a:prstGeom prst="rect">
            <a:avLst/>
          </a:prstGeom>
          <a:noFill/>
        </p:spPr>
        <p:txBody>
          <a:bodyPr wrap="square" rtlCol="0">
            <a:spAutoFit/>
          </a:bodyPr>
          <a:lstStyle/>
          <a:p>
            <a:pPr algn="ctr"/>
            <a:r>
              <a:rPr lang="en-US" b="1">
                <a:solidFill>
                  <a:schemeClr val="accent2"/>
                </a:solidFill>
              </a:rPr>
              <a:t>27</a:t>
            </a:r>
            <a:r>
              <a:rPr lang="en-US" b="1">
                <a:solidFill>
                  <a:schemeClr val="accent1"/>
                </a:solidFill>
              </a:rPr>
              <a:t> </a:t>
            </a:r>
            <a:r>
              <a:rPr lang="en-US"/>
              <a:t>&gt;</a:t>
            </a:r>
            <a:r>
              <a:rPr lang="en-US" b="1">
                <a:solidFill>
                  <a:schemeClr val="accent1"/>
                </a:solidFill>
              </a:rPr>
              <a:t> </a:t>
            </a:r>
            <a:r>
              <a:rPr lang="en-US" b="1">
                <a:solidFill>
                  <a:schemeClr val="accent4"/>
                </a:solidFill>
              </a:rPr>
              <a:t>5</a:t>
            </a:r>
          </a:p>
        </p:txBody>
      </p:sp>
    </p:spTree>
    <p:extLst>
      <p:ext uri="{BB962C8B-B14F-4D97-AF65-F5344CB8AC3E}">
        <p14:creationId xmlns:p14="http://schemas.microsoft.com/office/powerpoint/2010/main" val="7038985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52" name="TextBox 51">
            <a:extLst>
              <a:ext uri="{FF2B5EF4-FFF2-40B4-BE49-F238E27FC236}">
                <a16:creationId xmlns:a16="http://schemas.microsoft.com/office/drawing/2014/main" id="{ADEE19DB-517D-A034-0539-E93F092F7766}"/>
              </a:ext>
            </a:extLst>
          </p:cNvPr>
          <p:cNvSpPr txBox="1"/>
          <p:nvPr/>
        </p:nvSpPr>
        <p:spPr>
          <a:xfrm>
            <a:off x="1161365" y="4562188"/>
            <a:ext cx="1067637" cy="369332"/>
          </a:xfrm>
          <a:prstGeom prst="rect">
            <a:avLst/>
          </a:prstGeom>
          <a:noFill/>
        </p:spPr>
        <p:txBody>
          <a:bodyPr wrap="square" rtlCol="0">
            <a:spAutoFit/>
          </a:bodyPr>
          <a:lstStyle/>
          <a:p>
            <a:pPr algn="ctr"/>
            <a:r>
              <a:rPr lang="en-US" b="1">
                <a:solidFill>
                  <a:schemeClr val="accent2"/>
                </a:solidFill>
              </a:rPr>
              <a:t>7</a:t>
            </a:r>
            <a:r>
              <a:rPr lang="en-US" b="1">
                <a:solidFill>
                  <a:schemeClr val="accent1"/>
                </a:solidFill>
              </a:rPr>
              <a:t> </a:t>
            </a:r>
            <a:r>
              <a:rPr lang="en-US"/>
              <a:t>&gt;</a:t>
            </a:r>
            <a:r>
              <a:rPr lang="en-US" b="1">
                <a:solidFill>
                  <a:schemeClr val="accent1"/>
                </a:solidFill>
              </a:rPr>
              <a:t> </a:t>
            </a:r>
            <a:r>
              <a:rPr lang="en-US" b="1">
                <a:solidFill>
                  <a:schemeClr val="accent4"/>
                </a:solidFill>
              </a:rPr>
              <a:t>6</a:t>
            </a:r>
          </a:p>
        </p:txBody>
      </p:sp>
      <p:sp>
        <p:nvSpPr>
          <p:cNvPr id="53" name="TextBox 52">
            <a:extLst>
              <a:ext uri="{FF2B5EF4-FFF2-40B4-BE49-F238E27FC236}">
                <a16:creationId xmlns:a16="http://schemas.microsoft.com/office/drawing/2014/main" id="{5E9694DB-9C57-41E1-8774-47FB8B623B79}"/>
              </a:ext>
            </a:extLst>
          </p:cNvPr>
          <p:cNvSpPr txBox="1"/>
          <p:nvPr/>
        </p:nvSpPr>
        <p:spPr>
          <a:xfrm>
            <a:off x="2007204" y="4581145"/>
            <a:ext cx="1067637" cy="369332"/>
          </a:xfrm>
          <a:prstGeom prst="rect">
            <a:avLst/>
          </a:prstGeom>
          <a:noFill/>
        </p:spPr>
        <p:txBody>
          <a:bodyPr wrap="square" rtlCol="0">
            <a:spAutoFit/>
          </a:bodyPr>
          <a:lstStyle/>
          <a:p>
            <a:pPr algn="ctr"/>
            <a:r>
              <a:rPr lang="en-US" b="1">
                <a:solidFill>
                  <a:schemeClr val="accent2"/>
                </a:solidFill>
              </a:rPr>
              <a:t>7</a:t>
            </a:r>
            <a:r>
              <a:rPr lang="en-US" b="1">
                <a:solidFill>
                  <a:schemeClr val="accent1"/>
                </a:solidFill>
              </a:rPr>
              <a:t> </a:t>
            </a:r>
            <a:r>
              <a:rPr lang="en-US"/>
              <a:t>&gt;</a:t>
            </a:r>
            <a:r>
              <a:rPr lang="en-US" b="1">
                <a:solidFill>
                  <a:schemeClr val="accent1"/>
                </a:solidFill>
              </a:rPr>
              <a:t> </a:t>
            </a:r>
            <a:r>
              <a:rPr lang="en-US" b="1">
                <a:solidFill>
                  <a:schemeClr val="accent4"/>
                </a:solidFill>
              </a:rPr>
              <a:t>3</a:t>
            </a:r>
          </a:p>
        </p:txBody>
      </p:sp>
    </p:spTree>
    <p:extLst>
      <p:ext uri="{BB962C8B-B14F-4D97-AF65-F5344CB8AC3E}">
        <p14:creationId xmlns:p14="http://schemas.microsoft.com/office/powerpoint/2010/main" val="424890726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normAutofit lnSpcReduction="10000"/>
          </a:bodyPr>
          <a:lstStyle/>
          <a:p>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buNone/>
            </a:pPr>
            <a:endParaRPr lang="en-US"/>
          </a:p>
          <a:p>
            <a:r>
              <a:rPr lang="en-US" sz="1800" b="1">
                <a:solidFill>
                  <a:srgbClr val="F2AFBE"/>
                </a:solidFill>
              </a:rPr>
              <a:t>🧠</a:t>
            </a:r>
            <a:r>
              <a:rPr lang="en-US" sz="1800" b="1">
                <a:solidFill>
                  <a:srgbClr val="F80B8D"/>
                </a:solidFill>
              </a:rPr>
              <a:t> </a:t>
            </a:r>
            <a:r>
              <a:rPr lang="en-US" sz="1800">
                <a:solidFill>
                  <a:srgbClr val="FF6DC6"/>
                </a:solidFill>
              </a:rPr>
              <a:t>is the "</a:t>
            </a:r>
            <a:r>
              <a:rPr lang="en-US" sz="1800" b="1">
                <a:solidFill>
                  <a:srgbClr val="FF6DC6"/>
                </a:solidFill>
              </a:rPr>
              <a:t>max heap property</a:t>
            </a:r>
            <a:r>
              <a:rPr lang="en-US" sz="1800">
                <a:solidFill>
                  <a:srgbClr val="FF6DC6"/>
                </a:solidFill>
              </a:rPr>
              <a:t>" above equivalent to...</a:t>
            </a:r>
          </a:p>
          <a:p>
            <a:pPr lvl="1"/>
            <a:r>
              <a:rPr lang="en-US"/>
              <a:t>in a </a:t>
            </a:r>
            <a:r>
              <a:rPr lang="en-US" b="1"/>
              <a:t>max binary heap</a:t>
            </a:r>
            <a:r>
              <a:rPr lang="en-US"/>
              <a:t>, </a:t>
            </a:r>
            <a:r>
              <a:rPr lang="en-US" b="1">
                <a:solidFill>
                  <a:schemeClr val="accent2"/>
                </a:solidFill>
              </a:rPr>
              <a:t>every node</a:t>
            </a:r>
            <a:r>
              <a:rPr lang="en-US"/>
              <a:t> follows: "</a:t>
            </a:r>
            <a:r>
              <a:rPr lang="en-US">
                <a:solidFill>
                  <a:schemeClr val="accent2"/>
                </a:solidFill>
              </a:rPr>
              <a:t>a node's value</a:t>
            </a:r>
            <a:r>
              <a:rPr lang="en-US"/>
              <a:t> is greater than </a:t>
            </a:r>
            <a:r>
              <a:rPr lang="en-US">
                <a:solidFill>
                  <a:schemeClr val="accent4">
                    <a:lumMod val="75000"/>
                  </a:schemeClr>
                </a:solidFill>
              </a:rPr>
              <a:t>the values of all its descendants</a:t>
            </a:r>
            <a:r>
              <a:rPr lang="en-US"/>
              <a:t>"</a:t>
            </a:r>
          </a:p>
          <a:p>
            <a:pPr lvl="2"/>
            <a:r>
              <a:rPr lang="en-US" sz="1800">
                <a:solidFill>
                  <a:srgbClr val="FF6DC6"/>
                </a:solidFill>
              </a:rPr>
              <a:t>yes.</a:t>
            </a:r>
          </a:p>
          <a:p>
            <a:pPr lvl="3"/>
            <a:r>
              <a:rPr lang="en-US" b="1">
                <a:solidFill>
                  <a:srgbClr val="FF6DC6"/>
                </a:solidFill>
              </a:rPr>
              <a:t>idea: </a:t>
            </a:r>
            <a:r>
              <a:rPr lang="en-US">
                <a:solidFill>
                  <a:srgbClr val="FF6DC6"/>
                </a:solidFill>
              </a:rPr>
              <a:t>apply definition recursively</a:t>
            </a:r>
          </a:p>
          <a:p>
            <a:pPr lvl="4"/>
            <a:r>
              <a:rPr lang="en-US">
                <a:solidFill>
                  <a:srgbClr val="FF6DC6"/>
                </a:solidFill>
              </a:rPr>
              <a:t>node's value is greater than the values of its children...</a:t>
            </a:r>
            <a:br>
              <a:rPr lang="en-US">
                <a:solidFill>
                  <a:srgbClr val="FF6DC6"/>
                </a:solidFill>
              </a:rPr>
            </a:br>
            <a:r>
              <a:rPr lang="en-US">
                <a:solidFill>
                  <a:srgbClr val="FF6DC6"/>
                </a:solidFill>
              </a:rPr>
              <a:t>...which are greater than the values of their children...</a:t>
            </a:r>
          </a:p>
          <a:p>
            <a:pPr lvl="4"/>
            <a:endParaRPr lang="en-US">
              <a:solidFill>
                <a:srgbClr val="FF6DC6"/>
              </a:solidFill>
            </a:endParaRPr>
          </a:p>
          <a:p>
            <a:r>
              <a:rPr lang="en-US" sz="1800" b="1">
                <a:solidFill>
                  <a:srgbClr val="F2AFBE"/>
                </a:solidFill>
              </a:rPr>
              <a:t>🧠</a:t>
            </a:r>
            <a:r>
              <a:rPr lang="en-US" sz="1800" b="1">
                <a:solidFill>
                  <a:srgbClr val="F80B8D"/>
                </a:solidFill>
              </a:rPr>
              <a:t> </a:t>
            </a:r>
            <a:r>
              <a:rPr lang="en-US" sz="1800">
                <a:solidFill>
                  <a:srgbClr val="FF6DC6"/>
                </a:solidFill>
              </a:rPr>
              <a:t>which node always has the max value of all nodes in the heap?</a:t>
            </a:r>
          </a:p>
          <a:p>
            <a:pPr lvl="1"/>
            <a:r>
              <a:rPr lang="en-US">
                <a:solidFill>
                  <a:srgbClr val="FF6DC6"/>
                </a:solidFill>
              </a:rPr>
              <a:t>the root</a:t>
            </a:r>
            <a:endParaRPr lang="en-US"/>
          </a:p>
          <a:p>
            <a:endParaRPr lang="en-US"/>
          </a:p>
          <a:p>
            <a:pPr marL="0" indent="0">
              <a:buNone/>
            </a:pPr>
            <a:endParaRPr lang="en-US" sz="1800" b="1">
              <a:solidFill>
                <a:srgbClr val="F2AFBE"/>
              </a:solidFill>
            </a:endParaRPr>
          </a:p>
        </p:txBody>
      </p:sp>
    </p:spTree>
    <p:extLst>
      <p:ext uri="{BB962C8B-B14F-4D97-AF65-F5344CB8AC3E}">
        <p14:creationId xmlns:p14="http://schemas.microsoft.com/office/powerpoint/2010/main" val="200527535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a </a:t>
            </a:r>
            <a:r>
              <a:rPr lang="en-US" b="1"/>
              <a:t>max binary heap</a:t>
            </a:r>
            <a:r>
              <a:rPr lang="en-US"/>
              <a:t>, </a:t>
            </a:r>
            <a:r>
              <a:rPr lang="en-US" b="1">
                <a:solidFill>
                  <a:schemeClr val="accent2"/>
                </a:solidFill>
              </a:rPr>
              <a:t>every node</a:t>
            </a:r>
            <a:r>
              <a:rPr lang="en-US"/>
              <a:t> follows: "</a:t>
            </a:r>
            <a:r>
              <a:rPr lang="en-US">
                <a:solidFill>
                  <a:schemeClr val="accent2"/>
                </a:solidFill>
              </a:rPr>
              <a:t>a node's value</a:t>
            </a:r>
            <a:r>
              <a:rPr lang="en-US"/>
              <a:t> is greater than </a:t>
            </a:r>
            <a:r>
              <a:rPr lang="en-US">
                <a:solidFill>
                  <a:schemeClr val="accent4">
                    <a:lumMod val="75000"/>
                  </a:schemeClr>
                </a:solidFill>
              </a:rPr>
              <a:t>the values of all its descendants</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2" name="TextBox 1">
            <a:extLst>
              <a:ext uri="{FF2B5EF4-FFF2-40B4-BE49-F238E27FC236}">
                <a16:creationId xmlns:a16="http://schemas.microsoft.com/office/drawing/2014/main" id="{BC809688-453E-3AF2-4068-3700AC5B6786}"/>
              </a:ext>
            </a:extLst>
          </p:cNvPr>
          <p:cNvSpPr txBox="1"/>
          <p:nvPr/>
        </p:nvSpPr>
        <p:spPr>
          <a:xfrm>
            <a:off x="962250" y="3345034"/>
            <a:ext cx="1067637" cy="369332"/>
          </a:xfrm>
          <a:prstGeom prst="rect">
            <a:avLst/>
          </a:prstGeom>
          <a:noFill/>
        </p:spPr>
        <p:txBody>
          <a:bodyPr wrap="square" rtlCol="0">
            <a:spAutoFit/>
          </a:bodyPr>
          <a:lstStyle/>
          <a:p>
            <a:pPr algn="ctr"/>
            <a:r>
              <a:rPr lang="en-US" b="1">
                <a:solidFill>
                  <a:schemeClr val="accent2"/>
                </a:solidFill>
              </a:rPr>
              <a:t>15</a:t>
            </a:r>
            <a:r>
              <a:rPr lang="en-US" b="1">
                <a:solidFill>
                  <a:schemeClr val="accent1"/>
                </a:solidFill>
              </a:rPr>
              <a:t> </a:t>
            </a:r>
            <a:r>
              <a:rPr lang="en-US"/>
              <a:t>&gt;</a:t>
            </a:r>
            <a:r>
              <a:rPr lang="en-US" b="1">
                <a:solidFill>
                  <a:schemeClr val="accent1"/>
                </a:solidFill>
              </a:rPr>
              <a:t> </a:t>
            </a:r>
            <a:r>
              <a:rPr lang="en-US" b="1">
                <a:solidFill>
                  <a:schemeClr val="accent4"/>
                </a:solidFill>
              </a:rPr>
              <a:t>7</a:t>
            </a:r>
          </a:p>
        </p:txBody>
      </p:sp>
      <p:sp>
        <p:nvSpPr>
          <p:cNvPr id="5" name="TextBox 4">
            <a:extLst>
              <a:ext uri="{FF2B5EF4-FFF2-40B4-BE49-F238E27FC236}">
                <a16:creationId xmlns:a16="http://schemas.microsoft.com/office/drawing/2014/main" id="{391E6D19-E118-06ED-360E-1CEC184C03ED}"/>
              </a:ext>
            </a:extLst>
          </p:cNvPr>
          <p:cNvSpPr txBox="1"/>
          <p:nvPr/>
        </p:nvSpPr>
        <p:spPr>
          <a:xfrm>
            <a:off x="1028844" y="4604175"/>
            <a:ext cx="1067637" cy="369332"/>
          </a:xfrm>
          <a:prstGeom prst="rect">
            <a:avLst/>
          </a:prstGeom>
          <a:noFill/>
        </p:spPr>
        <p:txBody>
          <a:bodyPr wrap="square" rtlCol="0">
            <a:spAutoFit/>
          </a:bodyPr>
          <a:lstStyle/>
          <a:p>
            <a:pPr algn="ctr"/>
            <a:r>
              <a:rPr lang="en-US" b="1">
                <a:solidFill>
                  <a:schemeClr val="accent2"/>
                </a:solidFill>
              </a:rPr>
              <a:t>15</a:t>
            </a:r>
            <a:r>
              <a:rPr lang="en-US" b="1">
                <a:solidFill>
                  <a:schemeClr val="accent1"/>
                </a:solidFill>
              </a:rPr>
              <a:t> </a:t>
            </a:r>
            <a:r>
              <a:rPr lang="en-US"/>
              <a:t>&gt;</a:t>
            </a:r>
            <a:r>
              <a:rPr lang="en-US" b="1">
                <a:solidFill>
                  <a:schemeClr val="accent1"/>
                </a:solidFill>
              </a:rPr>
              <a:t> </a:t>
            </a:r>
            <a:r>
              <a:rPr lang="en-US" b="1">
                <a:solidFill>
                  <a:schemeClr val="accent4"/>
                </a:solidFill>
              </a:rPr>
              <a:t>6</a:t>
            </a:r>
          </a:p>
        </p:txBody>
      </p:sp>
      <p:sp>
        <p:nvSpPr>
          <p:cNvPr id="6" name="TextBox 5">
            <a:extLst>
              <a:ext uri="{FF2B5EF4-FFF2-40B4-BE49-F238E27FC236}">
                <a16:creationId xmlns:a16="http://schemas.microsoft.com/office/drawing/2014/main" id="{0D69819B-FDA7-EB42-0ADA-1DEBAD225645}"/>
              </a:ext>
            </a:extLst>
          </p:cNvPr>
          <p:cNvSpPr txBox="1"/>
          <p:nvPr/>
        </p:nvSpPr>
        <p:spPr>
          <a:xfrm>
            <a:off x="1906304" y="4594320"/>
            <a:ext cx="1067637" cy="369332"/>
          </a:xfrm>
          <a:prstGeom prst="rect">
            <a:avLst/>
          </a:prstGeom>
          <a:noFill/>
        </p:spPr>
        <p:txBody>
          <a:bodyPr wrap="square" rtlCol="0">
            <a:spAutoFit/>
          </a:bodyPr>
          <a:lstStyle/>
          <a:p>
            <a:pPr algn="ctr"/>
            <a:r>
              <a:rPr lang="en-US" b="1">
                <a:solidFill>
                  <a:schemeClr val="accent2"/>
                </a:solidFill>
              </a:rPr>
              <a:t>15</a:t>
            </a:r>
            <a:r>
              <a:rPr lang="en-US" b="1">
                <a:solidFill>
                  <a:schemeClr val="accent1"/>
                </a:solidFill>
              </a:rPr>
              <a:t> </a:t>
            </a:r>
            <a:r>
              <a:rPr lang="en-US"/>
              <a:t>&gt;</a:t>
            </a:r>
            <a:r>
              <a:rPr lang="en-US" b="1">
                <a:solidFill>
                  <a:schemeClr val="accent1"/>
                </a:solidFill>
              </a:rPr>
              <a:t> </a:t>
            </a:r>
            <a:r>
              <a:rPr lang="en-US" b="1">
                <a:solidFill>
                  <a:schemeClr val="accent4"/>
                </a:solidFill>
              </a:rPr>
              <a:t>3</a:t>
            </a:r>
          </a:p>
        </p:txBody>
      </p:sp>
      <p:sp>
        <p:nvSpPr>
          <p:cNvPr id="7" name="TextBox 6">
            <a:extLst>
              <a:ext uri="{FF2B5EF4-FFF2-40B4-BE49-F238E27FC236}">
                <a16:creationId xmlns:a16="http://schemas.microsoft.com/office/drawing/2014/main" id="{6BC22577-6C78-DB76-D725-2AFE705A6760}"/>
              </a:ext>
            </a:extLst>
          </p:cNvPr>
          <p:cNvSpPr txBox="1"/>
          <p:nvPr/>
        </p:nvSpPr>
        <p:spPr>
          <a:xfrm>
            <a:off x="2879043" y="4604175"/>
            <a:ext cx="1067637" cy="369332"/>
          </a:xfrm>
          <a:prstGeom prst="rect">
            <a:avLst/>
          </a:prstGeom>
          <a:noFill/>
        </p:spPr>
        <p:txBody>
          <a:bodyPr wrap="square" rtlCol="0">
            <a:spAutoFit/>
          </a:bodyPr>
          <a:lstStyle/>
          <a:p>
            <a:pPr algn="ctr"/>
            <a:r>
              <a:rPr lang="en-US" b="1">
                <a:solidFill>
                  <a:schemeClr val="accent2"/>
                </a:solidFill>
              </a:rPr>
              <a:t>15</a:t>
            </a:r>
            <a:r>
              <a:rPr lang="en-US" b="1">
                <a:solidFill>
                  <a:schemeClr val="accent1"/>
                </a:solidFill>
              </a:rPr>
              <a:t> </a:t>
            </a:r>
            <a:r>
              <a:rPr lang="en-US"/>
              <a:t>&gt;</a:t>
            </a:r>
            <a:r>
              <a:rPr lang="en-US" b="1">
                <a:solidFill>
                  <a:schemeClr val="accent1"/>
                </a:solidFill>
              </a:rPr>
              <a:t> </a:t>
            </a:r>
            <a:r>
              <a:rPr lang="en-US" b="1">
                <a:solidFill>
                  <a:schemeClr val="accent4"/>
                </a:solidFill>
              </a:rPr>
              <a:t>11</a:t>
            </a:r>
          </a:p>
        </p:txBody>
      </p:sp>
      <p:sp>
        <p:nvSpPr>
          <p:cNvPr id="8" name="TextBox 7">
            <a:extLst>
              <a:ext uri="{FF2B5EF4-FFF2-40B4-BE49-F238E27FC236}">
                <a16:creationId xmlns:a16="http://schemas.microsoft.com/office/drawing/2014/main" id="{AB767386-B86F-3E53-E62C-3A23DEEB33CF}"/>
              </a:ext>
            </a:extLst>
          </p:cNvPr>
          <p:cNvSpPr txBox="1"/>
          <p:nvPr/>
        </p:nvSpPr>
        <p:spPr>
          <a:xfrm>
            <a:off x="3783396" y="4608451"/>
            <a:ext cx="1067637" cy="369332"/>
          </a:xfrm>
          <a:prstGeom prst="rect">
            <a:avLst/>
          </a:prstGeom>
          <a:noFill/>
        </p:spPr>
        <p:txBody>
          <a:bodyPr wrap="square" rtlCol="0">
            <a:spAutoFit/>
          </a:bodyPr>
          <a:lstStyle/>
          <a:p>
            <a:pPr algn="ctr"/>
            <a:r>
              <a:rPr lang="en-US" b="1">
                <a:solidFill>
                  <a:schemeClr val="accent2"/>
                </a:solidFill>
              </a:rPr>
              <a:t>15</a:t>
            </a:r>
            <a:r>
              <a:rPr lang="en-US" b="1">
                <a:solidFill>
                  <a:schemeClr val="accent1"/>
                </a:solidFill>
              </a:rPr>
              <a:t> </a:t>
            </a:r>
            <a:r>
              <a:rPr lang="en-US"/>
              <a:t>&gt;</a:t>
            </a:r>
            <a:r>
              <a:rPr lang="en-US" b="1">
                <a:solidFill>
                  <a:schemeClr val="accent1"/>
                </a:solidFill>
              </a:rPr>
              <a:t> </a:t>
            </a:r>
            <a:r>
              <a:rPr lang="en-US" b="1">
                <a:solidFill>
                  <a:schemeClr val="accent4"/>
                </a:solidFill>
              </a:rPr>
              <a:t>12</a:t>
            </a:r>
          </a:p>
        </p:txBody>
      </p:sp>
      <p:sp>
        <p:nvSpPr>
          <p:cNvPr id="9" name="TextBox 8">
            <a:extLst>
              <a:ext uri="{FF2B5EF4-FFF2-40B4-BE49-F238E27FC236}">
                <a16:creationId xmlns:a16="http://schemas.microsoft.com/office/drawing/2014/main" id="{0599A892-5E0F-8B0E-0007-0E3C8B3F1318}"/>
              </a:ext>
            </a:extLst>
          </p:cNvPr>
          <p:cNvSpPr txBox="1"/>
          <p:nvPr/>
        </p:nvSpPr>
        <p:spPr>
          <a:xfrm>
            <a:off x="2518916" y="3338157"/>
            <a:ext cx="1067637" cy="369332"/>
          </a:xfrm>
          <a:prstGeom prst="rect">
            <a:avLst/>
          </a:prstGeom>
          <a:noFill/>
        </p:spPr>
        <p:txBody>
          <a:bodyPr wrap="square" rtlCol="0">
            <a:spAutoFit/>
          </a:bodyPr>
          <a:lstStyle/>
          <a:p>
            <a:pPr algn="ctr"/>
            <a:r>
              <a:rPr lang="en-US" b="1">
                <a:solidFill>
                  <a:schemeClr val="accent2"/>
                </a:solidFill>
              </a:rPr>
              <a:t>15</a:t>
            </a:r>
            <a:r>
              <a:rPr lang="en-US" b="1">
                <a:solidFill>
                  <a:schemeClr val="accent1"/>
                </a:solidFill>
              </a:rPr>
              <a:t> </a:t>
            </a:r>
            <a:r>
              <a:rPr lang="en-US"/>
              <a:t>&gt;</a:t>
            </a:r>
            <a:r>
              <a:rPr lang="en-US" b="1">
                <a:solidFill>
                  <a:schemeClr val="accent1"/>
                </a:solidFill>
              </a:rPr>
              <a:t> </a:t>
            </a:r>
            <a:r>
              <a:rPr lang="en-US" b="1">
                <a:solidFill>
                  <a:schemeClr val="accent4"/>
                </a:solidFill>
              </a:rPr>
              <a:t>13</a:t>
            </a:r>
          </a:p>
        </p:txBody>
      </p:sp>
    </p:spTree>
    <p:extLst>
      <p:ext uri="{BB962C8B-B14F-4D97-AF65-F5344CB8AC3E}">
        <p14:creationId xmlns:p14="http://schemas.microsoft.com/office/powerpoint/2010/main" val="422478243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a:t>heap interface</a:t>
            </a:r>
            <a:br>
              <a:rPr lang="en-US"/>
            </a:br>
            <a:r>
              <a:rPr lang="en-US" sz="3600">
                <a:latin typeface="+mj-lt"/>
              </a:rPr>
              <a:t>add(...)</a:t>
            </a:r>
            <a:r>
              <a:rPr lang="en-US" sz="3600"/>
              <a:t> &amp; </a:t>
            </a:r>
            <a:r>
              <a:rPr lang="en-US" sz="3600">
                <a:latin typeface="+mj-lt"/>
              </a:rPr>
              <a:t>remove()</a:t>
            </a:r>
            <a:br>
              <a:rPr lang="en-US" sz="3600">
                <a:latin typeface="+mj-lt"/>
              </a:rPr>
            </a:br>
            <a:r>
              <a:rPr lang="en-US" sz="3600">
                <a:latin typeface="+mj-lt"/>
              </a:rPr>
              <a:t>🐡</a:t>
            </a:r>
            <a:r>
              <a:rPr kumimoji="0" lang="en-US" sz="3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sz="3600"/>
          </a:p>
        </p:txBody>
      </p:sp>
    </p:spTree>
    <p:extLst>
      <p:ext uri="{BB962C8B-B14F-4D97-AF65-F5344CB8AC3E}">
        <p14:creationId xmlns:p14="http://schemas.microsoft.com/office/powerpoint/2010/main" val="2711109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96EDC3-D3F5-1A9E-F1E4-9E97FFC3082C}"/>
              </a:ext>
            </a:extLst>
          </p:cNvPr>
          <p:cNvSpPr>
            <a:spLocks noGrp="1"/>
          </p:cNvSpPr>
          <p:nvPr>
            <p:ph type="title"/>
          </p:nvPr>
        </p:nvSpPr>
        <p:spPr/>
        <p:txBody>
          <a:bodyPr/>
          <a:lstStyle/>
          <a:p>
            <a:pPr algn="l"/>
            <a:r>
              <a:rPr lang="en-US" sz="3600"/>
              <a:t>while way more efficient, this approach is perhaps a bit spooky </a:t>
            </a:r>
            <a:r>
              <a:rPr kumimoji="0" lang="en-US" sz="3600" b="0" i="0" u="none" strike="noStrike" kern="1200" cap="none" spc="0" normalizeH="0" baseline="0" noProof="0">
                <a:ln>
                  <a:noFill/>
                </a:ln>
                <a:solidFill>
                  <a:srgbClr val="000000"/>
                </a:solidFill>
                <a:effectLst/>
                <a:uLnTx/>
                <a:uFillTx/>
                <a:ea typeface="Segoe UI Emoji" panose="020B0502040204020203" pitchFamily="34" charset="0"/>
                <a:cs typeface="+mj-cs"/>
              </a:rPr>
              <a:t>👻</a:t>
            </a: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t>a whole bunch of different functions now have to modify the instance variable size</a:t>
            </a: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2000" b="0" i="0" u="none" strike="noStrike" kern="1200" cap="none" spc="0" normalizeH="0" baseline="0" noProof="0">
                <a:ln>
                  <a:noFill/>
                </a:ln>
                <a:solidFill>
                  <a:srgbClr val="000000"/>
                </a:solidFill>
                <a:effectLst/>
                <a:uLnTx/>
                <a:uFillTx/>
                <a:ea typeface="Segoe UI Emoji" panose="020B0502040204020203" pitchFamily="34" charset="0"/>
                <a:cs typeface="+mj-cs"/>
              </a:rPr>
              <a:t>(mess up, and functions that use size will be very weirdly broken)</a:t>
            </a:r>
            <a:br>
              <a:rPr kumimoji="0" lang="en-US" sz="2000" b="0" i="0" u="none" strike="noStrike" kern="1200" cap="none" spc="0" normalizeH="0" baseline="0" noProof="0">
                <a:ln>
                  <a:noFill/>
                </a:ln>
                <a:solidFill>
                  <a:srgbClr val="000000"/>
                </a:solidFill>
                <a:effectLst/>
                <a:uLnTx/>
                <a:uFillTx/>
                <a:ea typeface="Segoe UI Emoji" panose="020B0502040204020203" pitchFamily="34" charset="0"/>
                <a:cs typeface="+mj-cs"/>
              </a:rPr>
            </a:b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1800" b="1" i="0" u="none" strike="noStrike" kern="1200" cap="none" spc="0" normalizeH="0" baseline="0" noProof="0">
                <a:ln>
                  <a:noFill/>
                </a:ln>
                <a:solidFill>
                  <a:srgbClr val="000000"/>
                </a:solidFill>
                <a:effectLst/>
                <a:uLnTx/>
                <a:uFillTx/>
                <a:ea typeface="Segoe UI Emoji" panose="020B0502040204020203" pitchFamily="34" charset="0"/>
                <a:cs typeface="+mj-cs"/>
              </a:rPr>
              <a:t>maybe... </a:t>
            </a:r>
            <a:r>
              <a:rPr kumimoji="0" lang="en-US" sz="1800" b="0" i="0" u="none" strike="noStrike" kern="1200" cap="none" spc="0" normalizeH="0" baseline="0" noProof="0">
                <a:ln>
                  <a:noFill/>
                </a:ln>
                <a:solidFill>
                  <a:srgbClr val="000000"/>
                </a:solidFill>
                <a:effectLst/>
                <a:uLnTx/>
                <a:uFillTx/>
                <a:ea typeface="Segoe UI Emoji" panose="020B0502040204020203" pitchFamily="34" charset="0"/>
                <a:cs typeface="+mj-cs"/>
              </a:rPr>
              <a:t>start out with size() as a function, get everything working perfectly, and then (very carefully) rewrite size as an instance variable</a:t>
            </a:r>
            <a:br>
              <a:rPr kumimoji="0" lang="en-US" sz="1800" b="0" i="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1800" b="1" i="0" u="none" strike="noStrike" kern="1200" cap="none" spc="0" normalizeH="0" baseline="0" noProof="0">
                <a:ln>
                  <a:noFill/>
                </a:ln>
                <a:solidFill>
                  <a:srgbClr val="007B00"/>
                </a:solidFill>
                <a:effectLst/>
                <a:uLnTx/>
                <a:uFillTx/>
                <a:ea typeface="Segoe UI Emoji" panose="020B0502040204020203" pitchFamily="34" charset="0"/>
                <a:cs typeface="+mj-cs"/>
              </a:rPr>
              <a:t>note:</a:t>
            </a:r>
            <a:r>
              <a:rPr kumimoji="0" lang="en-US" sz="1800" b="0" i="0" u="none" strike="noStrike" kern="1200" cap="none" spc="0" normalizeH="0" baseline="0" noProof="0">
                <a:ln>
                  <a:noFill/>
                </a:ln>
                <a:solidFill>
                  <a:srgbClr val="007B00"/>
                </a:solidFill>
                <a:effectLst/>
                <a:uLnTx/>
                <a:uFillTx/>
                <a:ea typeface="Segoe UI Emoji" panose="020B0502040204020203" pitchFamily="34" charset="0"/>
                <a:cs typeface="+mj-cs"/>
              </a:rPr>
              <a:t> none of the homework problems require you to know the size of the list</a:t>
            </a:r>
            <a:endParaRPr lang="en-US" sz="3200">
              <a:solidFill>
                <a:srgbClr val="007B00"/>
              </a:solidFill>
            </a:endParaRPr>
          </a:p>
        </p:txBody>
      </p:sp>
    </p:spTree>
    <p:extLst>
      <p:ext uri="{BB962C8B-B14F-4D97-AF65-F5344CB8AC3E}">
        <p14:creationId xmlns:p14="http://schemas.microsoft.com/office/powerpoint/2010/main" val="1343381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8DF82-BC92-3909-D054-85B9C2E74085}"/>
              </a:ext>
            </a:extLst>
          </p:cNvPr>
          <p:cNvSpPr>
            <a:spLocks noGrp="1"/>
          </p:cNvSpPr>
          <p:nvPr>
            <p:ph type="title"/>
          </p:nvPr>
        </p:nvSpPr>
        <p:spPr/>
        <p:txBody>
          <a:bodyPr/>
          <a:lstStyle/>
          <a:p>
            <a:r>
              <a:rPr lang="en-US"/>
              <a:t>heap interface</a:t>
            </a:r>
          </a:p>
        </p:txBody>
      </p:sp>
      <p:sp>
        <p:nvSpPr>
          <p:cNvPr id="4" name="Content Placeholder 3">
            <a:extLst>
              <a:ext uri="{FF2B5EF4-FFF2-40B4-BE49-F238E27FC236}">
                <a16:creationId xmlns:a16="http://schemas.microsoft.com/office/drawing/2014/main" id="{71A696C7-C534-81CF-B1E1-2998D7A0CE76}"/>
              </a:ext>
            </a:extLst>
          </p:cNvPr>
          <p:cNvSpPr>
            <a:spLocks noGrp="1"/>
          </p:cNvSpPr>
          <p:nvPr>
            <p:ph sz="quarter" idx="10"/>
          </p:nvPr>
        </p:nvSpPr>
        <p:spPr/>
        <p:txBody>
          <a:bodyPr/>
          <a:lstStyle/>
          <a:p>
            <a:r>
              <a:rPr lang="en-US" sz="1800">
                <a:solidFill>
                  <a:srgbClr val="007B00"/>
                </a:solidFill>
                <a:latin typeface="+mj-lt"/>
              </a:rPr>
              <a:t>// Add this value to the heap.</a:t>
            </a:r>
            <a:br>
              <a:rPr lang="en-US" sz="1800">
                <a:solidFill>
                  <a:srgbClr val="007B00"/>
                </a:solidFill>
                <a:latin typeface="+mj-lt"/>
              </a:rPr>
            </a:br>
            <a:r>
              <a:rPr lang="en-US" sz="1800">
                <a:latin typeface="+mj-lt"/>
              </a:rPr>
              <a:t>void add(ValueType value) { ... }</a:t>
            </a:r>
          </a:p>
          <a:p>
            <a:endParaRPr lang="en-US" sz="1800">
              <a:latin typeface="+mj-lt"/>
            </a:endParaRPr>
          </a:p>
          <a:p>
            <a:r>
              <a:rPr lang="en-US">
                <a:solidFill>
                  <a:srgbClr val="007B00"/>
                </a:solidFill>
                <a:latin typeface="+mj-lt"/>
              </a:rPr>
              <a:t>// Remove the max value from the heap, and return it.</a:t>
            </a:r>
            <a:br>
              <a:rPr lang="en-US">
                <a:latin typeface="+mj-lt"/>
              </a:rPr>
            </a:br>
            <a:r>
              <a:rPr lang="en-US">
                <a:latin typeface="+mj-lt"/>
              </a:rPr>
              <a:t>ValueType </a:t>
            </a:r>
            <a:r>
              <a:rPr lang="en-US" sz="1800">
                <a:latin typeface="+mj-lt"/>
              </a:rPr>
              <a:t>remove() { ... }</a:t>
            </a:r>
            <a:endParaRPr lang="en-US"/>
          </a:p>
        </p:txBody>
      </p:sp>
    </p:spTree>
    <p:extLst>
      <p:ext uri="{BB962C8B-B14F-4D97-AF65-F5344CB8AC3E}">
        <p14:creationId xmlns:p14="http://schemas.microsoft.com/office/powerpoint/2010/main" val="425078815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sz="4800">
                <a:latin typeface="+mj-lt"/>
              </a:rPr>
              <a:t>add(...)</a:t>
            </a:r>
            <a:endParaRPr lang="en-US" sz="7200"/>
          </a:p>
        </p:txBody>
      </p:sp>
    </p:spTree>
    <p:extLst>
      <p:ext uri="{BB962C8B-B14F-4D97-AF65-F5344CB8AC3E}">
        <p14:creationId xmlns:p14="http://schemas.microsoft.com/office/powerpoint/2010/main" val="4036108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BC841C-40C5-B5D4-CED0-6013EE2E57FB}"/>
              </a:ext>
            </a:extLst>
          </p:cNvPr>
          <p:cNvSpPr>
            <a:spLocks noGrp="1"/>
          </p:cNvSpPr>
          <p:nvPr>
            <p:ph type="title"/>
          </p:nvPr>
        </p:nvSpPr>
        <p:spPr/>
        <p:txBody>
          <a:bodyPr/>
          <a:lstStyle/>
          <a:p>
            <a:r>
              <a:rPr lang="en-US" sz="3200">
                <a:latin typeface="+mj-lt"/>
              </a:rPr>
              <a:t>void add(ValueType value);</a:t>
            </a:r>
            <a:endParaRPr lang="en-US"/>
          </a:p>
        </p:txBody>
      </p:sp>
      <p:sp>
        <p:nvSpPr>
          <p:cNvPr id="4" name="Content Placeholder 3">
            <a:extLst>
              <a:ext uri="{FF2B5EF4-FFF2-40B4-BE49-F238E27FC236}">
                <a16:creationId xmlns:a16="http://schemas.microsoft.com/office/drawing/2014/main" id="{8938CC3C-E8C7-685D-678A-F3585176519E}"/>
              </a:ext>
            </a:extLst>
          </p:cNvPr>
          <p:cNvSpPr>
            <a:spLocks noGrp="1"/>
          </p:cNvSpPr>
          <p:nvPr>
            <p:ph sz="quarter" idx="10"/>
          </p:nvPr>
        </p:nvSpPr>
        <p:spPr/>
        <p:txBody>
          <a:bodyPr/>
          <a:lstStyle/>
          <a:p>
            <a:r>
              <a:rPr lang="en-US"/>
              <a:t>to </a:t>
            </a:r>
            <a:r>
              <a:rPr lang="en-US" b="1"/>
              <a:t>add</a:t>
            </a:r>
            <a:r>
              <a:rPr lang="en-US"/>
              <a:t> a new node with a given value to a max binary heap...</a:t>
            </a:r>
          </a:p>
          <a:p>
            <a:pPr lvl="1"/>
            <a:r>
              <a:rPr lang="en-US"/>
              <a:t>add the new node so that the heap is still complete</a:t>
            </a:r>
            <a:br>
              <a:rPr lang="en-US"/>
            </a:br>
            <a:r>
              <a:rPr lang="en-US"/>
              <a:t>(add into "the next empty slot")</a:t>
            </a:r>
          </a:p>
          <a:p>
            <a:pPr lvl="1"/>
            <a:r>
              <a:rPr lang="en-US"/>
              <a:t>while that node violates the max heap property...</a:t>
            </a:r>
          </a:p>
          <a:p>
            <a:pPr lvl="2"/>
            <a:r>
              <a:rPr lang="en-US"/>
              <a:t>swap it with its parent</a:t>
            </a:r>
          </a:p>
          <a:p>
            <a:pPr lvl="2"/>
            <a:endParaRPr lang="en-US"/>
          </a:p>
          <a:p>
            <a:r>
              <a:rPr lang="en-US"/>
              <a:t>the node "</a:t>
            </a:r>
            <a:r>
              <a:rPr lang="en-US" b="1"/>
              <a:t>swims up</a:t>
            </a:r>
            <a:r>
              <a:rPr lang="en-US"/>
              <a:t>" </a:t>
            </a:r>
            <a:r>
              <a:rPr lang="en-US" sz="1800">
                <a:latin typeface="+mj-lt"/>
              </a:rPr>
              <a:t>🐡</a:t>
            </a:r>
            <a:endParaRPr lang="en-US"/>
          </a:p>
          <a:p>
            <a:pPr lvl="1"/>
            <a:r>
              <a:rPr lang="en-US">
                <a:solidFill>
                  <a:schemeClr val="bg2">
                    <a:lumMod val="60000"/>
                    <a:lumOff val="40000"/>
                  </a:schemeClr>
                </a:solidFill>
              </a:rPr>
              <a:t>"</a:t>
            </a:r>
            <a:r>
              <a:rPr lang="en-US" b="1">
                <a:solidFill>
                  <a:schemeClr val="bg2">
                    <a:lumMod val="60000"/>
                    <a:lumOff val="40000"/>
                  </a:schemeClr>
                </a:solidFill>
              </a:rPr>
              <a:t>sifts up</a:t>
            </a:r>
            <a:r>
              <a:rPr lang="en-US">
                <a:solidFill>
                  <a:schemeClr val="bg2">
                    <a:lumMod val="60000"/>
                    <a:lumOff val="40000"/>
                  </a:schemeClr>
                </a:solidFill>
              </a:rPr>
              <a:t>"</a:t>
            </a:r>
          </a:p>
          <a:p>
            <a:pPr lvl="1"/>
            <a:r>
              <a:rPr lang="en-US">
                <a:solidFill>
                  <a:schemeClr val="bg2">
                    <a:lumMod val="60000"/>
                    <a:lumOff val="40000"/>
                  </a:schemeClr>
                </a:solidFill>
              </a:rPr>
              <a:t>"heap up"?</a:t>
            </a:r>
          </a:p>
        </p:txBody>
      </p:sp>
    </p:spTree>
    <p:extLst>
      <p:ext uri="{BB962C8B-B14F-4D97-AF65-F5344CB8AC3E}">
        <p14:creationId xmlns:p14="http://schemas.microsoft.com/office/powerpoint/2010/main" val="35317820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573923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3" name="Straight Arrow Connector 2">
            <a:extLst>
              <a:ext uri="{FF2B5EF4-FFF2-40B4-BE49-F238E27FC236}">
                <a16:creationId xmlns:a16="http://schemas.microsoft.com/office/drawing/2014/main" id="{4776009F-5217-C83F-C31A-1B5058C833EE}"/>
              </a:ext>
            </a:extLst>
          </p:cNvPr>
          <p:cNvCxnSpPr>
            <a:cxnSpLocks/>
            <a:endCxn id="4" idx="0"/>
          </p:cNvCxnSpPr>
          <p:nvPr/>
        </p:nvCxnSpPr>
        <p:spPr>
          <a:xfrm>
            <a:off x="5725826" y="3360043"/>
            <a:ext cx="259002" cy="481920"/>
          </a:xfrm>
          <a:prstGeom prst="straightConnector1">
            <a:avLst/>
          </a:prstGeom>
          <a:noFill/>
          <a:ln w="44450" cap="flat" cmpd="sng" algn="ctr">
            <a:solidFill>
              <a:schemeClr val="accent5">
                <a:lumMod val="50000"/>
              </a:schemeClr>
            </a:solidFill>
            <a:prstDash val="sysDot"/>
            <a:miter lim="800000"/>
            <a:tailEnd type="triangle"/>
          </a:ln>
          <a:effectLst/>
        </p:spPr>
      </p:cxnSp>
      <p:sp>
        <p:nvSpPr>
          <p:cNvPr id="4" name="Oval 3">
            <a:extLst>
              <a:ext uri="{FF2B5EF4-FFF2-40B4-BE49-F238E27FC236}">
                <a16:creationId xmlns:a16="http://schemas.microsoft.com/office/drawing/2014/main" id="{2AA1597D-7188-6C1D-DC8B-A1306B891583}"/>
              </a:ext>
            </a:extLst>
          </p:cNvPr>
          <p:cNvSpPr/>
          <p:nvPr/>
        </p:nvSpPr>
        <p:spPr>
          <a:xfrm>
            <a:off x="5725827" y="3841963"/>
            <a:ext cx="518003" cy="518003"/>
          </a:xfrm>
          <a:prstGeom prst="ellipse">
            <a:avLst/>
          </a:prstGeom>
          <a:solidFill>
            <a:schemeClr val="accent5">
              <a:lumMod val="20000"/>
              <a:lumOff val="80000"/>
            </a:schemeClr>
          </a:solidFill>
          <a:ln w="50800" cap="flat" cmpd="sng" algn="ctr">
            <a:solidFill>
              <a:schemeClr val="accent5">
                <a:lumMod val="50000"/>
              </a:schemeClr>
            </a:solid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spTree>
    <p:extLst>
      <p:ext uri="{BB962C8B-B14F-4D97-AF65-F5344CB8AC3E}">
        <p14:creationId xmlns:p14="http://schemas.microsoft.com/office/powerpoint/2010/main" val="250430817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10</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9734733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10</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2918660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10</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34373255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84393736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697279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72DB3-6050-DA54-121A-EB5B978CCFA2}"/>
              </a:ext>
            </a:extLst>
          </p:cNvPr>
          <p:cNvSpPr>
            <a:spLocks noGrp="1"/>
          </p:cNvSpPr>
          <p:nvPr>
            <p:ph type="title"/>
          </p:nvPr>
        </p:nvSpPr>
        <p:spPr/>
        <p:txBody>
          <a:bodyPr/>
          <a:lstStyle/>
          <a:p>
            <a:r>
              <a:rPr lang="en-US" sz="4000"/>
              <a:t>link lsssssst</a:t>
            </a:r>
            <a:endParaRPr lang="en-US" sz="8800"/>
          </a:p>
        </p:txBody>
      </p:sp>
    </p:spTree>
    <p:extLst>
      <p:ext uri="{BB962C8B-B14F-4D97-AF65-F5344CB8AC3E}">
        <p14:creationId xmlns:p14="http://schemas.microsoft.com/office/powerpoint/2010/main" val="145080537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68366627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58847191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5</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2224120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5</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62335176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5</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69732674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4">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5</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4">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16081288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5</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6556201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sz="4800">
                <a:latin typeface="+mj-lt"/>
              </a:rPr>
              <a:t>remove()</a:t>
            </a:r>
            <a:endParaRPr lang="en-US" sz="7200"/>
          </a:p>
        </p:txBody>
      </p:sp>
    </p:spTree>
    <p:extLst>
      <p:ext uri="{BB962C8B-B14F-4D97-AF65-F5344CB8AC3E}">
        <p14:creationId xmlns:p14="http://schemas.microsoft.com/office/powerpoint/2010/main" val="285167681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BC841C-40C5-B5D4-CED0-6013EE2E57FB}"/>
              </a:ext>
            </a:extLst>
          </p:cNvPr>
          <p:cNvSpPr>
            <a:spLocks noGrp="1"/>
          </p:cNvSpPr>
          <p:nvPr>
            <p:ph type="title"/>
          </p:nvPr>
        </p:nvSpPr>
        <p:spPr/>
        <p:txBody>
          <a:bodyPr/>
          <a:lstStyle/>
          <a:p>
            <a:r>
              <a:rPr lang="en-US" sz="3200">
                <a:latin typeface="+mj-lt"/>
              </a:rPr>
              <a:t>ValueType remove();</a:t>
            </a:r>
            <a:endParaRPr lang="en-US"/>
          </a:p>
        </p:txBody>
      </p:sp>
      <p:sp>
        <p:nvSpPr>
          <p:cNvPr id="4" name="Content Placeholder 3">
            <a:extLst>
              <a:ext uri="{FF2B5EF4-FFF2-40B4-BE49-F238E27FC236}">
                <a16:creationId xmlns:a16="http://schemas.microsoft.com/office/drawing/2014/main" id="{8938CC3C-E8C7-685D-678A-F3585176519E}"/>
              </a:ext>
            </a:extLst>
          </p:cNvPr>
          <p:cNvSpPr>
            <a:spLocks noGrp="1"/>
          </p:cNvSpPr>
          <p:nvPr>
            <p:ph sz="quarter" idx="10"/>
          </p:nvPr>
        </p:nvSpPr>
        <p:spPr/>
        <p:txBody>
          <a:bodyPr/>
          <a:lstStyle/>
          <a:p>
            <a:r>
              <a:rPr lang="en-US"/>
              <a:t>to </a:t>
            </a:r>
            <a:r>
              <a:rPr lang="en-US" b="1"/>
              <a:t>remove</a:t>
            </a:r>
            <a:r>
              <a:rPr lang="en-US"/>
              <a:t> the node with max value (the root) from a max binary heap...</a:t>
            </a:r>
          </a:p>
          <a:p>
            <a:pPr lvl="1"/>
            <a:r>
              <a:rPr lang="en-US"/>
              <a:t>save the root's value in a temporary variable called </a:t>
            </a:r>
            <a:r>
              <a:rPr lang="en-US">
                <a:latin typeface="+mj-lt"/>
              </a:rPr>
              <a:t>result</a:t>
            </a:r>
            <a:endParaRPr lang="en-US" b="1">
              <a:latin typeface="+mj-lt"/>
            </a:endParaRPr>
          </a:p>
          <a:p>
            <a:pPr lvl="1"/>
            <a:r>
              <a:rPr lang="en-US"/>
              <a:t>replace the root with the </a:t>
            </a:r>
            <a:r>
              <a:rPr lang="en-US" b="1"/>
              <a:t>last node</a:t>
            </a:r>
            <a:r>
              <a:rPr lang="en-US"/>
              <a:t> (rightmost node in the bottom level)</a:t>
            </a:r>
            <a:br>
              <a:rPr lang="en-US"/>
            </a:br>
            <a:r>
              <a:rPr lang="en-US">
                <a:solidFill>
                  <a:schemeClr val="bg2">
                    <a:lumMod val="60000"/>
                    <a:lumOff val="40000"/>
                  </a:schemeClr>
                </a:solidFill>
              </a:rPr>
              <a:t>(the old root is now "dead" and ready to be garbage collected 🚛)</a:t>
            </a:r>
          </a:p>
          <a:p>
            <a:pPr lvl="1"/>
            <a:r>
              <a:rPr lang="en-US"/>
              <a:t>while that node violates the max heap property...</a:t>
            </a:r>
          </a:p>
          <a:p>
            <a:pPr lvl="2"/>
            <a:r>
              <a:rPr lang="en-US"/>
              <a:t>swap it with its larger child</a:t>
            </a:r>
          </a:p>
          <a:p>
            <a:pPr lvl="1"/>
            <a:r>
              <a:rPr lang="en-US">
                <a:solidFill>
                  <a:srgbClr val="0000FF"/>
                </a:solidFill>
                <a:latin typeface="+mj-lt"/>
              </a:rPr>
              <a:t>return</a:t>
            </a:r>
            <a:r>
              <a:rPr lang="en-US">
                <a:latin typeface="+mj-lt"/>
              </a:rPr>
              <a:t> result;</a:t>
            </a:r>
            <a:br>
              <a:rPr lang="en-US"/>
            </a:br>
            <a:endParaRPr lang="en-US"/>
          </a:p>
          <a:p>
            <a:pPr lvl="2"/>
            <a:endParaRPr lang="en-US"/>
          </a:p>
          <a:p>
            <a:r>
              <a:rPr lang="en-US"/>
              <a:t>the node "</a:t>
            </a:r>
            <a:r>
              <a:rPr lang="en-US" b="1"/>
              <a:t>sinks down</a:t>
            </a:r>
            <a:r>
              <a:rPr lang="en-US"/>
              <a:t>" ⚓️</a:t>
            </a:r>
          </a:p>
          <a:p>
            <a:pPr lvl="1"/>
            <a:r>
              <a:rPr lang="en-US">
                <a:solidFill>
                  <a:schemeClr val="bg2">
                    <a:lumMod val="60000"/>
                    <a:lumOff val="40000"/>
                  </a:schemeClr>
                </a:solidFill>
              </a:rPr>
              <a:t>"</a:t>
            </a:r>
            <a:r>
              <a:rPr lang="en-US" b="1">
                <a:solidFill>
                  <a:schemeClr val="bg2">
                    <a:lumMod val="60000"/>
                    <a:lumOff val="40000"/>
                  </a:schemeClr>
                </a:solidFill>
              </a:rPr>
              <a:t>sifts down</a:t>
            </a:r>
            <a:r>
              <a:rPr lang="en-US">
                <a:solidFill>
                  <a:schemeClr val="bg2">
                    <a:lumMod val="60000"/>
                    <a:lumOff val="40000"/>
                  </a:schemeClr>
                </a:solidFill>
              </a:rPr>
              <a:t>"</a:t>
            </a:r>
          </a:p>
          <a:p>
            <a:pPr lvl="1"/>
            <a:r>
              <a:rPr lang="en-US">
                <a:solidFill>
                  <a:schemeClr val="bg2">
                    <a:lumMod val="60000"/>
                    <a:lumOff val="40000"/>
                  </a:schemeClr>
                </a:solidFill>
              </a:rPr>
              <a:t>"heap down"?</a:t>
            </a:r>
          </a:p>
        </p:txBody>
      </p:sp>
    </p:spTree>
    <p:extLst>
      <p:ext uri="{BB962C8B-B14F-4D97-AF65-F5344CB8AC3E}">
        <p14:creationId xmlns:p14="http://schemas.microsoft.com/office/powerpoint/2010/main" val="12045293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0434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8EB44-1BC3-AF27-0ADE-C1218D61F02A}"/>
              </a:ext>
            </a:extLst>
          </p:cNvPr>
          <p:cNvSpPr>
            <a:spLocks noGrp="1"/>
          </p:cNvSpPr>
          <p:nvPr>
            <p:ph type="title"/>
          </p:nvPr>
        </p:nvSpPr>
        <p:spPr>
          <a:xfrm>
            <a:off x="457200" y="119495"/>
            <a:ext cx="8229600" cy="4904510"/>
          </a:xfrm>
        </p:spPr>
        <p:txBody>
          <a:bodyPr/>
          <a:lstStyle/>
          <a:p>
            <a:r>
              <a:rPr lang="en-US" sz="34400"/>
              <a:t>🐍</a:t>
            </a:r>
          </a:p>
        </p:txBody>
      </p:sp>
      <p:sp>
        <p:nvSpPr>
          <p:cNvPr id="24" name="Rectangle 23">
            <a:extLst>
              <a:ext uri="{FF2B5EF4-FFF2-40B4-BE49-F238E27FC236}">
                <a16:creationId xmlns:a16="http://schemas.microsoft.com/office/drawing/2014/main" id="{1343A317-3071-39FE-6FC4-65881C9AE078}"/>
              </a:ext>
            </a:extLst>
          </p:cNvPr>
          <p:cNvSpPr/>
          <p:nvPr/>
        </p:nvSpPr>
        <p:spPr>
          <a:xfrm>
            <a:off x="0" y="1"/>
            <a:ext cx="9144000" cy="5143498"/>
          </a:xfrm>
          <a:prstGeom prst="rect">
            <a:avLst/>
          </a:prstGeom>
          <a:solidFill>
            <a:schemeClr val="bg1">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35ECD5-EE4F-6C5A-81CB-0B8AAE44217B}"/>
              </a:ext>
            </a:extLst>
          </p:cNvPr>
          <p:cNvSpPr txBox="1"/>
          <p:nvPr/>
        </p:nvSpPr>
        <p:spPr>
          <a:xfrm rot="6812342">
            <a:off x="5734874" y="277193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1F36AEF4-C64A-3DB6-1A23-F5C57C2F0213}"/>
              </a:ext>
            </a:extLst>
          </p:cNvPr>
          <p:cNvSpPr txBox="1"/>
          <p:nvPr/>
        </p:nvSpPr>
        <p:spPr>
          <a:xfrm rot="531932">
            <a:off x="5363786" y="84604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sp>
        <p:nvSpPr>
          <p:cNvPr id="7" name="TextBox 6">
            <a:extLst>
              <a:ext uri="{FF2B5EF4-FFF2-40B4-BE49-F238E27FC236}">
                <a16:creationId xmlns:a16="http://schemas.microsoft.com/office/drawing/2014/main" id="{60F25161-45B7-5E1B-6884-3F01D0CBB354}"/>
              </a:ext>
            </a:extLst>
          </p:cNvPr>
          <p:cNvSpPr txBox="1"/>
          <p:nvPr/>
        </p:nvSpPr>
        <p:spPr>
          <a:xfrm>
            <a:off x="9470011" y="-249837"/>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3.0</a:t>
            </a:r>
            <a:endParaRPr lang="en-US">
              <a:solidFill>
                <a:schemeClr val="bg2"/>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BFB8CA57-4BC9-3DDF-B8A8-C76813024CF6}"/>
              </a:ext>
            </a:extLst>
          </p:cNvPr>
          <p:cNvSpPr txBox="1"/>
          <p:nvPr/>
        </p:nvSpPr>
        <p:spPr>
          <a:xfrm>
            <a:off x="3344340" y="146375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cxnSp>
        <p:nvCxnSpPr>
          <p:cNvPr id="17" name="Straight Arrow Connector 16">
            <a:extLst>
              <a:ext uri="{FF2B5EF4-FFF2-40B4-BE49-F238E27FC236}">
                <a16:creationId xmlns:a16="http://schemas.microsoft.com/office/drawing/2014/main" id="{E4C77972-44A3-0762-729A-51AE785754F3}"/>
              </a:ext>
            </a:extLst>
          </p:cNvPr>
          <p:cNvCxnSpPr>
            <a:cxnSpLocks/>
            <a:endCxn id="6" idx="1"/>
          </p:cNvCxnSpPr>
          <p:nvPr/>
        </p:nvCxnSpPr>
        <p:spPr>
          <a:xfrm>
            <a:off x="3200400" y="606958"/>
            <a:ext cx="2169422" cy="345888"/>
          </a:xfrm>
          <a:prstGeom prst="straightConnector1">
            <a:avLst/>
          </a:prstGeom>
          <a:ln w="38100" cap="rnd">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A4F84074-37E4-2C53-C362-76F71CCD118B}"/>
              </a:ext>
            </a:extLst>
          </p:cNvPr>
          <p:cNvSpPr txBox="1"/>
          <p:nvPr/>
        </p:nvSpPr>
        <p:spPr>
          <a:xfrm>
            <a:off x="1633978" y="314570"/>
            <a:ext cx="1566422" cy="584775"/>
          </a:xfrm>
          <a:prstGeom prst="rect">
            <a:avLst/>
          </a:prstGeom>
          <a:noFill/>
        </p:spPr>
        <p:txBody>
          <a:bodyPr wrap="square">
            <a:spAutoFit/>
          </a:bodyPr>
          <a:lstStyle/>
          <a:p>
            <a:pPr algn="ctr" defTabSz="342886">
              <a:spcBef>
                <a:spcPct val="20000"/>
              </a:spcBef>
              <a:buClr>
                <a:srgbClr val="FFFFFF">
                  <a:lumMod val="65000"/>
                </a:srgbClr>
              </a:buClr>
            </a:pPr>
            <a:r>
              <a:rPr lang="en-US" sz="3200">
                <a:latin typeface="Consolas"/>
              </a:rPr>
              <a:t>head</a:t>
            </a:r>
            <a:endParaRPr lang="en-US" sz="3200">
              <a:latin typeface="Consolas"/>
              <a:ea typeface="Segoe UI Emoji" panose="020B0502040204020203" pitchFamily="34" charset="0"/>
              <a:cs typeface="Consolas" panose="020B0609020204030204" pitchFamily="49" charset="0"/>
            </a:endParaRPr>
          </a:p>
        </p:txBody>
      </p:sp>
      <p:sp>
        <p:nvSpPr>
          <p:cNvPr id="28" name="TextBox 27">
            <a:extLst>
              <a:ext uri="{FF2B5EF4-FFF2-40B4-BE49-F238E27FC236}">
                <a16:creationId xmlns:a16="http://schemas.microsoft.com/office/drawing/2014/main" id="{EA5303CB-736B-6D12-4D5C-11201D767E78}"/>
              </a:ext>
            </a:extLst>
          </p:cNvPr>
          <p:cNvSpPr txBox="1"/>
          <p:nvPr/>
        </p:nvSpPr>
        <p:spPr>
          <a:xfrm rot="13168248">
            <a:off x="4613904" y="3010082"/>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cxnSp>
        <p:nvCxnSpPr>
          <p:cNvPr id="29" name="Straight Arrow Connector 28">
            <a:extLst>
              <a:ext uri="{FF2B5EF4-FFF2-40B4-BE49-F238E27FC236}">
                <a16:creationId xmlns:a16="http://schemas.microsoft.com/office/drawing/2014/main" id="{5BE17265-C947-9933-5D4C-1C00493F578E}"/>
              </a:ext>
            </a:extLst>
          </p:cNvPr>
          <p:cNvCxnSpPr>
            <a:cxnSpLocks/>
            <a:endCxn id="4" idx="1"/>
          </p:cNvCxnSpPr>
          <p:nvPr/>
        </p:nvCxnSpPr>
        <p:spPr>
          <a:xfrm>
            <a:off x="6137564" y="1094509"/>
            <a:ext cx="304360" cy="139887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3F9CC478-6B6D-0791-4C8F-568924DAC29A}"/>
              </a:ext>
            </a:extLst>
          </p:cNvPr>
          <p:cNvCxnSpPr>
            <a:cxnSpLocks/>
            <a:endCxn id="28" idx="1"/>
          </p:cNvCxnSpPr>
          <p:nvPr/>
        </p:nvCxnSpPr>
        <p:spPr>
          <a:xfrm flipH="1">
            <a:off x="5509202" y="3194748"/>
            <a:ext cx="621457" cy="321187"/>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235428DC-27A8-F0D6-FCFB-65230E9DC625}"/>
              </a:ext>
            </a:extLst>
          </p:cNvPr>
          <p:cNvCxnSpPr>
            <a:cxnSpLocks/>
            <a:endCxn id="14" idx="3"/>
          </p:cNvCxnSpPr>
          <p:nvPr/>
        </p:nvCxnSpPr>
        <p:spPr>
          <a:xfrm flipH="1" flipV="1">
            <a:off x="4354864" y="1648419"/>
            <a:ext cx="575460" cy="1376954"/>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53982C5D-12EC-0E16-0A9F-8EB5E334D04E}"/>
              </a:ext>
            </a:extLst>
          </p:cNvPr>
          <p:cNvSpPr txBox="1"/>
          <p:nvPr/>
        </p:nvSpPr>
        <p:spPr>
          <a:xfrm rot="16364245">
            <a:off x="2239487" y="268889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cxnSp>
        <p:nvCxnSpPr>
          <p:cNvPr id="40" name="Straight Arrow Connector 39">
            <a:extLst>
              <a:ext uri="{FF2B5EF4-FFF2-40B4-BE49-F238E27FC236}">
                <a16:creationId xmlns:a16="http://schemas.microsoft.com/office/drawing/2014/main" id="{FBC44142-48DA-82AF-0CC8-D3DD0152E14D}"/>
              </a:ext>
            </a:extLst>
          </p:cNvPr>
          <p:cNvCxnSpPr>
            <a:cxnSpLocks/>
            <a:endCxn id="39" idx="3"/>
          </p:cNvCxnSpPr>
          <p:nvPr/>
        </p:nvCxnSpPr>
        <p:spPr>
          <a:xfrm flipH="1">
            <a:off x="2768880" y="1680693"/>
            <a:ext cx="796980" cy="688183"/>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3" name="TextBox 42">
            <a:extLst>
              <a:ext uri="{FF2B5EF4-FFF2-40B4-BE49-F238E27FC236}">
                <a16:creationId xmlns:a16="http://schemas.microsoft.com/office/drawing/2014/main" id="{7DA920B7-9B5A-C41B-0053-A53E67139538}"/>
              </a:ext>
            </a:extLst>
          </p:cNvPr>
          <p:cNvSpPr txBox="1"/>
          <p:nvPr/>
        </p:nvSpPr>
        <p:spPr>
          <a:xfrm rot="1800000">
            <a:off x="3319699" y="407397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cxnSp>
        <p:nvCxnSpPr>
          <p:cNvPr id="44" name="Straight Arrow Connector 43">
            <a:extLst>
              <a:ext uri="{FF2B5EF4-FFF2-40B4-BE49-F238E27FC236}">
                <a16:creationId xmlns:a16="http://schemas.microsoft.com/office/drawing/2014/main" id="{D7F3B415-9C1A-BDEC-F1A0-FD285BD45189}"/>
              </a:ext>
            </a:extLst>
          </p:cNvPr>
          <p:cNvCxnSpPr>
            <a:cxnSpLocks/>
            <a:endCxn id="43" idx="1"/>
          </p:cNvCxnSpPr>
          <p:nvPr/>
        </p:nvCxnSpPr>
        <p:spPr>
          <a:xfrm>
            <a:off x="2768880" y="3180813"/>
            <a:ext cx="618511" cy="825195"/>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4" name="TextBox 53">
            <a:extLst>
              <a:ext uri="{FF2B5EF4-FFF2-40B4-BE49-F238E27FC236}">
                <a16:creationId xmlns:a16="http://schemas.microsoft.com/office/drawing/2014/main" id="{CDE6CE07-E1CD-1D7B-17D5-1B82C4D3B75B}"/>
              </a:ext>
            </a:extLst>
          </p:cNvPr>
          <p:cNvSpPr txBox="1"/>
          <p:nvPr/>
        </p:nvSpPr>
        <p:spPr>
          <a:xfrm>
            <a:off x="5044043" y="424894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cxnSp>
        <p:nvCxnSpPr>
          <p:cNvPr id="55" name="Straight Arrow Connector 54">
            <a:extLst>
              <a:ext uri="{FF2B5EF4-FFF2-40B4-BE49-F238E27FC236}">
                <a16:creationId xmlns:a16="http://schemas.microsoft.com/office/drawing/2014/main" id="{98D14285-D549-FB7E-A233-28064DB193C2}"/>
              </a:ext>
            </a:extLst>
          </p:cNvPr>
          <p:cNvCxnSpPr>
            <a:cxnSpLocks/>
            <a:endCxn id="54" idx="1"/>
          </p:cNvCxnSpPr>
          <p:nvPr/>
        </p:nvCxnSpPr>
        <p:spPr>
          <a:xfrm>
            <a:off x="4045608" y="4399708"/>
            <a:ext cx="998435" cy="33901"/>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61" name="TextBox 60">
            <a:extLst>
              <a:ext uri="{FF2B5EF4-FFF2-40B4-BE49-F238E27FC236}">
                <a16:creationId xmlns:a16="http://schemas.microsoft.com/office/drawing/2014/main" id="{3ADFCAE1-10F9-7E54-A41E-4B1960E50807}"/>
              </a:ext>
            </a:extLst>
          </p:cNvPr>
          <p:cNvSpPr txBox="1"/>
          <p:nvPr/>
        </p:nvSpPr>
        <p:spPr>
          <a:xfrm>
            <a:off x="6421817" y="1541825"/>
            <a:ext cx="1566422" cy="400110"/>
          </a:xfrm>
          <a:prstGeom prst="rect">
            <a:avLst/>
          </a:prstGeom>
          <a:noFill/>
        </p:spPr>
        <p:txBody>
          <a:bodyPr wrap="square">
            <a:spAutoFit/>
          </a:bodyPr>
          <a:lstStyle/>
          <a:p>
            <a:pPr defTabSz="342886">
              <a:spcBef>
                <a:spcPct val="20000"/>
              </a:spcBef>
              <a:buClr>
                <a:srgbClr val="FFFFFF">
                  <a:lumMod val="65000"/>
                </a:srgbClr>
              </a:buClr>
            </a:pPr>
            <a:r>
              <a:rPr lang="en-US" sz="2000">
                <a:latin typeface="Consolas"/>
              </a:rPr>
              <a:t>head.next</a:t>
            </a:r>
            <a:endParaRPr lang="en-US" sz="2000">
              <a:latin typeface="Consolas"/>
              <a:ea typeface="Segoe UI Emoji" panose="020B0502040204020203" pitchFamily="34" charset="0"/>
              <a:cs typeface="Consolas" panose="020B0609020204030204" pitchFamily="49" charset="0"/>
            </a:endParaRPr>
          </a:p>
        </p:txBody>
      </p:sp>
      <p:sp>
        <p:nvSpPr>
          <p:cNvPr id="63" name="TextBox 62">
            <a:extLst>
              <a:ext uri="{FF2B5EF4-FFF2-40B4-BE49-F238E27FC236}">
                <a16:creationId xmlns:a16="http://schemas.microsoft.com/office/drawing/2014/main" id="{4BEE4C60-90BE-2E36-9F9B-4340EBF8B47B}"/>
              </a:ext>
            </a:extLst>
          </p:cNvPr>
          <p:cNvSpPr txBox="1"/>
          <p:nvPr/>
        </p:nvSpPr>
        <p:spPr>
          <a:xfrm>
            <a:off x="5509202" y="4283887"/>
            <a:ext cx="621457" cy="307777"/>
          </a:xfrm>
          <a:prstGeom prst="rect">
            <a:avLst/>
          </a:prstGeom>
          <a:noFill/>
        </p:spPr>
        <p:txBody>
          <a:bodyPr wrap="square">
            <a:spAutoFit/>
          </a:bodyPr>
          <a:lstStyle/>
          <a:p>
            <a:pPr defTabSz="342886">
              <a:spcBef>
                <a:spcPct val="20000"/>
              </a:spcBef>
              <a:buClr>
                <a:srgbClr val="FFFFFF">
                  <a:lumMod val="65000"/>
                </a:srgbClr>
              </a:buClr>
            </a:pPr>
            <a:r>
              <a:rPr lang="en-US" sz="1400">
                <a:latin typeface="Consolas"/>
              </a:rPr>
              <a:t>null</a:t>
            </a:r>
            <a:endParaRPr lang="en-US" sz="14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93424697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3" name="TextBox 2">
            <a:extLst>
              <a:ext uri="{FF2B5EF4-FFF2-40B4-BE49-F238E27FC236}">
                <a16:creationId xmlns:a16="http://schemas.microsoft.com/office/drawing/2014/main" id="{582DE386-F9E1-0862-19DC-4E3E1CA71D17}"/>
              </a:ext>
            </a:extLst>
          </p:cNvPr>
          <p:cNvSpPr txBox="1"/>
          <p:nvPr/>
        </p:nvSpPr>
        <p:spPr>
          <a:xfrm>
            <a:off x="-143386" y="1217357"/>
            <a:ext cx="4302949" cy="400110"/>
          </a:xfrm>
          <a:prstGeom prst="rect">
            <a:avLst/>
          </a:prstGeom>
          <a:noFill/>
        </p:spPr>
        <p:txBody>
          <a:bodyPr wrap="square" rtlCol="0">
            <a:spAutoFit/>
          </a:bodyPr>
          <a:lstStyle/>
          <a:p>
            <a:pPr algn="r"/>
            <a:r>
              <a:rPr lang="en-US" sz="2000" b="1">
                <a:solidFill>
                  <a:schemeClr val="accent6"/>
                </a:solidFill>
                <a:latin typeface="Consolas" panose="020B0609020204030204" pitchFamily="49" charset="0"/>
                <a:cs typeface="Consolas" panose="020B0609020204030204" pitchFamily="49" charset="0"/>
              </a:rPr>
              <a:t>int result = root.value;</a:t>
            </a:r>
          </a:p>
        </p:txBody>
      </p:sp>
    </p:spTree>
    <p:extLst>
      <p:ext uri="{BB962C8B-B14F-4D97-AF65-F5344CB8AC3E}">
        <p14:creationId xmlns:p14="http://schemas.microsoft.com/office/powerpoint/2010/main" val="7381893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54855196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416306981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8161028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727517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86075191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54646479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7174118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79420040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979682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2E40E-ED41-FBD1-B3ED-2948156F452B}"/>
              </a:ext>
            </a:extLst>
          </p:cNvPr>
          <p:cNvSpPr>
            <a:spLocks noGrp="1"/>
          </p:cNvSpPr>
          <p:nvPr>
            <p:ph type="title"/>
          </p:nvPr>
        </p:nvSpPr>
        <p:spPr/>
        <p:txBody>
          <a:bodyPr/>
          <a:lstStyle/>
          <a:p>
            <a:pPr algn="l"/>
            <a:r>
              <a:rPr lang="en-US" sz="3600">
                <a:latin typeface="+mj-lt"/>
              </a:rPr>
              <a:t>addFront(value) </a:t>
            </a:r>
            <a:r>
              <a:rPr lang="en-US" sz="3600">
                <a:solidFill>
                  <a:schemeClr val="accent6">
                    <a:lumMod val="60000"/>
                    <a:lumOff val="40000"/>
                  </a:schemeClr>
                </a:solidFill>
                <a:latin typeface="+mj-lt"/>
              </a:rPr>
              <a:t>// add(0, value)</a:t>
            </a:r>
          </a:p>
        </p:txBody>
      </p:sp>
    </p:spTree>
    <p:extLst>
      <p:ext uri="{BB962C8B-B14F-4D97-AF65-F5344CB8AC3E}">
        <p14:creationId xmlns:p14="http://schemas.microsoft.com/office/powerpoint/2010/main" val="348847770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24549868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6893242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44225036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14315195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5808216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99462074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12028356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79232898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4">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2793634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509896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extLst>
              <p:ext uri="{D42A27DB-BD31-4B8C-83A1-F6EECF244321}">
                <p14:modId xmlns:p14="http://schemas.microsoft.com/office/powerpoint/2010/main" val="3919505137"/>
              </p:ext>
            </p:extLst>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extLst>
              <p:ext uri="{D42A27DB-BD31-4B8C-83A1-F6EECF244321}">
                <p14:modId xmlns:p14="http://schemas.microsoft.com/office/powerpoint/2010/main" val="1215615689"/>
              </p:ext>
            </p:extLst>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AD0B76C2-FF19-AE87-0039-95EBF7FECA98}"/>
              </a:ext>
            </a:extLst>
          </p:cNvPr>
          <p:cNvSpPr txBox="1"/>
          <p:nvPr/>
        </p:nvSpPr>
        <p:spPr>
          <a:xfrm>
            <a:off x="2133469" y="3320819"/>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16" name="Straight Arrow Connector 15">
            <a:extLst>
              <a:ext uri="{FF2B5EF4-FFF2-40B4-BE49-F238E27FC236}">
                <a16:creationId xmlns:a16="http://schemas.microsoft.com/office/drawing/2014/main" id="{170E096F-1947-A8C7-D783-4C02C2C567BE}"/>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674794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3" name="TextBox 2">
            <a:extLst>
              <a:ext uri="{FF2B5EF4-FFF2-40B4-BE49-F238E27FC236}">
                <a16:creationId xmlns:a16="http://schemas.microsoft.com/office/drawing/2014/main" id="{ADB0E80B-F530-553B-0B0A-EB7C9E020CD0}"/>
              </a:ext>
            </a:extLst>
          </p:cNvPr>
          <p:cNvSpPr txBox="1"/>
          <p:nvPr/>
        </p:nvSpPr>
        <p:spPr>
          <a:xfrm>
            <a:off x="4316884" y="4067567"/>
            <a:ext cx="4302949" cy="584775"/>
          </a:xfrm>
          <a:prstGeom prst="rect">
            <a:avLst/>
          </a:prstGeom>
          <a:noFill/>
        </p:spPr>
        <p:txBody>
          <a:bodyPr wrap="square" rtlCol="0">
            <a:spAutoFit/>
          </a:bodyPr>
          <a:lstStyle/>
          <a:p>
            <a:pPr algn="ctr"/>
            <a:r>
              <a:rPr lang="en-US" sz="3200" b="1">
                <a:solidFill>
                  <a:schemeClr val="accent6"/>
                </a:solidFill>
                <a:latin typeface="Consolas" panose="020B0609020204030204" pitchFamily="49" charset="0"/>
                <a:cs typeface="Consolas" panose="020B0609020204030204" pitchFamily="49" charset="0"/>
              </a:rPr>
              <a:t>return result;</a:t>
            </a:r>
          </a:p>
        </p:txBody>
      </p:sp>
    </p:spTree>
    <p:extLst>
      <p:ext uri="{BB962C8B-B14F-4D97-AF65-F5344CB8AC3E}">
        <p14:creationId xmlns:p14="http://schemas.microsoft.com/office/powerpoint/2010/main" val="105588247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44C1122-7247-3BEA-928C-194EA5F239DE}"/>
              </a:ext>
            </a:extLst>
          </p:cNvPr>
          <p:cNvSpPr/>
          <p:nvPr/>
        </p:nvSpPr>
        <p:spPr>
          <a:xfrm>
            <a:off x="1" y="2743200"/>
            <a:ext cx="9144000" cy="24003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D654E2F1-5BE2-EE9E-FB6C-4769FC00C4FB}"/>
              </a:ext>
            </a:extLst>
          </p:cNvPr>
          <p:cNvSpPr txBox="1"/>
          <p:nvPr/>
        </p:nvSpPr>
        <p:spPr>
          <a:xfrm>
            <a:off x="3318" y="2092"/>
            <a:ext cx="9140681" cy="2985433"/>
          </a:xfrm>
          <a:prstGeom prst="rect">
            <a:avLst/>
          </a:prstGeom>
          <a:noFill/>
        </p:spPr>
        <p:txBody>
          <a:bodyPr wrap="square" rtlCol="0" anchor="ctr">
            <a:spAutoFit/>
          </a:bodyPr>
          <a:lstStyle/>
          <a:p>
            <a:r>
              <a:rPr lang="en-US" sz="3200">
                <a:solidFill>
                  <a:schemeClr val="accent4"/>
                </a:solidFill>
              </a:rPr>
              <a:t>ANNOUNCEMENTS</a:t>
            </a:r>
            <a:r>
              <a:rPr lang="en-US" sz="2400">
                <a:solidFill>
                  <a:schemeClr val="accent4"/>
                </a:solidFill>
                <a:ea typeface="Segoe UI Emoji" panose="020B0502040204020203" pitchFamily="34" charset="0"/>
                <a:cs typeface="+mj-cs"/>
              </a:rPr>
              <a:t> </a:t>
            </a:r>
            <a:r>
              <a:rPr lang="en-US" sz="2000">
                <a:solidFill>
                  <a:schemeClr val="accent4"/>
                </a:solidFill>
              </a:rPr>
              <a:t>today is Fun </a:t>
            </a:r>
            <a:r>
              <a:rPr lang="en-US" sz="2000">
                <a:solidFill>
                  <a:schemeClr val="accent4"/>
                </a:solidFill>
                <a:sym typeface="Wingdings" pitchFamily="2" charset="2"/>
              </a:rPr>
              <a:t>Friday with DJ </a:t>
            </a:r>
            <a:r>
              <a:rPr lang="en-US" sz="2000">
                <a:solidFill>
                  <a:schemeClr val="accent4"/>
                </a:solidFill>
              </a:rPr>
              <a:t>Microsoft Excel</a:t>
            </a:r>
          </a:p>
          <a:p>
            <a:r>
              <a:rPr lang="en-US" sz="2000">
                <a:solidFill>
                  <a:schemeClr val="accent4"/>
                </a:solidFill>
              </a:rPr>
              <a:t>also Prof. Katie Keith is Visiting Friday</a:t>
            </a:r>
            <a:br>
              <a:rPr lang="en-US" sz="2000"/>
            </a:br>
            <a:r>
              <a:rPr lang="en-US" sz="3200">
                <a:solidFill>
                  <a:schemeClr val="accent2"/>
                </a:solidFill>
              </a:rPr>
              <a:t>WARMUP</a:t>
            </a:r>
            <a:br>
              <a:rPr lang="en-US" sz="2400">
                <a:solidFill>
                  <a:schemeClr val="accent2"/>
                </a:solidFill>
              </a:rPr>
            </a:br>
            <a:r>
              <a:rPr lang="en-US" sz="2400">
                <a:solidFill>
                  <a:schemeClr val="accent2"/>
                </a:solidFill>
              </a:rPr>
              <a:t>How </a:t>
            </a:r>
            <a:r>
              <a:rPr lang="en-US" sz="2400" b="1">
                <a:solidFill>
                  <a:schemeClr val="accent2"/>
                </a:solidFill>
              </a:rPr>
              <a:t>tall</a:t>
            </a:r>
            <a:r>
              <a:rPr lang="en-US" sz="2400">
                <a:solidFill>
                  <a:schemeClr val="accent2"/>
                </a:solidFill>
              </a:rPr>
              <a:t> is a </a:t>
            </a:r>
            <a:r>
              <a:rPr lang="en-US" sz="2400" b="1">
                <a:solidFill>
                  <a:schemeClr val="accent2"/>
                </a:solidFill>
              </a:rPr>
              <a:t>perfect</a:t>
            </a:r>
            <a:r>
              <a:rPr lang="en-US" sz="2400">
                <a:solidFill>
                  <a:schemeClr val="accent2"/>
                </a:solidFill>
              </a:rPr>
              <a:t> (totally full) </a:t>
            </a:r>
            <a:r>
              <a:rPr lang="en-US" sz="2400" b="1">
                <a:solidFill>
                  <a:schemeClr val="accent2"/>
                </a:solidFill>
              </a:rPr>
              <a:t>binary tree</a:t>
            </a:r>
            <a:r>
              <a:rPr lang="en-US" sz="2400">
                <a:solidFill>
                  <a:schemeClr val="accent2"/>
                </a:solidFill>
              </a:rPr>
              <a:t> with </a:t>
            </a:r>
            <a:r>
              <a:rPr lang="en-US" sz="2400" i="1">
                <a:solidFill>
                  <a:schemeClr val="accent2"/>
                </a:solidFill>
              </a:rPr>
              <a:t>n</a:t>
            </a:r>
            <a:r>
              <a:rPr lang="en-US" sz="2400">
                <a:solidFill>
                  <a:schemeClr val="accent2"/>
                </a:solidFill>
              </a:rPr>
              <a:t> nodes?</a:t>
            </a:r>
            <a:br>
              <a:rPr lang="en-US" sz="2400">
                <a:solidFill>
                  <a:schemeClr val="accent2"/>
                </a:solidFill>
              </a:rPr>
            </a:br>
            <a:r>
              <a:rPr lang="en-US" sz="2400">
                <a:solidFill>
                  <a:schemeClr val="accent2"/>
                </a:solidFill>
              </a:rPr>
              <a:t>Give your answer in big O. Is it O(1), O(log n), O(n), O(n</a:t>
            </a:r>
            <a:r>
              <a:rPr lang="en-US" sz="2400" baseline="30000">
                <a:solidFill>
                  <a:schemeClr val="accent2"/>
                </a:solidFill>
              </a:rPr>
              <a:t>2</a:t>
            </a:r>
            <a:r>
              <a:rPr lang="en-US" sz="2400">
                <a:solidFill>
                  <a:schemeClr val="accent2"/>
                </a:solidFill>
              </a:rPr>
              <a:t>), ...?</a:t>
            </a:r>
          </a:p>
          <a:p>
            <a:r>
              <a:rPr lang="en-US" sz="3200">
                <a:solidFill>
                  <a:schemeClr val="accent3"/>
                </a:solidFill>
              </a:rPr>
              <a:t>TODAY</a:t>
            </a:r>
            <a:r>
              <a:rPr lang="en-US" sz="2400">
                <a:solidFill>
                  <a:schemeClr val="accent3"/>
                </a:solidFill>
              </a:rPr>
              <a:t> binary search tree and heap wrap-up</a:t>
            </a:r>
          </a:p>
          <a:p>
            <a:endParaRPr lang="en-US" sz="2400">
              <a:solidFill>
                <a:schemeClr val="accent4"/>
              </a:solidFill>
            </a:endParaRPr>
          </a:p>
        </p:txBody>
      </p:sp>
      <p:grpSp>
        <p:nvGrpSpPr>
          <p:cNvPr id="463" name="Group 462">
            <a:extLst>
              <a:ext uri="{FF2B5EF4-FFF2-40B4-BE49-F238E27FC236}">
                <a16:creationId xmlns:a16="http://schemas.microsoft.com/office/drawing/2014/main" id="{C1B6A093-2452-8E37-1743-A3AE8DE8A8FF}"/>
              </a:ext>
            </a:extLst>
          </p:cNvPr>
          <p:cNvGrpSpPr/>
          <p:nvPr/>
        </p:nvGrpSpPr>
        <p:grpSpPr>
          <a:xfrm>
            <a:off x="263019" y="3656190"/>
            <a:ext cx="8631331" cy="1386317"/>
            <a:chOff x="263019" y="3656190"/>
            <a:chExt cx="8631331" cy="1386317"/>
          </a:xfrm>
        </p:grpSpPr>
        <p:grpSp>
          <p:nvGrpSpPr>
            <p:cNvPr id="194" name="Group 193">
              <a:extLst>
                <a:ext uri="{FF2B5EF4-FFF2-40B4-BE49-F238E27FC236}">
                  <a16:creationId xmlns:a16="http://schemas.microsoft.com/office/drawing/2014/main" id="{ACFDDA97-53BD-8B71-8AD1-206C0ED502C0}"/>
                </a:ext>
              </a:extLst>
            </p:cNvPr>
            <p:cNvGrpSpPr/>
            <p:nvPr/>
          </p:nvGrpSpPr>
          <p:grpSpPr>
            <a:xfrm>
              <a:off x="263019" y="3888712"/>
              <a:ext cx="8631331" cy="1153795"/>
              <a:chOff x="-639509" y="3581532"/>
              <a:chExt cx="10930583" cy="1461148"/>
            </a:xfrm>
          </p:grpSpPr>
          <p:grpSp>
            <p:nvGrpSpPr>
              <p:cNvPr id="195" name="Group 194">
                <a:extLst>
                  <a:ext uri="{FF2B5EF4-FFF2-40B4-BE49-F238E27FC236}">
                    <a16:creationId xmlns:a16="http://schemas.microsoft.com/office/drawing/2014/main" id="{0625890C-6FD8-A968-821D-3790215D7A57}"/>
                  </a:ext>
                </a:extLst>
              </p:cNvPr>
              <p:cNvGrpSpPr/>
              <p:nvPr/>
            </p:nvGrpSpPr>
            <p:grpSpPr>
              <a:xfrm>
                <a:off x="4906288" y="3581532"/>
                <a:ext cx="5384786" cy="1461148"/>
                <a:chOff x="3711427" y="3581532"/>
                <a:chExt cx="5384786" cy="1461148"/>
              </a:xfrm>
            </p:grpSpPr>
            <p:grpSp>
              <p:nvGrpSpPr>
                <p:cNvPr id="260" name="Group 259">
                  <a:extLst>
                    <a:ext uri="{FF2B5EF4-FFF2-40B4-BE49-F238E27FC236}">
                      <a16:creationId xmlns:a16="http://schemas.microsoft.com/office/drawing/2014/main" id="{A2D0C38D-26A2-99ED-585C-04E7759E3B48}"/>
                    </a:ext>
                  </a:extLst>
                </p:cNvPr>
                <p:cNvGrpSpPr/>
                <p:nvPr/>
              </p:nvGrpSpPr>
              <p:grpSpPr>
                <a:xfrm>
                  <a:off x="3711427" y="3888708"/>
                  <a:ext cx="2638609" cy="1153972"/>
                  <a:chOff x="1726685" y="2227592"/>
                  <a:chExt cx="8727107" cy="3816722"/>
                </a:xfrm>
              </p:grpSpPr>
              <p:cxnSp>
                <p:nvCxnSpPr>
                  <p:cNvPr id="294" name="Straight Arrow Connector 293">
                    <a:extLst>
                      <a:ext uri="{FF2B5EF4-FFF2-40B4-BE49-F238E27FC236}">
                        <a16:creationId xmlns:a16="http://schemas.microsoft.com/office/drawing/2014/main" id="{587BA786-6DA1-3C34-867A-ECA94AC78B9C}"/>
                      </a:ext>
                    </a:extLst>
                  </p:cNvPr>
                  <p:cNvCxnSpPr>
                    <a:cxnSpLocks/>
                    <a:stCxn id="296" idx="3"/>
                    <a:endCxn id="297"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95" name="Straight Arrow Connector 294">
                    <a:extLst>
                      <a:ext uri="{FF2B5EF4-FFF2-40B4-BE49-F238E27FC236}">
                        <a16:creationId xmlns:a16="http://schemas.microsoft.com/office/drawing/2014/main" id="{2497DD49-60F8-38AA-BEE4-17864F78D6C7}"/>
                      </a:ext>
                    </a:extLst>
                  </p:cNvPr>
                  <p:cNvCxnSpPr>
                    <a:cxnSpLocks/>
                    <a:stCxn id="296" idx="5"/>
                    <a:endCxn id="302"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96" name="Oval 295">
                    <a:extLst>
                      <a:ext uri="{FF2B5EF4-FFF2-40B4-BE49-F238E27FC236}">
                        <a16:creationId xmlns:a16="http://schemas.microsoft.com/office/drawing/2014/main" id="{950C2248-641A-5ABB-0723-3541FEA67F31}"/>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297" name="Oval 296">
                    <a:extLst>
                      <a:ext uri="{FF2B5EF4-FFF2-40B4-BE49-F238E27FC236}">
                        <a16:creationId xmlns:a16="http://schemas.microsoft.com/office/drawing/2014/main" id="{A100ECA7-207E-E33A-CC2F-1920E57BA01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298" name="Straight Arrow Connector 297">
                    <a:extLst>
                      <a:ext uri="{FF2B5EF4-FFF2-40B4-BE49-F238E27FC236}">
                        <a16:creationId xmlns:a16="http://schemas.microsoft.com/office/drawing/2014/main" id="{18FBAA78-D6C0-D0F2-0A5C-2768786663EF}"/>
                      </a:ext>
                    </a:extLst>
                  </p:cNvPr>
                  <p:cNvCxnSpPr>
                    <a:cxnSpLocks/>
                    <a:stCxn id="297" idx="3"/>
                    <a:endCxn id="300"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99" name="Straight Arrow Connector 298">
                    <a:extLst>
                      <a:ext uri="{FF2B5EF4-FFF2-40B4-BE49-F238E27FC236}">
                        <a16:creationId xmlns:a16="http://schemas.microsoft.com/office/drawing/2014/main" id="{0420501D-B419-A678-0068-B6946806A1CA}"/>
                      </a:ext>
                    </a:extLst>
                  </p:cNvPr>
                  <p:cNvCxnSpPr>
                    <a:cxnSpLocks/>
                    <a:stCxn id="297" idx="5"/>
                    <a:endCxn id="301"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00" name="Oval 299">
                    <a:extLst>
                      <a:ext uri="{FF2B5EF4-FFF2-40B4-BE49-F238E27FC236}">
                        <a16:creationId xmlns:a16="http://schemas.microsoft.com/office/drawing/2014/main" id="{C3470288-A33D-BD11-42B6-942DAA06FE13}"/>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301" name="Oval 300">
                    <a:extLst>
                      <a:ext uri="{FF2B5EF4-FFF2-40B4-BE49-F238E27FC236}">
                        <a16:creationId xmlns:a16="http://schemas.microsoft.com/office/drawing/2014/main" id="{E7CE244C-EBAF-409A-30F5-0A4CCCF12A04}"/>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302" name="Oval 301">
                    <a:extLst>
                      <a:ext uri="{FF2B5EF4-FFF2-40B4-BE49-F238E27FC236}">
                        <a16:creationId xmlns:a16="http://schemas.microsoft.com/office/drawing/2014/main" id="{89669E74-E7B8-C4BE-5156-3CE579750278}"/>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303" name="Straight Arrow Connector 302">
                    <a:extLst>
                      <a:ext uri="{FF2B5EF4-FFF2-40B4-BE49-F238E27FC236}">
                        <a16:creationId xmlns:a16="http://schemas.microsoft.com/office/drawing/2014/main" id="{9E021FBA-DB28-A57D-DD8C-50B622D05C30}"/>
                      </a:ext>
                    </a:extLst>
                  </p:cNvPr>
                  <p:cNvCxnSpPr>
                    <a:cxnSpLocks/>
                    <a:stCxn id="302" idx="3"/>
                    <a:endCxn id="305"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04" name="Straight Arrow Connector 303">
                    <a:extLst>
                      <a:ext uri="{FF2B5EF4-FFF2-40B4-BE49-F238E27FC236}">
                        <a16:creationId xmlns:a16="http://schemas.microsoft.com/office/drawing/2014/main" id="{D251AE55-771B-378B-8E7A-384ACBA2BF17}"/>
                      </a:ext>
                    </a:extLst>
                  </p:cNvPr>
                  <p:cNvCxnSpPr>
                    <a:cxnSpLocks/>
                    <a:stCxn id="302" idx="5"/>
                    <a:endCxn id="306"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05" name="Oval 304">
                    <a:extLst>
                      <a:ext uri="{FF2B5EF4-FFF2-40B4-BE49-F238E27FC236}">
                        <a16:creationId xmlns:a16="http://schemas.microsoft.com/office/drawing/2014/main" id="{E3325D96-FF6D-B987-F8BB-8EA872AE9DB7}"/>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306" name="Oval 305">
                    <a:extLst>
                      <a:ext uri="{FF2B5EF4-FFF2-40B4-BE49-F238E27FC236}">
                        <a16:creationId xmlns:a16="http://schemas.microsoft.com/office/drawing/2014/main" id="{46ACDF9E-0052-6322-392F-A65EBA44FDA2}"/>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307" name="Straight Arrow Connector 306">
                    <a:extLst>
                      <a:ext uri="{FF2B5EF4-FFF2-40B4-BE49-F238E27FC236}">
                        <a16:creationId xmlns:a16="http://schemas.microsoft.com/office/drawing/2014/main" id="{BCB6058A-012D-262C-6AA0-F297B46A802D}"/>
                      </a:ext>
                    </a:extLst>
                  </p:cNvPr>
                  <p:cNvCxnSpPr>
                    <a:cxnSpLocks/>
                    <a:stCxn id="309" idx="3"/>
                    <a:endCxn id="310"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8" name="Straight Arrow Connector 307">
                    <a:extLst>
                      <a:ext uri="{FF2B5EF4-FFF2-40B4-BE49-F238E27FC236}">
                        <a16:creationId xmlns:a16="http://schemas.microsoft.com/office/drawing/2014/main" id="{E2F416A4-300C-E911-F2F3-7E78DCAD4DC1}"/>
                      </a:ext>
                    </a:extLst>
                  </p:cNvPr>
                  <p:cNvCxnSpPr>
                    <a:cxnSpLocks/>
                    <a:stCxn id="309" idx="5"/>
                    <a:endCxn id="315"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09" name="Oval 308">
                    <a:extLst>
                      <a:ext uri="{FF2B5EF4-FFF2-40B4-BE49-F238E27FC236}">
                        <a16:creationId xmlns:a16="http://schemas.microsoft.com/office/drawing/2014/main" id="{71EDD076-9F62-D231-5074-A45B8F9EF975}"/>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310" name="Oval 309">
                    <a:extLst>
                      <a:ext uri="{FF2B5EF4-FFF2-40B4-BE49-F238E27FC236}">
                        <a16:creationId xmlns:a16="http://schemas.microsoft.com/office/drawing/2014/main" id="{D2F7FA49-DCB6-EB51-06E2-B18956A20118}"/>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311" name="Straight Arrow Connector 310">
                    <a:extLst>
                      <a:ext uri="{FF2B5EF4-FFF2-40B4-BE49-F238E27FC236}">
                        <a16:creationId xmlns:a16="http://schemas.microsoft.com/office/drawing/2014/main" id="{6C31CF2E-B56F-68DC-8365-BB49CA5C2B81}"/>
                      </a:ext>
                    </a:extLst>
                  </p:cNvPr>
                  <p:cNvCxnSpPr>
                    <a:cxnSpLocks/>
                    <a:stCxn id="310" idx="3"/>
                    <a:endCxn id="313"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12" name="Straight Arrow Connector 311">
                    <a:extLst>
                      <a:ext uri="{FF2B5EF4-FFF2-40B4-BE49-F238E27FC236}">
                        <a16:creationId xmlns:a16="http://schemas.microsoft.com/office/drawing/2014/main" id="{405F8E09-9514-288E-BC4B-86E49C090106}"/>
                      </a:ext>
                    </a:extLst>
                  </p:cNvPr>
                  <p:cNvCxnSpPr>
                    <a:cxnSpLocks/>
                    <a:stCxn id="310" idx="5"/>
                    <a:endCxn id="314"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13" name="Oval 312">
                    <a:extLst>
                      <a:ext uri="{FF2B5EF4-FFF2-40B4-BE49-F238E27FC236}">
                        <a16:creationId xmlns:a16="http://schemas.microsoft.com/office/drawing/2014/main" id="{F41AE597-DF9C-EA40-8F1A-D1BE33231644}"/>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314" name="Oval 313">
                    <a:extLst>
                      <a:ext uri="{FF2B5EF4-FFF2-40B4-BE49-F238E27FC236}">
                        <a16:creationId xmlns:a16="http://schemas.microsoft.com/office/drawing/2014/main" id="{0DBED534-0483-F491-3D1E-5E622419DA5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315" name="Oval 314">
                    <a:extLst>
                      <a:ext uri="{FF2B5EF4-FFF2-40B4-BE49-F238E27FC236}">
                        <a16:creationId xmlns:a16="http://schemas.microsoft.com/office/drawing/2014/main" id="{0E481D18-91F9-9056-7129-2B3557EFCFAC}"/>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316" name="Straight Arrow Connector 315">
                    <a:extLst>
                      <a:ext uri="{FF2B5EF4-FFF2-40B4-BE49-F238E27FC236}">
                        <a16:creationId xmlns:a16="http://schemas.microsoft.com/office/drawing/2014/main" id="{A393F30C-E35A-D2CC-FA0F-E533C45CA8AD}"/>
                      </a:ext>
                    </a:extLst>
                  </p:cNvPr>
                  <p:cNvCxnSpPr>
                    <a:cxnSpLocks/>
                    <a:stCxn id="315" idx="3"/>
                    <a:endCxn id="318"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17" name="Straight Arrow Connector 316">
                    <a:extLst>
                      <a:ext uri="{FF2B5EF4-FFF2-40B4-BE49-F238E27FC236}">
                        <a16:creationId xmlns:a16="http://schemas.microsoft.com/office/drawing/2014/main" id="{EB45CAD3-6066-08C2-9879-32401B5D3562}"/>
                      </a:ext>
                    </a:extLst>
                  </p:cNvPr>
                  <p:cNvCxnSpPr>
                    <a:cxnSpLocks/>
                    <a:stCxn id="315" idx="5"/>
                    <a:endCxn id="319"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18" name="Oval 317">
                    <a:extLst>
                      <a:ext uri="{FF2B5EF4-FFF2-40B4-BE49-F238E27FC236}">
                        <a16:creationId xmlns:a16="http://schemas.microsoft.com/office/drawing/2014/main" id="{5412214B-4003-27B7-C372-9E5AB679EACF}"/>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319" name="Oval 318">
                    <a:extLst>
                      <a:ext uri="{FF2B5EF4-FFF2-40B4-BE49-F238E27FC236}">
                        <a16:creationId xmlns:a16="http://schemas.microsoft.com/office/drawing/2014/main" id="{FB7C25D4-F9D9-A6B4-3B90-7256EA73332B}"/>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320" name="Oval 319">
                    <a:extLst>
                      <a:ext uri="{FF2B5EF4-FFF2-40B4-BE49-F238E27FC236}">
                        <a16:creationId xmlns:a16="http://schemas.microsoft.com/office/drawing/2014/main" id="{1510FB00-215D-3BC3-CBFB-4CA07BE76DF2}"/>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321" name="Straight Arrow Connector 320">
                    <a:extLst>
                      <a:ext uri="{FF2B5EF4-FFF2-40B4-BE49-F238E27FC236}">
                        <a16:creationId xmlns:a16="http://schemas.microsoft.com/office/drawing/2014/main" id="{1D995F39-E880-0B7C-8CF4-2987CC890FA2}"/>
                      </a:ext>
                    </a:extLst>
                  </p:cNvPr>
                  <p:cNvCxnSpPr>
                    <a:cxnSpLocks/>
                    <a:stCxn id="320" idx="3"/>
                    <a:endCxn id="296"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322" name="Straight Arrow Connector 321">
                    <a:extLst>
                      <a:ext uri="{FF2B5EF4-FFF2-40B4-BE49-F238E27FC236}">
                        <a16:creationId xmlns:a16="http://schemas.microsoft.com/office/drawing/2014/main" id="{75787D4C-185C-F48F-D227-BC1F1064B01C}"/>
                      </a:ext>
                    </a:extLst>
                  </p:cNvPr>
                  <p:cNvCxnSpPr>
                    <a:cxnSpLocks/>
                    <a:stCxn id="320" idx="5"/>
                    <a:endCxn id="309"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261" name="Group 260">
                  <a:extLst>
                    <a:ext uri="{FF2B5EF4-FFF2-40B4-BE49-F238E27FC236}">
                      <a16:creationId xmlns:a16="http://schemas.microsoft.com/office/drawing/2014/main" id="{8EF0262C-CA79-86C5-E255-41D0A828A65C}"/>
                    </a:ext>
                  </a:extLst>
                </p:cNvPr>
                <p:cNvGrpSpPr/>
                <p:nvPr/>
              </p:nvGrpSpPr>
              <p:grpSpPr>
                <a:xfrm>
                  <a:off x="6457604" y="3888708"/>
                  <a:ext cx="2638609" cy="1153972"/>
                  <a:chOff x="1726685" y="2227592"/>
                  <a:chExt cx="8727107" cy="3816722"/>
                </a:xfrm>
              </p:grpSpPr>
              <p:cxnSp>
                <p:nvCxnSpPr>
                  <p:cNvPr id="265" name="Straight Arrow Connector 264">
                    <a:extLst>
                      <a:ext uri="{FF2B5EF4-FFF2-40B4-BE49-F238E27FC236}">
                        <a16:creationId xmlns:a16="http://schemas.microsoft.com/office/drawing/2014/main" id="{F4E272DC-8C0E-0DD3-740D-83E7C0A262DB}"/>
                      </a:ext>
                    </a:extLst>
                  </p:cNvPr>
                  <p:cNvCxnSpPr>
                    <a:cxnSpLocks/>
                    <a:stCxn id="267" idx="3"/>
                    <a:endCxn id="268"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66" name="Straight Arrow Connector 265">
                    <a:extLst>
                      <a:ext uri="{FF2B5EF4-FFF2-40B4-BE49-F238E27FC236}">
                        <a16:creationId xmlns:a16="http://schemas.microsoft.com/office/drawing/2014/main" id="{75A10A12-3CBF-29F8-A5DC-B3A64D5437C3}"/>
                      </a:ext>
                    </a:extLst>
                  </p:cNvPr>
                  <p:cNvCxnSpPr>
                    <a:cxnSpLocks/>
                    <a:stCxn id="267" idx="5"/>
                    <a:endCxn id="273"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67" name="Oval 266">
                    <a:extLst>
                      <a:ext uri="{FF2B5EF4-FFF2-40B4-BE49-F238E27FC236}">
                        <a16:creationId xmlns:a16="http://schemas.microsoft.com/office/drawing/2014/main" id="{C3AAABBB-8E4C-8D3D-9EB1-E129969E51C9}"/>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268" name="Oval 267">
                    <a:extLst>
                      <a:ext uri="{FF2B5EF4-FFF2-40B4-BE49-F238E27FC236}">
                        <a16:creationId xmlns:a16="http://schemas.microsoft.com/office/drawing/2014/main" id="{5D537429-D597-28BB-6733-DA1649079B09}"/>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269" name="Straight Arrow Connector 268">
                    <a:extLst>
                      <a:ext uri="{FF2B5EF4-FFF2-40B4-BE49-F238E27FC236}">
                        <a16:creationId xmlns:a16="http://schemas.microsoft.com/office/drawing/2014/main" id="{F2560739-F1FE-ABCE-831F-DE38ACD0C06D}"/>
                      </a:ext>
                    </a:extLst>
                  </p:cNvPr>
                  <p:cNvCxnSpPr>
                    <a:cxnSpLocks/>
                    <a:stCxn id="268" idx="3"/>
                    <a:endCxn id="271"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70" name="Straight Arrow Connector 269">
                    <a:extLst>
                      <a:ext uri="{FF2B5EF4-FFF2-40B4-BE49-F238E27FC236}">
                        <a16:creationId xmlns:a16="http://schemas.microsoft.com/office/drawing/2014/main" id="{29B10755-D198-C327-1E96-7464FD17A186}"/>
                      </a:ext>
                    </a:extLst>
                  </p:cNvPr>
                  <p:cNvCxnSpPr>
                    <a:cxnSpLocks/>
                    <a:stCxn id="268" idx="5"/>
                    <a:endCxn id="272"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71" name="Oval 270">
                    <a:extLst>
                      <a:ext uri="{FF2B5EF4-FFF2-40B4-BE49-F238E27FC236}">
                        <a16:creationId xmlns:a16="http://schemas.microsoft.com/office/drawing/2014/main" id="{D63E6B65-0CEC-2C04-610D-24CF9560938B}"/>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272" name="Oval 271">
                    <a:extLst>
                      <a:ext uri="{FF2B5EF4-FFF2-40B4-BE49-F238E27FC236}">
                        <a16:creationId xmlns:a16="http://schemas.microsoft.com/office/drawing/2014/main" id="{6449E0CD-5BD5-5383-A75B-1BB619BAA91E}"/>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273" name="Oval 272">
                    <a:extLst>
                      <a:ext uri="{FF2B5EF4-FFF2-40B4-BE49-F238E27FC236}">
                        <a16:creationId xmlns:a16="http://schemas.microsoft.com/office/drawing/2014/main" id="{AF8E0318-457C-C9D4-96D1-1F097D673A11}"/>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274" name="Straight Arrow Connector 273">
                    <a:extLst>
                      <a:ext uri="{FF2B5EF4-FFF2-40B4-BE49-F238E27FC236}">
                        <a16:creationId xmlns:a16="http://schemas.microsoft.com/office/drawing/2014/main" id="{855E6076-1B8A-B72F-816F-CC2683C257A0}"/>
                      </a:ext>
                    </a:extLst>
                  </p:cNvPr>
                  <p:cNvCxnSpPr>
                    <a:cxnSpLocks/>
                    <a:stCxn id="273" idx="3"/>
                    <a:endCxn id="276"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75" name="Straight Arrow Connector 274">
                    <a:extLst>
                      <a:ext uri="{FF2B5EF4-FFF2-40B4-BE49-F238E27FC236}">
                        <a16:creationId xmlns:a16="http://schemas.microsoft.com/office/drawing/2014/main" id="{3A672D9D-EE7C-79B2-0FDD-8C79B75FE48E}"/>
                      </a:ext>
                    </a:extLst>
                  </p:cNvPr>
                  <p:cNvCxnSpPr>
                    <a:cxnSpLocks/>
                    <a:stCxn id="273" idx="5"/>
                    <a:endCxn id="277"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76" name="Oval 275">
                    <a:extLst>
                      <a:ext uri="{FF2B5EF4-FFF2-40B4-BE49-F238E27FC236}">
                        <a16:creationId xmlns:a16="http://schemas.microsoft.com/office/drawing/2014/main" id="{9D4D75C7-E99D-CA61-B546-7A8DC777048B}"/>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277" name="Oval 276">
                    <a:extLst>
                      <a:ext uri="{FF2B5EF4-FFF2-40B4-BE49-F238E27FC236}">
                        <a16:creationId xmlns:a16="http://schemas.microsoft.com/office/drawing/2014/main" id="{87122508-6BAD-7208-10B7-70BE00743EC0}"/>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278" name="Straight Arrow Connector 277">
                    <a:extLst>
                      <a:ext uri="{FF2B5EF4-FFF2-40B4-BE49-F238E27FC236}">
                        <a16:creationId xmlns:a16="http://schemas.microsoft.com/office/drawing/2014/main" id="{ADE73BBD-327B-E932-BC74-B4ED3C38D56E}"/>
                      </a:ext>
                    </a:extLst>
                  </p:cNvPr>
                  <p:cNvCxnSpPr>
                    <a:cxnSpLocks/>
                    <a:stCxn id="280" idx="3"/>
                    <a:endCxn id="281"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79" name="Straight Arrow Connector 278">
                    <a:extLst>
                      <a:ext uri="{FF2B5EF4-FFF2-40B4-BE49-F238E27FC236}">
                        <a16:creationId xmlns:a16="http://schemas.microsoft.com/office/drawing/2014/main" id="{ADB244DF-F513-00CE-1019-A7DB18BF72C4}"/>
                      </a:ext>
                    </a:extLst>
                  </p:cNvPr>
                  <p:cNvCxnSpPr>
                    <a:cxnSpLocks/>
                    <a:stCxn id="280" idx="5"/>
                    <a:endCxn id="286"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80" name="Oval 279">
                    <a:extLst>
                      <a:ext uri="{FF2B5EF4-FFF2-40B4-BE49-F238E27FC236}">
                        <a16:creationId xmlns:a16="http://schemas.microsoft.com/office/drawing/2014/main" id="{7441850C-4DA0-5F29-F7E7-3439FDB77730}"/>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281" name="Oval 280">
                    <a:extLst>
                      <a:ext uri="{FF2B5EF4-FFF2-40B4-BE49-F238E27FC236}">
                        <a16:creationId xmlns:a16="http://schemas.microsoft.com/office/drawing/2014/main" id="{93DC0C8E-ACF6-2E7D-0073-AFACE80812B1}"/>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282" name="Straight Arrow Connector 281">
                    <a:extLst>
                      <a:ext uri="{FF2B5EF4-FFF2-40B4-BE49-F238E27FC236}">
                        <a16:creationId xmlns:a16="http://schemas.microsoft.com/office/drawing/2014/main" id="{D3C0874C-0C94-323F-9A3B-8CE3656FDBB4}"/>
                      </a:ext>
                    </a:extLst>
                  </p:cNvPr>
                  <p:cNvCxnSpPr>
                    <a:cxnSpLocks/>
                    <a:stCxn id="281" idx="3"/>
                    <a:endCxn id="284"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83" name="Straight Arrow Connector 282">
                    <a:extLst>
                      <a:ext uri="{FF2B5EF4-FFF2-40B4-BE49-F238E27FC236}">
                        <a16:creationId xmlns:a16="http://schemas.microsoft.com/office/drawing/2014/main" id="{BCA808B9-455F-62C5-3474-3D9E960E9741}"/>
                      </a:ext>
                    </a:extLst>
                  </p:cNvPr>
                  <p:cNvCxnSpPr>
                    <a:cxnSpLocks/>
                    <a:stCxn id="281" idx="5"/>
                    <a:endCxn id="285"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84" name="Oval 283">
                    <a:extLst>
                      <a:ext uri="{FF2B5EF4-FFF2-40B4-BE49-F238E27FC236}">
                        <a16:creationId xmlns:a16="http://schemas.microsoft.com/office/drawing/2014/main" id="{213D50DB-A06E-C638-9304-E213030C6110}"/>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285" name="Oval 284">
                    <a:extLst>
                      <a:ext uri="{FF2B5EF4-FFF2-40B4-BE49-F238E27FC236}">
                        <a16:creationId xmlns:a16="http://schemas.microsoft.com/office/drawing/2014/main" id="{54E442C6-770E-F8EF-F591-22B7905DDFF6}"/>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286" name="Oval 285">
                    <a:extLst>
                      <a:ext uri="{FF2B5EF4-FFF2-40B4-BE49-F238E27FC236}">
                        <a16:creationId xmlns:a16="http://schemas.microsoft.com/office/drawing/2014/main" id="{2CE81573-FCCC-6B33-102D-335ED56B4AC6}"/>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87" name="Straight Arrow Connector 286">
                    <a:extLst>
                      <a:ext uri="{FF2B5EF4-FFF2-40B4-BE49-F238E27FC236}">
                        <a16:creationId xmlns:a16="http://schemas.microsoft.com/office/drawing/2014/main" id="{04A4FFEB-7A1A-BBB5-57D9-2167E8646A21}"/>
                      </a:ext>
                    </a:extLst>
                  </p:cNvPr>
                  <p:cNvCxnSpPr>
                    <a:cxnSpLocks/>
                    <a:stCxn id="286" idx="3"/>
                    <a:endCxn id="289"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88" name="Straight Arrow Connector 287">
                    <a:extLst>
                      <a:ext uri="{FF2B5EF4-FFF2-40B4-BE49-F238E27FC236}">
                        <a16:creationId xmlns:a16="http://schemas.microsoft.com/office/drawing/2014/main" id="{0B349B96-EEFB-3892-2C83-27087077E967}"/>
                      </a:ext>
                    </a:extLst>
                  </p:cNvPr>
                  <p:cNvCxnSpPr>
                    <a:cxnSpLocks/>
                    <a:stCxn id="286" idx="5"/>
                    <a:endCxn id="290"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89" name="Oval 288">
                    <a:extLst>
                      <a:ext uri="{FF2B5EF4-FFF2-40B4-BE49-F238E27FC236}">
                        <a16:creationId xmlns:a16="http://schemas.microsoft.com/office/drawing/2014/main" id="{2A3ECE1E-6156-5D86-9FC2-192A26559C42}"/>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290" name="Oval 289">
                    <a:extLst>
                      <a:ext uri="{FF2B5EF4-FFF2-40B4-BE49-F238E27FC236}">
                        <a16:creationId xmlns:a16="http://schemas.microsoft.com/office/drawing/2014/main" id="{07AAECD2-E74C-62B3-40DE-CC038BFBE6EB}"/>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291" name="Oval 290">
                    <a:extLst>
                      <a:ext uri="{FF2B5EF4-FFF2-40B4-BE49-F238E27FC236}">
                        <a16:creationId xmlns:a16="http://schemas.microsoft.com/office/drawing/2014/main" id="{E574EDA6-1A8D-DA75-66C3-8716A6F7B521}"/>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92" name="Straight Arrow Connector 291">
                    <a:extLst>
                      <a:ext uri="{FF2B5EF4-FFF2-40B4-BE49-F238E27FC236}">
                        <a16:creationId xmlns:a16="http://schemas.microsoft.com/office/drawing/2014/main" id="{8C95BDCA-AB62-BEAD-5B5A-C438102E5AD6}"/>
                      </a:ext>
                    </a:extLst>
                  </p:cNvPr>
                  <p:cNvCxnSpPr>
                    <a:cxnSpLocks/>
                    <a:stCxn id="291" idx="3"/>
                    <a:endCxn id="267"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293" name="Straight Arrow Connector 292">
                    <a:extLst>
                      <a:ext uri="{FF2B5EF4-FFF2-40B4-BE49-F238E27FC236}">
                        <a16:creationId xmlns:a16="http://schemas.microsoft.com/office/drawing/2014/main" id="{6967CBFC-E8C9-D0F1-37DC-F277116D2E9A}"/>
                      </a:ext>
                    </a:extLst>
                  </p:cNvPr>
                  <p:cNvCxnSpPr>
                    <a:cxnSpLocks/>
                    <a:stCxn id="291" idx="5"/>
                    <a:endCxn id="280"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262" name="Oval 261">
                  <a:extLst>
                    <a:ext uri="{FF2B5EF4-FFF2-40B4-BE49-F238E27FC236}">
                      <a16:creationId xmlns:a16="http://schemas.microsoft.com/office/drawing/2014/main" id="{47E90B0C-8992-ACE7-0543-D9A4E582DB14}"/>
                    </a:ext>
                  </a:extLst>
                </p:cNvPr>
                <p:cNvSpPr/>
                <p:nvPr/>
              </p:nvSpPr>
              <p:spPr>
                <a:xfrm>
                  <a:off x="6295317" y="3581532"/>
                  <a:ext cx="188638" cy="18803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63" name="Straight Arrow Connector 262">
                  <a:extLst>
                    <a:ext uri="{FF2B5EF4-FFF2-40B4-BE49-F238E27FC236}">
                      <a16:creationId xmlns:a16="http://schemas.microsoft.com/office/drawing/2014/main" id="{DFA2A85D-1CB3-33FA-58A9-08C93F426D23}"/>
                    </a:ext>
                  </a:extLst>
                </p:cNvPr>
                <p:cNvCxnSpPr>
                  <a:cxnSpLocks/>
                  <a:stCxn id="262" idx="2"/>
                  <a:endCxn id="320" idx="7"/>
                </p:cNvCxnSpPr>
                <p:nvPr/>
              </p:nvCxnSpPr>
              <p:spPr>
                <a:xfrm flipH="1">
                  <a:off x="5099168" y="3675550"/>
                  <a:ext cx="1196149" cy="240695"/>
                </a:xfrm>
                <a:prstGeom prst="straightConnector1">
                  <a:avLst/>
                </a:prstGeom>
                <a:noFill/>
                <a:ln w="38100" cap="flat" cmpd="sng" algn="ctr">
                  <a:solidFill>
                    <a:sysClr val="windowText" lastClr="000000"/>
                  </a:solidFill>
                  <a:prstDash val="solid"/>
                  <a:miter lim="800000"/>
                  <a:tailEnd type="triangle"/>
                </a:ln>
                <a:effectLst/>
              </p:spPr>
            </p:cxnSp>
            <p:cxnSp>
              <p:nvCxnSpPr>
                <p:cNvPr id="264" name="Straight Arrow Connector 263">
                  <a:extLst>
                    <a:ext uri="{FF2B5EF4-FFF2-40B4-BE49-F238E27FC236}">
                      <a16:creationId xmlns:a16="http://schemas.microsoft.com/office/drawing/2014/main" id="{7889EBE9-2C39-547F-602E-8FBCF7EEB811}"/>
                    </a:ext>
                  </a:extLst>
                </p:cNvPr>
                <p:cNvCxnSpPr>
                  <a:cxnSpLocks/>
                  <a:stCxn id="262" idx="6"/>
                  <a:endCxn id="291" idx="2"/>
                </p:cNvCxnSpPr>
                <p:nvPr/>
              </p:nvCxnSpPr>
              <p:spPr>
                <a:xfrm>
                  <a:off x="6483955" y="3675550"/>
                  <a:ext cx="1200377" cy="307176"/>
                </a:xfrm>
                <a:prstGeom prst="straightConnector1">
                  <a:avLst/>
                </a:prstGeom>
                <a:noFill/>
                <a:ln w="38100" cap="flat" cmpd="sng" algn="ctr">
                  <a:solidFill>
                    <a:sysClr val="windowText" lastClr="000000"/>
                  </a:solidFill>
                  <a:prstDash val="solid"/>
                  <a:miter lim="800000"/>
                  <a:tailEnd type="triangle"/>
                </a:ln>
                <a:effectLst/>
              </p:spPr>
            </p:cxnSp>
          </p:grpSp>
          <p:grpSp>
            <p:nvGrpSpPr>
              <p:cNvPr id="196" name="Group 195">
                <a:extLst>
                  <a:ext uri="{FF2B5EF4-FFF2-40B4-BE49-F238E27FC236}">
                    <a16:creationId xmlns:a16="http://schemas.microsoft.com/office/drawing/2014/main" id="{75BA2939-6368-DCE0-0AE4-7DC4CE78714C}"/>
                  </a:ext>
                </a:extLst>
              </p:cNvPr>
              <p:cNvGrpSpPr/>
              <p:nvPr/>
            </p:nvGrpSpPr>
            <p:grpSpPr>
              <a:xfrm>
                <a:off x="-639509" y="3581532"/>
                <a:ext cx="5384786" cy="1461148"/>
                <a:chOff x="3711427" y="3581532"/>
                <a:chExt cx="5384786" cy="1461148"/>
              </a:xfrm>
            </p:grpSpPr>
            <p:grpSp>
              <p:nvGrpSpPr>
                <p:cNvPr id="197" name="Group 196">
                  <a:extLst>
                    <a:ext uri="{FF2B5EF4-FFF2-40B4-BE49-F238E27FC236}">
                      <a16:creationId xmlns:a16="http://schemas.microsoft.com/office/drawing/2014/main" id="{B5F0C1B3-7092-28CA-DDC1-2520A62FAD95}"/>
                    </a:ext>
                  </a:extLst>
                </p:cNvPr>
                <p:cNvGrpSpPr/>
                <p:nvPr/>
              </p:nvGrpSpPr>
              <p:grpSpPr>
                <a:xfrm>
                  <a:off x="3711427" y="3888708"/>
                  <a:ext cx="2638609" cy="1153972"/>
                  <a:chOff x="1726685" y="2227592"/>
                  <a:chExt cx="8727107" cy="3816722"/>
                </a:xfrm>
              </p:grpSpPr>
              <p:cxnSp>
                <p:nvCxnSpPr>
                  <p:cNvPr id="231" name="Straight Arrow Connector 230">
                    <a:extLst>
                      <a:ext uri="{FF2B5EF4-FFF2-40B4-BE49-F238E27FC236}">
                        <a16:creationId xmlns:a16="http://schemas.microsoft.com/office/drawing/2014/main" id="{15C7A6B7-C70E-3F99-A8F1-1C70AB6CA704}"/>
                      </a:ext>
                    </a:extLst>
                  </p:cNvPr>
                  <p:cNvCxnSpPr>
                    <a:cxnSpLocks/>
                    <a:stCxn id="233" idx="3"/>
                    <a:endCxn id="23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32" name="Straight Arrow Connector 231">
                    <a:extLst>
                      <a:ext uri="{FF2B5EF4-FFF2-40B4-BE49-F238E27FC236}">
                        <a16:creationId xmlns:a16="http://schemas.microsoft.com/office/drawing/2014/main" id="{3C3EE7A8-2A8C-F426-6BA1-891CE83C09BD}"/>
                      </a:ext>
                    </a:extLst>
                  </p:cNvPr>
                  <p:cNvCxnSpPr>
                    <a:cxnSpLocks/>
                    <a:stCxn id="233" idx="5"/>
                    <a:endCxn id="23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33" name="Oval 232">
                    <a:extLst>
                      <a:ext uri="{FF2B5EF4-FFF2-40B4-BE49-F238E27FC236}">
                        <a16:creationId xmlns:a16="http://schemas.microsoft.com/office/drawing/2014/main" id="{4408543E-9A7C-D62C-B1A9-F96592FB6931}"/>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234" name="Oval 233">
                    <a:extLst>
                      <a:ext uri="{FF2B5EF4-FFF2-40B4-BE49-F238E27FC236}">
                        <a16:creationId xmlns:a16="http://schemas.microsoft.com/office/drawing/2014/main" id="{5BD32FB2-46CB-E48D-5D7F-2EE097B178E9}"/>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235" name="Straight Arrow Connector 234">
                    <a:extLst>
                      <a:ext uri="{FF2B5EF4-FFF2-40B4-BE49-F238E27FC236}">
                        <a16:creationId xmlns:a16="http://schemas.microsoft.com/office/drawing/2014/main" id="{A7440F01-D8D4-1A48-E267-7E1D69D7A643}"/>
                      </a:ext>
                    </a:extLst>
                  </p:cNvPr>
                  <p:cNvCxnSpPr>
                    <a:cxnSpLocks/>
                    <a:stCxn id="234" idx="3"/>
                    <a:endCxn id="23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36" name="Straight Arrow Connector 235">
                    <a:extLst>
                      <a:ext uri="{FF2B5EF4-FFF2-40B4-BE49-F238E27FC236}">
                        <a16:creationId xmlns:a16="http://schemas.microsoft.com/office/drawing/2014/main" id="{3AC58DD0-F5BE-3E55-2071-9FE005236916}"/>
                      </a:ext>
                    </a:extLst>
                  </p:cNvPr>
                  <p:cNvCxnSpPr>
                    <a:cxnSpLocks/>
                    <a:stCxn id="234" idx="5"/>
                    <a:endCxn id="23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37" name="Oval 236">
                    <a:extLst>
                      <a:ext uri="{FF2B5EF4-FFF2-40B4-BE49-F238E27FC236}">
                        <a16:creationId xmlns:a16="http://schemas.microsoft.com/office/drawing/2014/main" id="{437E791E-5787-4BA2-2C36-DFB3E26008B2}"/>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238" name="Oval 237">
                    <a:extLst>
                      <a:ext uri="{FF2B5EF4-FFF2-40B4-BE49-F238E27FC236}">
                        <a16:creationId xmlns:a16="http://schemas.microsoft.com/office/drawing/2014/main" id="{11E3E6F3-E30E-BCAA-62BE-C0319CB364C2}"/>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239" name="Oval 238">
                    <a:extLst>
                      <a:ext uri="{FF2B5EF4-FFF2-40B4-BE49-F238E27FC236}">
                        <a16:creationId xmlns:a16="http://schemas.microsoft.com/office/drawing/2014/main" id="{0C8DA8F5-BDB2-68A7-7AAD-881D45C5C926}"/>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240" name="Straight Arrow Connector 239">
                    <a:extLst>
                      <a:ext uri="{FF2B5EF4-FFF2-40B4-BE49-F238E27FC236}">
                        <a16:creationId xmlns:a16="http://schemas.microsoft.com/office/drawing/2014/main" id="{6284EC17-0ED5-A6DA-3629-B6184FC43A0A}"/>
                      </a:ext>
                    </a:extLst>
                  </p:cNvPr>
                  <p:cNvCxnSpPr>
                    <a:cxnSpLocks/>
                    <a:stCxn id="239" idx="3"/>
                    <a:endCxn id="24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41" name="Straight Arrow Connector 240">
                    <a:extLst>
                      <a:ext uri="{FF2B5EF4-FFF2-40B4-BE49-F238E27FC236}">
                        <a16:creationId xmlns:a16="http://schemas.microsoft.com/office/drawing/2014/main" id="{B6CF798E-64FD-6D1D-B024-7C37D763C991}"/>
                      </a:ext>
                    </a:extLst>
                  </p:cNvPr>
                  <p:cNvCxnSpPr>
                    <a:cxnSpLocks/>
                    <a:stCxn id="239" idx="5"/>
                    <a:endCxn id="24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42" name="Oval 241">
                    <a:extLst>
                      <a:ext uri="{FF2B5EF4-FFF2-40B4-BE49-F238E27FC236}">
                        <a16:creationId xmlns:a16="http://schemas.microsoft.com/office/drawing/2014/main" id="{72331A33-2833-D2F8-FE1F-BB5DE445747D}"/>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243" name="Oval 242">
                    <a:extLst>
                      <a:ext uri="{FF2B5EF4-FFF2-40B4-BE49-F238E27FC236}">
                        <a16:creationId xmlns:a16="http://schemas.microsoft.com/office/drawing/2014/main" id="{E25F2E02-7F5B-7336-69D4-D014E38DD304}"/>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244" name="Straight Arrow Connector 243">
                    <a:extLst>
                      <a:ext uri="{FF2B5EF4-FFF2-40B4-BE49-F238E27FC236}">
                        <a16:creationId xmlns:a16="http://schemas.microsoft.com/office/drawing/2014/main" id="{CB0EFBAA-8BCE-A967-66FF-DA916FF4D5FB}"/>
                      </a:ext>
                    </a:extLst>
                  </p:cNvPr>
                  <p:cNvCxnSpPr>
                    <a:cxnSpLocks/>
                    <a:stCxn id="246" idx="3"/>
                    <a:endCxn id="24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45" name="Straight Arrow Connector 244">
                    <a:extLst>
                      <a:ext uri="{FF2B5EF4-FFF2-40B4-BE49-F238E27FC236}">
                        <a16:creationId xmlns:a16="http://schemas.microsoft.com/office/drawing/2014/main" id="{7CA6706B-33D1-9177-D0D5-DB6829E4CA52}"/>
                      </a:ext>
                    </a:extLst>
                  </p:cNvPr>
                  <p:cNvCxnSpPr>
                    <a:cxnSpLocks/>
                    <a:stCxn id="246" idx="5"/>
                    <a:endCxn id="25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46" name="Oval 245">
                    <a:extLst>
                      <a:ext uri="{FF2B5EF4-FFF2-40B4-BE49-F238E27FC236}">
                        <a16:creationId xmlns:a16="http://schemas.microsoft.com/office/drawing/2014/main" id="{06464743-54C4-B417-4A62-C32BF948C01C}"/>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247" name="Oval 246">
                    <a:extLst>
                      <a:ext uri="{FF2B5EF4-FFF2-40B4-BE49-F238E27FC236}">
                        <a16:creationId xmlns:a16="http://schemas.microsoft.com/office/drawing/2014/main" id="{A40DA912-48C5-B5ED-DCC7-9AD880BE2BD5}"/>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248" name="Straight Arrow Connector 247">
                    <a:extLst>
                      <a:ext uri="{FF2B5EF4-FFF2-40B4-BE49-F238E27FC236}">
                        <a16:creationId xmlns:a16="http://schemas.microsoft.com/office/drawing/2014/main" id="{6F964DFD-62D0-9CCB-3D86-42AAF034591D}"/>
                      </a:ext>
                    </a:extLst>
                  </p:cNvPr>
                  <p:cNvCxnSpPr>
                    <a:cxnSpLocks/>
                    <a:stCxn id="247" idx="3"/>
                    <a:endCxn id="25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49" name="Straight Arrow Connector 248">
                    <a:extLst>
                      <a:ext uri="{FF2B5EF4-FFF2-40B4-BE49-F238E27FC236}">
                        <a16:creationId xmlns:a16="http://schemas.microsoft.com/office/drawing/2014/main" id="{21B264DC-D52F-4D6A-B8C8-D17C5FE820BA}"/>
                      </a:ext>
                    </a:extLst>
                  </p:cNvPr>
                  <p:cNvCxnSpPr>
                    <a:cxnSpLocks/>
                    <a:stCxn id="247" idx="5"/>
                    <a:endCxn id="25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50" name="Oval 249">
                    <a:extLst>
                      <a:ext uri="{FF2B5EF4-FFF2-40B4-BE49-F238E27FC236}">
                        <a16:creationId xmlns:a16="http://schemas.microsoft.com/office/drawing/2014/main" id="{6C665185-18B3-8D1D-2233-EE398304FC69}"/>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251" name="Oval 250">
                    <a:extLst>
                      <a:ext uri="{FF2B5EF4-FFF2-40B4-BE49-F238E27FC236}">
                        <a16:creationId xmlns:a16="http://schemas.microsoft.com/office/drawing/2014/main" id="{E774B51C-CD84-79B3-8D9F-AFCEE9A0413A}"/>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252" name="Oval 251">
                    <a:extLst>
                      <a:ext uri="{FF2B5EF4-FFF2-40B4-BE49-F238E27FC236}">
                        <a16:creationId xmlns:a16="http://schemas.microsoft.com/office/drawing/2014/main" id="{8B869B7E-8212-5329-DAE7-A4190BA124E8}"/>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53" name="Straight Arrow Connector 252">
                    <a:extLst>
                      <a:ext uri="{FF2B5EF4-FFF2-40B4-BE49-F238E27FC236}">
                        <a16:creationId xmlns:a16="http://schemas.microsoft.com/office/drawing/2014/main" id="{C5557359-19E6-F7FC-9939-3748BE1CC4D6}"/>
                      </a:ext>
                    </a:extLst>
                  </p:cNvPr>
                  <p:cNvCxnSpPr>
                    <a:cxnSpLocks/>
                    <a:stCxn id="252" idx="3"/>
                    <a:endCxn id="25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54" name="Straight Arrow Connector 253">
                    <a:extLst>
                      <a:ext uri="{FF2B5EF4-FFF2-40B4-BE49-F238E27FC236}">
                        <a16:creationId xmlns:a16="http://schemas.microsoft.com/office/drawing/2014/main" id="{5C7B4C1C-D0D5-432E-49F7-5057377642BB}"/>
                      </a:ext>
                    </a:extLst>
                  </p:cNvPr>
                  <p:cNvCxnSpPr>
                    <a:cxnSpLocks/>
                    <a:stCxn id="252" idx="5"/>
                    <a:endCxn id="25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55" name="Oval 254">
                    <a:extLst>
                      <a:ext uri="{FF2B5EF4-FFF2-40B4-BE49-F238E27FC236}">
                        <a16:creationId xmlns:a16="http://schemas.microsoft.com/office/drawing/2014/main" id="{65C3D53E-3892-E1D4-936B-261653539594}"/>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256" name="Oval 255">
                    <a:extLst>
                      <a:ext uri="{FF2B5EF4-FFF2-40B4-BE49-F238E27FC236}">
                        <a16:creationId xmlns:a16="http://schemas.microsoft.com/office/drawing/2014/main" id="{8C1C64CE-872A-C5BC-6301-D327CEE1DBF0}"/>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257" name="Oval 256">
                    <a:extLst>
                      <a:ext uri="{FF2B5EF4-FFF2-40B4-BE49-F238E27FC236}">
                        <a16:creationId xmlns:a16="http://schemas.microsoft.com/office/drawing/2014/main" id="{EE5785A8-6F62-6B65-E13B-7FA238A7D752}"/>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58" name="Straight Arrow Connector 257">
                    <a:extLst>
                      <a:ext uri="{FF2B5EF4-FFF2-40B4-BE49-F238E27FC236}">
                        <a16:creationId xmlns:a16="http://schemas.microsoft.com/office/drawing/2014/main" id="{ECA48438-EF66-0240-A1F9-8F7915CCE12E}"/>
                      </a:ext>
                    </a:extLst>
                  </p:cNvPr>
                  <p:cNvCxnSpPr>
                    <a:cxnSpLocks/>
                    <a:stCxn id="257" idx="3"/>
                    <a:endCxn id="23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259" name="Straight Arrow Connector 258">
                    <a:extLst>
                      <a:ext uri="{FF2B5EF4-FFF2-40B4-BE49-F238E27FC236}">
                        <a16:creationId xmlns:a16="http://schemas.microsoft.com/office/drawing/2014/main" id="{A799FC19-A8DF-D6DB-3D4C-411DA10A123F}"/>
                      </a:ext>
                    </a:extLst>
                  </p:cNvPr>
                  <p:cNvCxnSpPr>
                    <a:cxnSpLocks/>
                    <a:stCxn id="257" idx="5"/>
                    <a:endCxn id="24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98" name="Group 197">
                  <a:extLst>
                    <a:ext uri="{FF2B5EF4-FFF2-40B4-BE49-F238E27FC236}">
                      <a16:creationId xmlns:a16="http://schemas.microsoft.com/office/drawing/2014/main" id="{BBF81EFA-EE3D-E569-EB43-649A6BEF2097}"/>
                    </a:ext>
                  </a:extLst>
                </p:cNvPr>
                <p:cNvGrpSpPr/>
                <p:nvPr/>
              </p:nvGrpSpPr>
              <p:grpSpPr>
                <a:xfrm>
                  <a:off x="6457604" y="3888708"/>
                  <a:ext cx="2638609" cy="1153972"/>
                  <a:chOff x="1726685" y="2227592"/>
                  <a:chExt cx="8727107" cy="3816722"/>
                </a:xfrm>
              </p:grpSpPr>
              <p:cxnSp>
                <p:nvCxnSpPr>
                  <p:cNvPr id="202" name="Straight Arrow Connector 201">
                    <a:extLst>
                      <a:ext uri="{FF2B5EF4-FFF2-40B4-BE49-F238E27FC236}">
                        <a16:creationId xmlns:a16="http://schemas.microsoft.com/office/drawing/2014/main" id="{6EB41B13-4C8A-6348-5488-53F3648EE283}"/>
                      </a:ext>
                    </a:extLst>
                  </p:cNvPr>
                  <p:cNvCxnSpPr>
                    <a:cxnSpLocks/>
                    <a:stCxn id="204" idx="3"/>
                    <a:endCxn id="205"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03" name="Straight Arrow Connector 202">
                    <a:extLst>
                      <a:ext uri="{FF2B5EF4-FFF2-40B4-BE49-F238E27FC236}">
                        <a16:creationId xmlns:a16="http://schemas.microsoft.com/office/drawing/2014/main" id="{CA15FB57-CCDF-A4D6-4920-69B3A3BF9EEA}"/>
                      </a:ext>
                    </a:extLst>
                  </p:cNvPr>
                  <p:cNvCxnSpPr>
                    <a:cxnSpLocks/>
                    <a:stCxn id="204" idx="5"/>
                    <a:endCxn id="210"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04" name="Oval 203">
                    <a:extLst>
                      <a:ext uri="{FF2B5EF4-FFF2-40B4-BE49-F238E27FC236}">
                        <a16:creationId xmlns:a16="http://schemas.microsoft.com/office/drawing/2014/main" id="{27AFCF1A-A0F0-BD1B-FC13-C055597B2146}"/>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205" name="Oval 204">
                    <a:extLst>
                      <a:ext uri="{FF2B5EF4-FFF2-40B4-BE49-F238E27FC236}">
                        <a16:creationId xmlns:a16="http://schemas.microsoft.com/office/drawing/2014/main" id="{930D002C-86FE-7991-A4FD-9CEB029541CF}"/>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206" name="Straight Arrow Connector 205">
                    <a:extLst>
                      <a:ext uri="{FF2B5EF4-FFF2-40B4-BE49-F238E27FC236}">
                        <a16:creationId xmlns:a16="http://schemas.microsoft.com/office/drawing/2014/main" id="{92ED2816-FA95-73E6-50BA-0381A2EB1EAE}"/>
                      </a:ext>
                    </a:extLst>
                  </p:cNvPr>
                  <p:cNvCxnSpPr>
                    <a:cxnSpLocks/>
                    <a:stCxn id="205" idx="3"/>
                    <a:endCxn id="208"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07" name="Straight Arrow Connector 206">
                    <a:extLst>
                      <a:ext uri="{FF2B5EF4-FFF2-40B4-BE49-F238E27FC236}">
                        <a16:creationId xmlns:a16="http://schemas.microsoft.com/office/drawing/2014/main" id="{AB0B357F-1F84-B222-76E8-789BCDFA685D}"/>
                      </a:ext>
                    </a:extLst>
                  </p:cNvPr>
                  <p:cNvCxnSpPr>
                    <a:cxnSpLocks/>
                    <a:stCxn id="205" idx="5"/>
                    <a:endCxn id="209"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08" name="Oval 207">
                    <a:extLst>
                      <a:ext uri="{FF2B5EF4-FFF2-40B4-BE49-F238E27FC236}">
                        <a16:creationId xmlns:a16="http://schemas.microsoft.com/office/drawing/2014/main" id="{1653063E-D53E-8DF2-A440-4696DE400350}"/>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209" name="Oval 208">
                    <a:extLst>
                      <a:ext uri="{FF2B5EF4-FFF2-40B4-BE49-F238E27FC236}">
                        <a16:creationId xmlns:a16="http://schemas.microsoft.com/office/drawing/2014/main" id="{20606203-A06A-3D47-6382-C9C0842E0DE8}"/>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210" name="Oval 209">
                    <a:extLst>
                      <a:ext uri="{FF2B5EF4-FFF2-40B4-BE49-F238E27FC236}">
                        <a16:creationId xmlns:a16="http://schemas.microsoft.com/office/drawing/2014/main" id="{5140C6D1-7AE8-67DE-FC06-4FFEFFB5E381}"/>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211" name="Straight Arrow Connector 210">
                    <a:extLst>
                      <a:ext uri="{FF2B5EF4-FFF2-40B4-BE49-F238E27FC236}">
                        <a16:creationId xmlns:a16="http://schemas.microsoft.com/office/drawing/2014/main" id="{85CB4FA5-F405-9615-03BC-35D2A10C1EC5}"/>
                      </a:ext>
                    </a:extLst>
                  </p:cNvPr>
                  <p:cNvCxnSpPr>
                    <a:cxnSpLocks/>
                    <a:stCxn id="210" idx="3"/>
                    <a:endCxn id="213"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12" name="Straight Arrow Connector 211">
                    <a:extLst>
                      <a:ext uri="{FF2B5EF4-FFF2-40B4-BE49-F238E27FC236}">
                        <a16:creationId xmlns:a16="http://schemas.microsoft.com/office/drawing/2014/main" id="{79EE16CE-A700-139C-54BA-0135F5EA7BBA}"/>
                      </a:ext>
                    </a:extLst>
                  </p:cNvPr>
                  <p:cNvCxnSpPr>
                    <a:cxnSpLocks/>
                    <a:stCxn id="210" idx="5"/>
                    <a:endCxn id="214"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13" name="Oval 212">
                    <a:extLst>
                      <a:ext uri="{FF2B5EF4-FFF2-40B4-BE49-F238E27FC236}">
                        <a16:creationId xmlns:a16="http://schemas.microsoft.com/office/drawing/2014/main" id="{DF6BDD73-1DDE-ED62-3FD3-8AAAA922435D}"/>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214" name="Oval 213">
                    <a:extLst>
                      <a:ext uri="{FF2B5EF4-FFF2-40B4-BE49-F238E27FC236}">
                        <a16:creationId xmlns:a16="http://schemas.microsoft.com/office/drawing/2014/main" id="{88B5628A-2312-C34C-B8F9-28672F39DE6B}"/>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215" name="Straight Arrow Connector 214">
                    <a:extLst>
                      <a:ext uri="{FF2B5EF4-FFF2-40B4-BE49-F238E27FC236}">
                        <a16:creationId xmlns:a16="http://schemas.microsoft.com/office/drawing/2014/main" id="{4039AF43-96FE-0AC1-9553-5BDAAC4DA7B8}"/>
                      </a:ext>
                    </a:extLst>
                  </p:cNvPr>
                  <p:cNvCxnSpPr>
                    <a:cxnSpLocks/>
                    <a:stCxn id="217" idx="3"/>
                    <a:endCxn id="218"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16" name="Straight Arrow Connector 215">
                    <a:extLst>
                      <a:ext uri="{FF2B5EF4-FFF2-40B4-BE49-F238E27FC236}">
                        <a16:creationId xmlns:a16="http://schemas.microsoft.com/office/drawing/2014/main" id="{1203E0EB-56DC-BFFB-D7A5-127DC6D64E12}"/>
                      </a:ext>
                    </a:extLst>
                  </p:cNvPr>
                  <p:cNvCxnSpPr>
                    <a:cxnSpLocks/>
                    <a:stCxn id="217" idx="5"/>
                    <a:endCxn id="223"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17" name="Oval 216">
                    <a:extLst>
                      <a:ext uri="{FF2B5EF4-FFF2-40B4-BE49-F238E27FC236}">
                        <a16:creationId xmlns:a16="http://schemas.microsoft.com/office/drawing/2014/main" id="{42270F16-D4A3-6E29-069E-A5B09A0B2217}"/>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218" name="Oval 217">
                    <a:extLst>
                      <a:ext uri="{FF2B5EF4-FFF2-40B4-BE49-F238E27FC236}">
                        <a16:creationId xmlns:a16="http://schemas.microsoft.com/office/drawing/2014/main" id="{A70844A8-376E-533E-8A52-1C68C47BC53E}"/>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219" name="Straight Arrow Connector 218">
                    <a:extLst>
                      <a:ext uri="{FF2B5EF4-FFF2-40B4-BE49-F238E27FC236}">
                        <a16:creationId xmlns:a16="http://schemas.microsoft.com/office/drawing/2014/main" id="{58A91043-EB7B-BBD6-1AB4-202BDD82F2EE}"/>
                      </a:ext>
                    </a:extLst>
                  </p:cNvPr>
                  <p:cNvCxnSpPr>
                    <a:cxnSpLocks/>
                    <a:stCxn id="218" idx="3"/>
                    <a:endCxn id="221"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20" name="Straight Arrow Connector 219">
                    <a:extLst>
                      <a:ext uri="{FF2B5EF4-FFF2-40B4-BE49-F238E27FC236}">
                        <a16:creationId xmlns:a16="http://schemas.microsoft.com/office/drawing/2014/main" id="{AFAA99F9-8956-B7DD-F027-173CAA586D71}"/>
                      </a:ext>
                    </a:extLst>
                  </p:cNvPr>
                  <p:cNvCxnSpPr>
                    <a:cxnSpLocks/>
                    <a:stCxn id="218" idx="5"/>
                    <a:endCxn id="222"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21" name="Oval 220">
                    <a:extLst>
                      <a:ext uri="{FF2B5EF4-FFF2-40B4-BE49-F238E27FC236}">
                        <a16:creationId xmlns:a16="http://schemas.microsoft.com/office/drawing/2014/main" id="{2BF50D0E-5D2D-8776-AD16-0833919D3DF3}"/>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222" name="Oval 221">
                    <a:extLst>
                      <a:ext uri="{FF2B5EF4-FFF2-40B4-BE49-F238E27FC236}">
                        <a16:creationId xmlns:a16="http://schemas.microsoft.com/office/drawing/2014/main" id="{4A6E2468-C491-283D-4547-4FFBCB4C52A7}"/>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223" name="Oval 222">
                    <a:extLst>
                      <a:ext uri="{FF2B5EF4-FFF2-40B4-BE49-F238E27FC236}">
                        <a16:creationId xmlns:a16="http://schemas.microsoft.com/office/drawing/2014/main" id="{478F23F9-E763-AA39-2477-847FE53E052B}"/>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24" name="Straight Arrow Connector 223">
                    <a:extLst>
                      <a:ext uri="{FF2B5EF4-FFF2-40B4-BE49-F238E27FC236}">
                        <a16:creationId xmlns:a16="http://schemas.microsoft.com/office/drawing/2014/main" id="{83C21CB2-BD13-3DCB-1ED9-46D0537B266D}"/>
                      </a:ext>
                    </a:extLst>
                  </p:cNvPr>
                  <p:cNvCxnSpPr>
                    <a:cxnSpLocks/>
                    <a:stCxn id="223" idx="3"/>
                    <a:endCxn id="226"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25" name="Straight Arrow Connector 224">
                    <a:extLst>
                      <a:ext uri="{FF2B5EF4-FFF2-40B4-BE49-F238E27FC236}">
                        <a16:creationId xmlns:a16="http://schemas.microsoft.com/office/drawing/2014/main" id="{71F96811-3714-DFC7-6520-DACB879DCF3D}"/>
                      </a:ext>
                    </a:extLst>
                  </p:cNvPr>
                  <p:cNvCxnSpPr>
                    <a:cxnSpLocks/>
                    <a:stCxn id="223" idx="5"/>
                    <a:endCxn id="227"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26" name="Oval 225">
                    <a:extLst>
                      <a:ext uri="{FF2B5EF4-FFF2-40B4-BE49-F238E27FC236}">
                        <a16:creationId xmlns:a16="http://schemas.microsoft.com/office/drawing/2014/main" id="{40A3BBDB-43B1-A06E-4BCF-1679AE888C79}"/>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227" name="Oval 226">
                    <a:extLst>
                      <a:ext uri="{FF2B5EF4-FFF2-40B4-BE49-F238E27FC236}">
                        <a16:creationId xmlns:a16="http://schemas.microsoft.com/office/drawing/2014/main" id="{3E7F0695-7BFF-A6D8-6FE2-ED3CBCDEB00A}"/>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228" name="Oval 227">
                    <a:extLst>
                      <a:ext uri="{FF2B5EF4-FFF2-40B4-BE49-F238E27FC236}">
                        <a16:creationId xmlns:a16="http://schemas.microsoft.com/office/drawing/2014/main" id="{D332376D-AEC3-A3EC-33AF-A38FBBE261CB}"/>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29" name="Straight Arrow Connector 228">
                    <a:extLst>
                      <a:ext uri="{FF2B5EF4-FFF2-40B4-BE49-F238E27FC236}">
                        <a16:creationId xmlns:a16="http://schemas.microsoft.com/office/drawing/2014/main" id="{157EB5E4-9760-BF80-CA9D-EAC2F05616CD}"/>
                      </a:ext>
                    </a:extLst>
                  </p:cNvPr>
                  <p:cNvCxnSpPr>
                    <a:cxnSpLocks/>
                    <a:stCxn id="228" idx="3"/>
                    <a:endCxn id="204"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230" name="Straight Arrow Connector 229">
                    <a:extLst>
                      <a:ext uri="{FF2B5EF4-FFF2-40B4-BE49-F238E27FC236}">
                        <a16:creationId xmlns:a16="http://schemas.microsoft.com/office/drawing/2014/main" id="{CEA59D7C-5828-053C-E398-BDAEEF007741}"/>
                      </a:ext>
                    </a:extLst>
                  </p:cNvPr>
                  <p:cNvCxnSpPr>
                    <a:cxnSpLocks/>
                    <a:stCxn id="228" idx="5"/>
                    <a:endCxn id="217"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199" name="Oval 198">
                  <a:extLst>
                    <a:ext uri="{FF2B5EF4-FFF2-40B4-BE49-F238E27FC236}">
                      <a16:creationId xmlns:a16="http://schemas.microsoft.com/office/drawing/2014/main" id="{654FA9B0-BFD3-F257-FC26-8A3FF4BAB77D}"/>
                    </a:ext>
                  </a:extLst>
                </p:cNvPr>
                <p:cNvSpPr/>
                <p:nvPr/>
              </p:nvSpPr>
              <p:spPr>
                <a:xfrm>
                  <a:off x="6295317" y="3581532"/>
                  <a:ext cx="188638" cy="18803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00" name="Straight Arrow Connector 199">
                  <a:extLst>
                    <a:ext uri="{FF2B5EF4-FFF2-40B4-BE49-F238E27FC236}">
                      <a16:creationId xmlns:a16="http://schemas.microsoft.com/office/drawing/2014/main" id="{C01E825B-E202-2D2A-F0CA-974C1A7498FE}"/>
                    </a:ext>
                  </a:extLst>
                </p:cNvPr>
                <p:cNvCxnSpPr>
                  <a:cxnSpLocks/>
                  <a:stCxn id="199" idx="2"/>
                  <a:endCxn id="257" idx="7"/>
                </p:cNvCxnSpPr>
                <p:nvPr/>
              </p:nvCxnSpPr>
              <p:spPr>
                <a:xfrm flipH="1">
                  <a:off x="5099168" y="3675550"/>
                  <a:ext cx="1196149" cy="240695"/>
                </a:xfrm>
                <a:prstGeom prst="straightConnector1">
                  <a:avLst/>
                </a:prstGeom>
                <a:noFill/>
                <a:ln w="38100" cap="flat" cmpd="sng" algn="ctr">
                  <a:solidFill>
                    <a:sysClr val="windowText" lastClr="000000"/>
                  </a:solidFill>
                  <a:prstDash val="solid"/>
                  <a:miter lim="800000"/>
                  <a:tailEnd type="triangle"/>
                </a:ln>
                <a:effectLst/>
              </p:spPr>
            </p:cxnSp>
            <p:cxnSp>
              <p:nvCxnSpPr>
                <p:cNvPr id="201" name="Straight Arrow Connector 200">
                  <a:extLst>
                    <a:ext uri="{FF2B5EF4-FFF2-40B4-BE49-F238E27FC236}">
                      <a16:creationId xmlns:a16="http://schemas.microsoft.com/office/drawing/2014/main" id="{08DF3D84-7040-9236-EED8-74D2DAABFF70}"/>
                    </a:ext>
                  </a:extLst>
                </p:cNvPr>
                <p:cNvCxnSpPr>
                  <a:cxnSpLocks/>
                  <a:stCxn id="199" idx="6"/>
                  <a:endCxn id="228" idx="2"/>
                </p:cNvCxnSpPr>
                <p:nvPr/>
              </p:nvCxnSpPr>
              <p:spPr>
                <a:xfrm>
                  <a:off x="6483955" y="3675550"/>
                  <a:ext cx="1200377" cy="307176"/>
                </a:xfrm>
                <a:prstGeom prst="straightConnector1">
                  <a:avLst/>
                </a:prstGeom>
                <a:noFill/>
                <a:ln w="38100" cap="flat" cmpd="sng" algn="ctr">
                  <a:solidFill>
                    <a:sysClr val="windowText" lastClr="000000"/>
                  </a:solidFill>
                  <a:prstDash val="solid"/>
                  <a:miter lim="800000"/>
                  <a:tailEnd type="triangle"/>
                </a:ln>
                <a:effectLst/>
              </p:spPr>
            </p:cxnSp>
          </p:grpSp>
        </p:grpSp>
        <p:sp>
          <p:nvSpPr>
            <p:cNvPr id="324" name="Oval 323">
              <a:extLst>
                <a:ext uri="{FF2B5EF4-FFF2-40B4-BE49-F238E27FC236}">
                  <a16:creationId xmlns:a16="http://schemas.microsoft.com/office/drawing/2014/main" id="{0EABF84D-6533-30EB-9EB0-5604DCE781D2}"/>
                </a:ext>
              </a:extLst>
            </p:cNvPr>
            <p:cNvSpPr/>
            <p:nvPr/>
          </p:nvSpPr>
          <p:spPr>
            <a:xfrm>
              <a:off x="4505065" y="3656190"/>
              <a:ext cx="148958" cy="14848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325" name="Straight Arrow Connector 324">
              <a:extLst>
                <a:ext uri="{FF2B5EF4-FFF2-40B4-BE49-F238E27FC236}">
                  <a16:creationId xmlns:a16="http://schemas.microsoft.com/office/drawing/2014/main" id="{01C393B8-F16E-3BC4-B2D0-B83892B59546}"/>
                </a:ext>
              </a:extLst>
            </p:cNvPr>
            <p:cNvCxnSpPr>
              <a:cxnSpLocks/>
              <a:stCxn id="324" idx="2"/>
              <a:endCxn id="199" idx="7"/>
            </p:cNvCxnSpPr>
            <p:nvPr/>
          </p:nvCxnSpPr>
          <p:spPr>
            <a:xfrm flipH="1">
              <a:off x="2430531" y="3730431"/>
              <a:ext cx="2074534" cy="180026"/>
            </a:xfrm>
            <a:prstGeom prst="straightConnector1">
              <a:avLst/>
            </a:prstGeom>
            <a:noFill/>
            <a:ln w="38100" cap="flat" cmpd="sng" algn="ctr">
              <a:solidFill>
                <a:sysClr val="windowText" lastClr="000000"/>
              </a:solidFill>
              <a:prstDash val="solid"/>
              <a:miter lim="800000"/>
              <a:tailEnd type="triangle"/>
            </a:ln>
            <a:effectLst/>
          </p:spPr>
        </p:cxnSp>
        <p:cxnSp>
          <p:nvCxnSpPr>
            <p:cNvPr id="328" name="Straight Arrow Connector 327">
              <a:extLst>
                <a:ext uri="{FF2B5EF4-FFF2-40B4-BE49-F238E27FC236}">
                  <a16:creationId xmlns:a16="http://schemas.microsoft.com/office/drawing/2014/main" id="{0E2AAF39-F120-2169-B9D6-D21B814CCE12}"/>
                </a:ext>
              </a:extLst>
            </p:cNvPr>
            <p:cNvCxnSpPr>
              <a:cxnSpLocks/>
              <a:stCxn id="324" idx="6"/>
              <a:endCxn id="262" idx="1"/>
            </p:cNvCxnSpPr>
            <p:nvPr/>
          </p:nvCxnSpPr>
          <p:spPr>
            <a:xfrm>
              <a:off x="4654023" y="3730431"/>
              <a:ext cx="2050415" cy="180026"/>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5176127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9A3B89-CCE0-D41C-8198-A9AF211BC9EE}"/>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351877000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092A-9CF5-09CC-B970-584E6EBD391D}"/>
              </a:ext>
            </a:extLst>
          </p:cNvPr>
          <p:cNvSpPr>
            <a:spLocks noGrp="1"/>
          </p:cNvSpPr>
          <p:nvPr>
            <p:ph type="title"/>
          </p:nvPr>
        </p:nvSpPr>
        <p:spPr/>
        <p:txBody>
          <a:bodyPr/>
          <a:lstStyle/>
          <a:p>
            <a:r>
              <a:rPr lang="en-US"/>
              <a:t>1 node </a:t>
            </a:r>
            <a:r>
              <a:rPr lang="en-US">
                <a:sym typeface="Wingdings" pitchFamily="2" charset="2"/>
              </a:rPr>
              <a:t> height 0</a:t>
            </a:r>
            <a:endParaRPr lang="en-US"/>
          </a:p>
        </p:txBody>
      </p:sp>
      <p:sp>
        <p:nvSpPr>
          <p:cNvPr id="6" name="Oval 5">
            <a:extLst>
              <a:ext uri="{FF2B5EF4-FFF2-40B4-BE49-F238E27FC236}">
                <a16:creationId xmlns:a16="http://schemas.microsoft.com/office/drawing/2014/main" id="{5FFF3810-6B46-DDEB-7654-F1BB4265E900}"/>
              </a:ext>
            </a:extLst>
          </p:cNvPr>
          <p:cNvSpPr/>
          <p:nvPr/>
        </p:nvSpPr>
        <p:spPr>
          <a:xfrm>
            <a:off x="263019" y="4893549"/>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Tree>
    <p:extLst>
      <p:ext uri="{BB962C8B-B14F-4D97-AF65-F5344CB8AC3E}">
        <p14:creationId xmlns:p14="http://schemas.microsoft.com/office/powerpoint/2010/main" val="21494365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092A-9CF5-09CC-B970-584E6EBD391D}"/>
              </a:ext>
            </a:extLst>
          </p:cNvPr>
          <p:cNvSpPr>
            <a:spLocks noGrp="1"/>
          </p:cNvSpPr>
          <p:nvPr>
            <p:ph type="title"/>
          </p:nvPr>
        </p:nvSpPr>
        <p:spPr/>
        <p:txBody>
          <a:bodyPr/>
          <a:lstStyle/>
          <a:p>
            <a:r>
              <a:rPr lang="en-US"/>
              <a:t>3 nodes </a:t>
            </a:r>
            <a:r>
              <a:rPr lang="en-US">
                <a:sym typeface="Wingdings" pitchFamily="2" charset="2"/>
              </a:rPr>
              <a:t> height 1</a:t>
            </a:r>
            <a:endParaRPr lang="en-US"/>
          </a:p>
        </p:txBody>
      </p:sp>
      <p:sp>
        <p:nvSpPr>
          <p:cNvPr id="3" name="Oval 2">
            <a:extLst>
              <a:ext uri="{FF2B5EF4-FFF2-40B4-BE49-F238E27FC236}">
                <a16:creationId xmlns:a16="http://schemas.microsoft.com/office/drawing/2014/main" id="{3FFE428A-128E-EB9B-F2C6-453EC99D13F7}"/>
              </a:ext>
            </a:extLst>
          </p:cNvPr>
          <p:cNvSpPr/>
          <p:nvPr/>
        </p:nvSpPr>
        <p:spPr>
          <a:xfrm>
            <a:off x="411977" y="4627825"/>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4" name="Straight Arrow Connector 3">
            <a:extLst>
              <a:ext uri="{FF2B5EF4-FFF2-40B4-BE49-F238E27FC236}">
                <a16:creationId xmlns:a16="http://schemas.microsoft.com/office/drawing/2014/main" id="{3DCB13D9-9623-448E-5587-B83425A4FB72}"/>
              </a:ext>
            </a:extLst>
          </p:cNvPr>
          <p:cNvCxnSpPr>
            <a:cxnSpLocks/>
            <a:stCxn id="3" idx="3"/>
            <a:endCxn id="7" idx="0"/>
          </p:cNvCxnSpPr>
          <p:nvPr/>
        </p:nvCxnSpPr>
        <p:spPr>
          <a:xfrm flipH="1">
            <a:off x="337498" y="4754968"/>
            <a:ext cx="96293" cy="138581"/>
          </a:xfrm>
          <a:prstGeom prst="straightConnector1">
            <a:avLst/>
          </a:prstGeom>
          <a:noFill/>
          <a:ln w="38100" cap="flat" cmpd="sng" algn="ctr">
            <a:solidFill>
              <a:sysClr val="windowText" lastClr="000000"/>
            </a:solidFill>
            <a:prstDash val="solid"/>
            <a:miter lim="800000"/>
            <a:tailEnd type="triangle"/>
          </a:ln>
          <a:effectLst/>
        </p:spPr>
      </p:cxnSp>
      <p:cxnSp>
        <p:nvCxnSpPr>
          <p:cNvPr id="5" name="Straight Arrow Connector 4">
            <a:extLst>
              <a:ext uri="{FF2B5EF4-FFF2-40B4-BE49-F238E27FC236}">
                <a16:creationId xmlns:a16="http://schemas.microsoft.com/office/drawing/2014/main" id="{A9D27087-5425-A9D0-7A27-040B56078AB6}"/>
              </a:ext>
            </a:extLst>
          </p:cNvPr>
          <p:cNvCxnSpPr>
            <a:cxnSpLocks/>
            <a:stCxn id="3" idx="5"/>
            <a:endCxn id="8" idx="0"/>
          </p:cNvCxnSpPr>
          <p:nvPr/>
        </p:nvCxnSpPr>
        <p:spPr>
          <a:xfrm>
            <a:off x="539120" y="4754968"/>
            <a:ext cx="74479" cy="138581"/>
          </a:xfrm>
          <a:prstGeom prst="straightConnector1">
            <a:avLst/>
          </a:prstGeom>
          <a:noFill/>
          <a:ln w="38100" cap="flat" cmpd="sng" algn="ctr">
            <a:solidFill>
              <a:sysClr val="windowText" lastClr="000000"/>
            </a:solidFill>
            <a:prstDash val="solid"/>
            <a:miter lim="800000"/>
            <a:tailEnd type="triangle"/>
          </a:ln>
          <a:effectLst/>
        </p:spPr>
      </p:cxnSp>
      <p:sp>
        <p:nvSpPr>
          <p:cNvPr id="7" name="Oval 6">
            <a:extLst>
              <a:ext uri="{FF2B5EF4-FFF2-40B4-BE49-F238E27FC236}">
                <a16:creationId xmlns:a16="http://schemas.microsoft.com/office/drawing/2014/main" id="{088D1D59-CD59-9AB1-1AA3-2A28B111C92D}"/>
              </a:ext>
            </a:extLst>
          </p:cNvPr>
          <p:cNvSpPr/>
          <p:nvPr/>
        </p:nvSpPr>
        <p:spPr>
          <a:xfrm>
            <a:off x="263019" y="4893549"/>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8" name="Oval 7">
            <a:extLst>
              <a:ext uri="{FF2B5EF4-FFF2-40B4-BE49-F238E27FC236}">
                <a16:creationId xmlns:a16="http://schemas.microsoft.com/office/drawing/2014/main" id="{22EC5AED-94ED-E834-539D-7D7BEDB9051A}"/>
              </a:ext>
            </a:extLst>
          </p:cNvPr>
          <p:cNvSpPr/>
          <p:nvPr/>
        </p:nvSpPr>
        <p:spPr>
          <a:xfrm>
            <a:off x="539120" y="4893549"/>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Tree>
    <p:extLst>
      <p:ext uri="{BB962C8B-B14F-4D97-AF65-F5344CB8AC3E}">
        <p14:creationId xmlns:p14="http://schemas.microsoft.com/office/powerpoint/2010/main" val="424492091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092A-9CF5-09CC-B970-584E6EBD391D}"/>
              </a:ext>
            </a:extLst>
          </p:cNvPr>
          <p:cNvSpPr>
            <a:spLocks noGrp="1"/>
          </p:cNvSpPr>
          <p:nvPr>
            <p:ph type="title"/>
          </p:nvPr>
        </p:nvSpPr>
        <p:spPr/>
        <p:txBody>
          <a:bodyPr/>
          <a:lstStyle/>
          <a:p>
            <a:r>
              <a:rPr lang="en-US"/>
              <a:t>7 nodes </a:t>
            </a:r>
            <a:r>
              <a:rPr lang="en-US">
                <a:sym typeface="Wingdings" pitchFamily="2" charset="2"/>
              </a:rPr>
              <a:t> height 2</a:t>
            </a:r>
            <a:endParaRPr lang="en-US"/>
          </a:p>
        </p:txBody>
      </p:sp>
      <p:cxnSp>
        <p:nvCxnSpPr>
          <p:cNvPr id="170" name="Straight Arrow Connector 169">
            <a:extLst>
              <a:ext uri="{FF2B5EF4-FFF2-40B4-BE49-F238E27FC236}">
                <a16:creationId xmlns:a16="http://schemas.microsoft.com/office/drawing/2014/main" id="{AC3E27F4-F16D-E9F7-93F3-F343EEABF9B6}"/>
              </a:ext>
            </a:extLst>
          </p:cNvPr>
          <p:cNvCxnSpPr>
            <a:cxnSpLocks/>
            <a:stCxn id="172" idx="3"/>
            <a:endCxn id="173" idx="0"/>
          </p:cNvCxnSpPr>
          <p:nvPr/>
        </p:nvCxnSpPr>
        <p:spPr>
          <a:xfrm flipH="1">
            <a:off x="486455" y="4506151"/>
            <a:ext cx="223436" cy="121674"/>
          </a:xfrm>
          <a:prstGeom prst="straightConnector1">
            <a:avLst/>
          </a:prstGeom>
          <a:noFill/>
          <a:ln w="38100" cap="flat" cmpd="sng" algn="ctr">
            <a:solidFill>
              <a:sysClr val="windowText" lastClr="000000"/>
            </a:solidFill>
            <a:prstDash val="solid"/>
            <a:miter lim="800000"/>
            <a:tailEnd type="triangle"/>
          </a:ln>
          <a:effectLst/>
        </p:spPr>
      </p:cxnSp>
      <p:cxnSp>
        <p:nvCxnSpPr>
          <p:cNvPr id="171" name="Straight Arrow Connector 170">
            <a:extLst>
              <a:ext uri="{FF2B5EF4-FFF2-40B4-BE49-F238E27FC236}">
                <a16:creationId xmlns:a16="http://schemas.microsoft.com/office/drawing/2014/main" id="{31857EBE-D961-FEC1-6F0D-792325FC7CCE}"/>
              </a:ext>
            </a:extLst>
          </p:cNvPr>
          <p:cNvCxnSpPr>
            <a:cxnSpLocks/>
            <a:stCxn id="172" idx="5"/>
            <a:endCxn id="178" idx="0"/>
          </p:cNvCxnSpPr>
          <p:nvPr/>
        </p:nvCxnSpPr>
        <p:spPr>
          <a:xfrm>
            <a:off x="815221" y="4506151"/>
            <a:ext cx="223436" cy="121674"/>
          </a:xfrm>
          <a:prstGeom prst="straightConnector1">
            <a:avLst/>
          </a:prstGeom>
          <a:noFill/>
          <a:ln w="38100" cap="flat" cmpd="sng" algn="ctr">
            <a:solidFill>
              <a:sysClr val="windowText" lastClr="000000"/>
            </a:solidFill>
            <a:prstDash val="solid"/>
            <a:miter lim="800000"/>
            <a:tailEnd type="triangle"/>
          </a:ln>
          <a:effectLst/>
        </p:spPr>
      </p:cxnSp>
      <p:sp>
        <p:nvSpPr>
          <p:cNvPr id="172" name="Oval 171">
            <a:extLst>
              <a:ext uri="{FF2B5EF4-FFF2-40B4-BE49-F238E27FC236}">
                <a16:creationId xmlns:a16="http://schemas.microsoft.com/office/drawing/2014/main" id="{4581C110-1D84-30F5-1BF8-6D17C4EE5830}"/>
              </a:ext>
            </a:extLst>
          </p:cNvPr>
          <p:cNvSpPr/>
          <p:nvPr/>
        </p:nvSpPr>
        <p:spPr>
          <a:xfrm>
            <a:off x="688077" y="4379008"/>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173" name="Oval 172">
            <a:extLst>
              <a:ext uri="{FF2B5EF4-FFF2-40B4-BE49-F238E27FC236}">
                <a16:creationId xmlns:a16="http://schemas.microsoft.com/office/drawing/2014/main" id="{61F00FCF-30E5-5CB1-45E6-9D6853DFC84F}"/>
              </a:ext>
            </a:extLst>
          </p:cNvPr>
          <p:cNvSpPr/>
          <p:nvPr/>
        </p:nvSpPr>
        <p:spPr>
          <a:xfrm>
            <a:off x="411977" y="4627825"/>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174" name="Straight Arrow Connector 173">
            <a:extLst>
              <a:ext uri="{FF2B5EF4-FFF2-40B4-BE49-F238E27FC236}">
                <a16:creationId xmlns:a16="http://schemas.microsoft.com/office/drawing/2014/main" id="{D89821A0-5492-20C0-541D-4B14CD4665F6}"/>
              </a:ext>
            </a:extLst>
          </p:cNvPr>
          <p:cNvCxnSpPr>
            <a:cxnSpLocks/>
            <a:stCxn id="173" idx="3"/>
            <a:endCxn id="176" idx="0"/>
          </p:cNvCxnSpPr>
          <p:nvPr/>
        </p:nvCxnSpPr>
        <p:spPr>
          <a:xfrm flipH="1">
            <a:off x="337498" y="4754968"/>
            <a:ext cx="96293" cy="138581"/>
          </a:xfrm>
          <a:prstGeom prst="straightConnector1">
            <a:avLst/>
          </a:prstGeom>
          <a:noFill/>
          <a:ln w="38100" cap="flat" cmpd="sng" algn="ctr">
            <a:solidFill>
              <a:sysClr val="windowText" lastClr="000000"/>
            </a:solidFill>
            <a:prstDash val="solid"/>
            <a:miter lim="800000"/>
            <a:tailEnd type="triangle"/>
          </a:ln>
          <a:effectLst/>
        </p:spPr>
      </p:cxnSp>
      <p:cxnSp>
        <p:nvCxnSpPr>
          <p:cNvPr id="175" name="Straight Arrow Connector 174">
            <a:extLst>
              <a:ext uri="{FF2B5EF4-FFF2-40B4-BE49-F238E27FC236}">
                <a16:creationId xmlns:a16="http://schemas.microsoft.com/office/drawing/2014/main" id="{72D4C2D7-DF9F-CA59-509A-C5461DFA9514}"/>
              </a:ext>
            </a:extLst>
          </p:cNvPr>
          <p:cNvCxnSpPr>
            <a:cxnSpLocks/>
            <a:stCxn id="173" idx="5"/>
            <a:endCxn id="177" idx="0"/>
          </p:cNvCxnSpPr>
          <p:nvPr/>
        </p:nvCxnSpPr>
        <p:spPr>
          <a:xfrm>
            <a:off x="539120" y="4754968"/>
            <a:ext cx="74479" cy="138581"/>
          </a:xfrm>
          <a:prstGeom prst="straightConnector1">
            <a:avLst/>
          </a:prstGeom>
          <a:noFill/>
          <a:ln w="38100" cap="flat" cmpd="sng" algn="ctr">
            <a:solidFill>
              <a:sysClr val="windowText" lastClr="000000"/>
            </a:solidFill>
            <a:prstDash val="solid"/>
            <a:miter lim="800000"/>
            <a:tailEnd type="triangle"/>
          </a:ln>
          <a:effectLst/>
        </p:spPr>
      </p:cxnSp>
      <p:sp>
        <p:nvSpPr>
          <p:cNvPr id="176" name="Oval 175">
            <a:extLst>
              <a:ext uri="{FF2B5EF4-FFF2-40B4-BE49-F238E27FC236}">
                <a16:creationId xmlns:a16="http://schemas.microsoft.com/office/drawing/2014/main" id="{00048B71-391D-C567-7C33-17D80684EED3}"/>
              </a:ext>
            </a:extLst>
          </p:cNvPr>
          <p:cNvSpPr/>
          <p:nvPr/>
        </p:nvSpPr>
        <p:spPr>
          <a:xfrm>
            <a:off x="263019" y="4893549"/>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177" name="Oval 176">
            <a:extLst>
              <a:ext uri="{FF2B5EF4-FFF2-40B4-BE49-F238E27FC236}">
                <a16:creationId xmlns:a16="http://schemas.microsoft.com/office/drawing/2014/main" id="{417C9C2C-C3E8-DED6-D7E3-5B89C7861F91}"/>
              </a:ext>
            </a:extLst>
          </p:cNvPr>
          <p:cNvSpPr/>
          <p:nvPr/>
        </p:nvSpPr>
        <p:spPr>
          <a:xfrm>
            <a:off x="539120" y="4893549"/>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178" name="Oval 177">
            <a:extLst>
              <a:ext uri="{FF2B5EF4-FFF2-40B4-BE49-F238E27FC236}">
                <a16:creationId xmlns:a16="http://schemas.microsoft.com/office/drawing/2014/main" id="{32BEAA5C-C1FF-1F20-FA19-BF4A4DB901AC}"/>
              </a:ext>
            </a:extLst>
          </p:cNvPr>
          <p:cNvSpPr/>
          <p:nvPr/>
        </p:nvSpPr>
        <p:spPr>
          <a:xfrm>
            <a:off x="964178" y="4627825"/>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179" name="Straight Arrow Connector 178">
            <a:extLst>
              <a:ext uri="{FF2B5EF4-FFF2-40B4-BE49-F238E27FC236}">
                <a16:creationId xmlns:a16="http://schemas.microsoft.com/office/drawing/2014/main" id="{728645EE-270D-7643-CA22-47E7AFE036FE}"/>
              </a:ext>
            </a:extLst>
          </p:cNvPr>
          <p:cNvCxnSpPr>
            <a:cxnSpLocks/>
            <a:stCxn id="178" idx="3"/>
            <a:endCxn id="181" idx="0"/>
          </p:cNvCxnSpPr>
          <p:nvPr/>
        </p:nvCxnSpPr>
        <p:spPr>
          <a:xfrm flipH="1">
            <a:off x="889699" y="4754968"/>
            <a:ext cx="96293" cy="138581"/>
          </a:xfrm>
          <a:prstGeom prst="straightConnector1">
            <a:avLst/>
          </a:prstGeom>
          <a:noFill/>
          <a:ln w="38100" cap="flat" cmpd="sng" algn="ctr">
            <a:solidFill>
              <a:sysClr val="windowText" lastClr="000000"/>
            </a:solidFill>
            <a:prstDash val="solid"/>
            <a:miter lim="800000"/>
            <a:tailEnd type="triangle"/>
          </a:ln>
          <a:effectLst/>
        </p:spPr>
      </p:cxnSp>
      <p:cxnSp>
        <p:nvCxnSpPr>
          <p:cNvPr id="180" name="Straight Arrow Connector 179">
            <a:extLst>
              <a:ext uri="{FF2B5EF4-FFF2-40B4-BE49-F238E27FC236}">
                <a16:creationId xmlns:a16="http://schemas.microsoft.com/office/drawing/2014/main" id="{AA8240A1-363F-A4B0-9F52-02252BD6ABEE}"/>
              </a:ext>
            </a:extLst>
          </p:cNvPr>
          <p:cNvCxnSpPr>
            <a:cxnSpLocks/>
            <a:stCxn id="178" idx="5"/>
            <a:endCxn id="182" idx="0"/>
          </p:cNvCxnSpPr>
          <p:nvPr/>
        </p:nvCxnSpPr>
        <p:spPr>
          <a:xfrm>
            <a:off x="1091321" y="4754968"/>
            <a:ext cx="74479" cy="138581"/>
          </a:xfrm>
          <a:prstGeom prst="straightConnector1">
            <a:avLst/>
          </a:prstGeom>
          <a:noFill/>
          <a:ln w="38100" cap="flat" cmpd="sng" algn="ctr">
            <a:solidFill>
              <a:sysClr val="windowText" lastClr="000000"/>
            </a:solidFill>
            <a:prstDash val="solid"/>
            <a:miter lim="800000"/>
            <a:tailEnd type="triangle"/>
          </a:ln>
          <a:effectLst/>
        </p:spPr>
      </p:cxnSp>
      <p:sp>
        <p:nvSpPr>
          <p:cNvPr id="181" name="Oval 180">
            <a:extLst>
              <a:ext uri="{FF2B5EF4-FFF2-40B4-BE49-F238E27FC236}">
                <a16:creationId xmlns:a16="http://schemas.microsoft.com/office/drawing/2014/main" id="{A176DFB7-4F8E-B941-B52D-0486E5A71B47}"/>
              </a:ext>
            </a:extLst>
          </p:cNvPr>
          <p:cNvSpPr/>
          <p:nvPr/>
        </p:nvSpPr>
        <p:spPr>
          <a:xfrm>
            <a:off x="815221" y="4893549"/>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182" name="Oval 181">
            <a:extLst>
              <a:ext uri="{FF2B5EF4-FFF2-40B4-BE49-F238E27FC236}">
                <a16:creationId xmlns:a16="http://schemas.microsoft.com/office/drawing/2014/main" id="{26E234C2-8C2D-03DD-595A-C888B0A3138A}"/>
              </a:ext>
            </a:extLst>
          </p:cNvPr>
          <p:cNvSpPr/>
          <p:nvPr/>
        </p:nvSpPr>
        <p:spPr>
          <a:xfrm>
            <a:off x="1091321" y="4893549"/>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spTree>
    <p:extLst>
      <p:ext uri="{BB962C8B-B14F-4D97-AF65-F5344CB8AC3E}">
        <p14:creationId xmlns:p14="http://schemas.microsoft.com/office/powerpoint/2010/main" val="170494337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092A-9CF5-09CC-B970-584E6EBD391D}"/>
              </a:ext>
            </a:extLst>
          </p:cNvPr>
          <p:cNvSpPr>
            <a:spLocks noGrp="1"/>
          </p:cNvSpPr>
          <p:nvPr>
            <p:ph type="title"/>
          </p:nvPr>
        </p:nvSpPr>
        <p:spPr/>
        <p:txBody>
          <a:bodyPr/>
          <a:lstStyle/>
          <a:p>
            <a:r>
              <a:rPr lang="en-US"/>
              <a:t>15 nodes </a:t>
            </a:r>
            <a:r>
              <a:rPr lang="en-US">
                <a:sym typeface="Wingdings" pitchFamily="2" charset="2"/>
              </a:rPr>
              <a:t> height 3</a:t>
            </a:r>
            <a:endParaRPr lang="en-US"/>
          </a:p>
        </p:txBody>
      </p:sp>
      <p:grpSp>
        <p:nvGrpSpPr>
          <p:cNvPr id="136" name="Group 135">
            <a:extLst>
              <a:ext uri="{FF2B5EF4-FFF2-40B4-BE49-F238E27FC236}">
                <a16:creationId xmlns:a16="http://schemas.microsoft.com/office/drawing/2014/main" id="{0E7D20A1-DF59-3C7F-7DB9-06DD0E44F83F}"/>
              </a:ext>
            </a:extLst>
          </p:cNvPr>
          <p:cNvGrpSpPr/>
          <p:nvPr/>
        </p:nvGrpSpPr>
        <p:grpSpPr>
          <a:xfrm>
            <a:off x="263019" y="4131273"/>
            <a:ext cx="2083576" cy="911234"/>
            <a:chOff x="1726685" y="2227592"/>
            <a:chExt cx="8727107" cy="3816722"/>
          </a:xfrm>
        </p:grpSpPr>
        <p:cxnSp>
          <p:nvCxnSpPr>
            <p:cNvPr id="170" name="Straight Arrow Connector 169">
              <a:extLst>
                <a:ext uri="{FF2B5EF4-FFF2-40B4-BE49-F238E27FC236}">
                  <a16:creationId xmlns:a16="http://schemas.microsoft.com/office/drawing/2014/main" id="{AC3E27F4-F16D-E9F7-93F3-F343EEABF9B6}"/>
                </a:ext>
              </a:extLst>
            </p:cNvPr>
            <p:cNvCxnSpPr>
              <a:cxnSpLocks/>
              <a:stCxn id="172" idx="3"/>
              <a:endCxn id="173"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71" name="Straight Arrow Connector 170">
              <a:extLst>
                <a:ext uri="{FF2B5EF4-FFF2-40B4-BE49-F238E27FC236}">
                  <a16:creationId xmlns:a16="http://schemas.microsoft.com/office/drawing/2014/main" id="{31857EBE-D961-FEC1-6F0D-792325FC7CCE}"/>
                </a:ext>
              </a:extLst>
            </p:cNvPr>
            <p:cNvCxnSpPr>
              <a:cxnSpLocks/>
              <a:stCxn id="172" idx="5"/>
              <a:endCxn id="178"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72" name="Oval 171">
              <a:extLst>
                <a:ext uri="{FF2B5EF4-FFF2-40B4-BE49-F238E27FC236}">
                  <a16:creationId xmlns:a16="http://schemas.microsoft.com/office/drawing/2014/main" id="{4581C110-1D84-30F5-1BF8-6D17C4EE5830}"/>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173" name="Oval 172">
              <a:extLst>
                <a:ext uri="{FF2B5EF4-FFF2-40B4-BE49-F238E27FC236}">
                  <a16:creationId xmlns:a16="http://schemas.microsoft.com/office/drawing/2014/main" id="{61F00FCF-30E5-5CB1-45E6-9D6853DFC84F}"/>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174" name="Straight Arrow Connector 173">
              <a:extLst>
                <a:ext uri="{FF2B5EF4-FFF2-40B4-BE49-F238E27FC236}">
                  <a16:creationId xmlns:a16="http://schemas.microsoft.com/office/drawing/2014/main" id="{D89821A0-5492-20C0-541D-4B14CD4665F6}"/>
                </a:ext>
              </a:extLst>
            </p:cNvPr>
            <p:cNvCxnSpPr>
              <a:cxnSpLocks/>
              <a:stCxn id="173" idx="3"/>
              <a:endCxn id="176"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75" name="Straight Arrow Connector 174">
              <a:extLst>
                <a:ext uri="{FF2B5EF4-FFF2-40B4-BE49-F238E27FC236}">
                  <a16:creationId xmlns:a16="http://schemas.microsoft.com/office/drawing/2014/main" id="{72D4C2D7-DF9F-CA59-509A-C5461DFA9514}"/>
                </a:ext>
              </a:extLst>
            </p:cNvPr>
            <p:cNvCxnSpPr>
              <a:cxnSpLocks/>
              <a:stCxn id="173" idx="5"/>
              <a:endCxn id="177"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76" name="Oval 175">
              <a:extLst>
                <a:ext uri="{FF2B5EF4-FFF2-40B4-BE49-F238E27FC236}">
                  <a16:creationId xmlns:a16="http://schemas.microsoft.com/office/drawing/2014/main" id="{00048B71-391D-C567-7C33-17D80684EED3}"/>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177" name="Oval 176">
              <a:extLst>
                <a:ext uri="{FF2B5EF4-FFF2-40B4-BE49-F238E27FC236}">
                  <a16:creationId xmlns:a16="http://schemas.microsoft.com/office/drawing/2014/main" id="{417C9C2C-C3E8-DED6-D7E3-5B89C7861F91}"/>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178" name="Oval 177">
              <a:extLst>
                <a:ext uri="{FF2B5EF4-FFF2-40B4-BE49-F238E27FC236}">
                  <a16:creationId xmlns:a16="http://schemas.microsoft.com/office/drawing/2014/main" id="{32BEAA5C-C1FF-1F20-FA19-BF4A4DB901AC}"/>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179" name="Straight Arrow Connector 178">
              <a:extLst>
                <a:ext uri="{FF2B5EF4-FFF2-40B4-BE49-F238E27FC236}">
                  <a16:creationId xmlns:a16="http://schemas.microsoft.com/office/drawing/2014/main" id="{728645EE-270D-7643-CA22-47E7AFE036FE}"/>
                </a:ext>
              </a:extLst>
            </p:cNvPr>
            <p:cNvCxnSpPr>
              <a:cxnSpLocks/>
              <a:stCxn id="178" idx="3"/>
              <a:endCxn id="181"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80" name="Straight Arrow Connector 179">
              <a:extLst>
                <a:ext uri="{FF2B5EF4-FFF2-40B4-BE49-F238E27FC236}">
                  <a16:creationId xmlns:a16="http://schemas.microsoft.com/office/drawing/2014/main" id="{AA8240A1-363F-A4B0-9F52-02252BD6ABEE}"/>
                </a:ext>
              </a:extLst>
            </p:cNvPr>
            <p:cNvCxnSpPr>
              <a:cxnSpLocks/>
              <a:stCxn id="178" idx="5"/>
              <a:endCxn id="182"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81" name="Oval 180">
              <a:extLst>
                <a:ext uri="{FF2B5EF4-FFF2-40B4-BE49-F238E27FC236}">
                  <a16:creationId xmlns:a16="http://schemas.microsoft.com/office/drawing/2014/main" id="{A176DFB7-4F8E-B941-B52D-0486E5A71B47}"/>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182" name="Oval 181">
              <a:extLst>
                <a:ext uri="{FF2B5EF4-FFF2-40B4-BE49-F238E27FC236}">
                  <a16:creationId xmlns:a16="http://schemas.microsoft.com/office/drawing/2014/main" id="{26E234C2-8C2D-03DD-595A-C888B0A3138A}"/>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183" name="Straight Arrow Connector 182">
              <a:extLst>
                <a:ext uri="{FF2B5EF4-FFF2-40B4-BE49-F238E27FC236}">
                  <a16:creationId xmlns:a16="http://schemas.microsoft.com/office/drawing/2014/main" id="{E788D20C-C3BF-C989-5012-5B28C7F22658}"/>
                </a:ext>
              </a:extLst>
            </p:cNvPr>
            <p:cNvCxnSpPr>
              <a:cxnSpLocks/>
              <a:stCxn id="185" idx="3"/>
              <a:endCxn id="186"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84" name="Straight Arrow Connector 183">
              <a:extLst>
                <a:ext uri="{FF2B5EF4-FFF2-40B4-BE49-F238E27FC236}">
                  <a16:creationId xmlns:a16="http://schemas.microsoft.com/office/drawing/2014/main" id="{C77A5173-36B3-8AAA-5949-BC4119952475}"/>
                </a:ext>
              </a:extLst>
            </p:cNvPr>
            <p:cNvCxnSpPr>
              <a:cxnSpLocks/>
              <a:stCxn id="185" idx="5"/>
              <a:endCxn id="191"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85" name="Oval 184">
              <a:extLst>
                <a:ext uri="{FF2B5EF4-FFF2-40B4-BE49-F238E27FC236}">
                  <a16:creationId xmlns:a16="http://schemas.microsoft.com/office/drawing/2014/main" id="{78EC2A1F-0076-3B10-9549-6568DEF20255}"/>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186" name="Oval 185">
              <a:extLst>
                <a:ext uri="{FF2B5EF4-FFF2-40B4-BE49-F238E27FC236}">
                  <a16:creationId xmlns:a16="http://schemas.microsoft.com/office/drawing/2014/main" id="{9E6EA40F-B65A-7155-5965-1B411E3ED868}"/>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87" name="Straight Arrow Connector 186">
              <a:extLst>
                <a:ext uri="{FF2B5EF4-FFF2-40B4-BE49-F238E27FC236}">
                  <a16:creationId xmlns:a16="http://schemas.microsoft.com/office/drawing/2014/main" id="{A403D6F9-FA23-1856-0859-833A15122172}"/>
                </a:ext>
              </a:extLst>
            </p:cNvPr>
            <p:cNvCxnSpPr>
              <a:cxnSpLocks/>
              <a:stCxn id="186" idx="3"/>
              <a:endCxn id="189"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88" name="Straight Arrow Connector 187">
              <a:extLst>
                <a:ext uri="{FF2B5EF4-FFF2-40B4-BE49-F238E27FC236}">
                  <a16:creationId xmlns:a16="http://schemas.microsoft.com/office/drawing/2014/main" id="{5516A1FE-DB66-5B01-6987-F80DD3305DC7}"/>
                </a:ext>
              </a:extLst>
            </p:cNvPr>
            <p:cNvCxnSpPr>
              <a:cxnSpLocks/>
              <a:stCxn id="186" idx="5"/>
              <a:endCxn id="190"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89" name="Oval 188">
              <a:extLst>
                <a:ext uri="{FF2B5EF4-FFF2-40B4-BE49-F238E27FC236}">
                  <a16:creationId xmlns:a16="http://schemas.microsoft.com/office/drawing/2014/main" id="{89461E4C-0D6F-EDC2-8537-4F7181B44526}"/>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190" name="Oval 189">
              <a:extLst>
                <a:ext uri="{FF2B5EF4-FFF2-40B4-BE49-F238E27FC236}">
                  <a16:creationId xmlns:a16="http://schemas.microsoft.com/office/drawing/2014/main" id="{50E7E8AD-1088-6802-F88A-4BC7044D8849}"/>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191" name="Oval 190">
              <a:extLst>
                <a:ext uri="{FF2B5EF4-FFF2-40B4-BE49-F238E27FC236}">
                  <a16:creationId xmlns:a16="http://schemas.microsoft.com/office/drawing/2014/main" id="{C4555E1B-1631-BD08-B551-DB94E62E5E9E}"/>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192" name="Straight Arrow Connector 191">
              <a:extLst>
                <a:ext uri="{FF2B5EF4-FFF2-40B4-BE49-F238E27FC236}">
                  <a16:creationId xmlns:a16="http://schemas.microsoft.com/office/drawing/2014/main" id="{8A6E3A92-A49E-7734-8030-48952343F4C3}"/>
                </a:ext>
              </a:extLst>
            </p:cNvPr>
            <p:cNvCxnSpPr>
              <a:cxnSpLocks/>
              <a:stCxn id="191" idx="3"/>
              <a:endCxn id="194"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93" name="Straight Arrow Connector 192">
              <a:extLst>
                <a:ext uri="{FF2B5EF4-FFF2-40B4-BE49-F238E27FC236}">
                  <a16:creationId xmlns:a16="http://schemas.microsoft.com/office/drawing/2014/main" id="{5A64F2E9-AB2B-D571-0661-9986F4558154}"/>
                </a:ext>
              </a:extLst>
            </p:cNvPr>
            <p:cNvCxnSpPr>
              <a:cxnSpLocks/>
              <a:stCxn id="191" idx="5"/>
              <a:endCxn id="195"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94" name="Oval 193">
              <a:extLst>
                <a:ext uri="{FF2B5EF4-FFF2-40B4-BE49-F238E27FC236}">
                  <a16:creationId xmlns:a16="http://schemas.microsoft.com/office/drawing/2014/main" id="{25CF0EF9-3CFF-C804-BE9F-361E16B4CBF4}"/>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195" name="Oval 194">
              <a:extLst>
                <a:ext uri="{FF2B5EF4-FFF2-40B4-BE49-F238E27FC236}">
                  <a16:creationId xmlns:a16="http://schemas.microsoft.com/office/drawing/2014/main" id="{BD58E46E-DEF2-4D2E-7F23-B841B5282A8C}"/>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196" name="Oval 195">
              <a:extLst>
                <a:ext uri="{FF2B5EF4-FFF2-40B4-BE49-F238E27FC236}">
                  <a16:creationId xmlns:a16="http://schemas.microsoft.com/office/drawing/2014/main" id="{4FEEF310-E4AA-EE88-DBF6-899787772252}"/>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197" name="Straight Arrow Connector 196">
              <a:extLst>
                <a:ext uri="{FF2B5EF4-FFF2-40B4-BE49-F238E27FC236}">
                  <a16:creationId xmlns:a16="http://schemas.microsoft.com/office/drawing/2014/main" id="{F2F6E5AC-326A-6ABA-7BA8-5A11377252C7}"/>
                </a:ext>
              </a:extLst>
            </p:cNvPr>
            <p:cNvCxnSpPr>
              <a:cxnSpLocks/>
              <a:stCxn id="196" idx="3"/>
              <a:endCxn id="172"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98" name="Straight Arrow Connector 197">
              <a:extLst>
                <a:ext uri="{FF2B5EF4-FFF2-40B4-BE49-F238E27FC236}">
                  <a16:creationId xmlns:a16="http://schemas.microsoft.com/office/drawing/2014/main" id="{3A4062F2-866B-299E-3D9C-DEA2CAF93CC4}"/>
                </a:ext>
              </a:extLst>
            </p:cNvPr>
            <p:cNvCxnSpPr>
              <a:cxnSpLocks/>
              <a:stCxn id="196" idx="5"/>
              <a:endCxn id="185"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63865227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092A-9CF5-09CC-B970-584E6EBD391D}"/>
              </a:ext>
            </a:extLst>
          </p:cNvPr>
          <p:cNvSpPr>
            <a:spLocks noGrp="1"/>
          </p:cNvSpPr>
          <p:nvPr>
            <p:ph type="title"/>
          </p:nvPr>
        </p:nvSpPr>
        <p:spPr/>
        <p:txBody>
          <a:bodyPr/>
          <a:lstStyle/>
          <a:p>
            <a:r>
              <a:rPr lang="en-US"/>
              <a:t>31 nodes </a:t>
            </a:r>
            <a:r>
              <a:rPr lang="en-US">
                <a:sym typeface="Wingdings" pitchFamily="2" charset="2"/>
              </a:rPr>
              <a:t> height 4</a:t>
            </a:r>
            <a:endParaRPr lang="en-US"/>
          </a:p>
        </p:txBody>
      </p:sp>
      <p:grpSp>
        <p:nvGrpSpPr>
          <p:cNvPr id="135" name="Group 134">
            <a:extLst>
              <a:ext uri="{FF2B5EF4-FFF2-40B4-BE49-F238E27FC236}">
                <a16:creationId xmlns:a16="http://schemas.microsoft.com/office/drawing/2014/main" id="{5F2121B0-BAAF-FC9E-7EBD-46434221A5FE}"/>
              </a:ext>
            </a:extLst>
          </p:cNvPr>
          <p:cNvGrpSpPr/>
          <p:nvPr/>
        </p:nvGrpSpPr>
        <p:grpSpPr>
          <a:xfrm>
            <a:off x="263019" y="3888712"/>
            <a:ext cx="4252094" cy="1153795"/>
            <a:chOff x="3711427" y="3581532"/>
            <a:chExt cx="5384786" cy="1461148"/>
          </a:xfrm>
        </p:grpSpPr>
        <p:grpSp>
          <p:nvGrpSpPr>
            <p:cNvPr id="136" name="Group 135">
              <a:extLst>
                <a:ext uri="{FF2B5EF4-FFF2-40B4-BE49-F238E27FC236}">
                  <a16:creationId xmlns:a16="http://schemas.microsoft.com/office/drawing/2014/main" id="{0E7D20A1-DF59-3C7F-7DB9-06DD0E44F83F}"/>
                </a:ext>
              </a:extLst>
            </p:cNvPr>
            <p:cNvGrpSpPr/>
            <p:nvPr/>
          </p:nvGrpSpPr>
          <p:grpSpPr>
            <a:xfrm>
              <a:off x="3711427" y="3888708"/>
              <a:ext cx="2638609" cy="1153972"/>
              <a:chOff x="1726685" y="2227592"/>
              <a:chExt cx="8727107" cy="3816722"/>
            </a:xfrm>
          </p:grpSpPr>
          <p:cxnSp>
            <p:nvCxnSpPr>
              <p:cNvPr id="170" name="Straight Arrow Connector 169">
                <a:extLst>
                  <a:ext uri="{FF2B5EF4-FFF2-40B4-BE49-F238E27FC236}">
                    <a16:creationId xmlns:a16="http://schemas.microsoft.com/office/drawing/2014/main" id="{AC3E27F4-F16D-E9F7-93F3-F343EEABF9B6}"/>
                  </a:ext>
                </a:extLst>
              </p:cNvPr>
              <p:cNvCxnSpPr>
                <a:cxnSpLocks/>
                <a:stCxn id="172" idx="3"/>
                <a:endCxn id="173"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71" name="Straight Arrow Connector 170">
                <a:extLst>
                  <a:ext uri="{FF2B5EF4-FFF2-40B4-BE49-F238E27FC236}">
                    <a16:creationId xmlns:a16="http://schemas.microsoft.com/office/drawing/2014/main" id="{31857EBE-D961-FEC1-6F0D-792325FC7CCE}"/>
                  </a:ext>
                </a:extLst>
              </p:cNvPr>
              <p:cNvCxnSpPr>
                <a:cxnSpLocks/>
                <a:stCxn id="172" idx="5"/>
                <a:endCxn id="178"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72" name="Oval 171">
                <a:extLst>
                  <a:ext uri="{FF2B5EF4-FFF2-40B4-BE49-F238E27FC236}">
                    <a16:creationId xmlns:a16="http://schemas.microsoft.com/office/drawing/2014/main" id="{4581C110-1D84-30F5-1BF8-6D17C4EE5830}"/>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173" name="Oval 172">
                <a:extLst>
                  <a:ext uri="{FF2B5EF4-FFF2-40B4-BE49-F238E27FC236}">
                    <a16:creationId xmlns:a16="http://schemas.microsoft.com/office/drawing/2014/main" id="{61F00FCF-30E5-5CB1-45E6-9D6853DFC84F}"/>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174" name="Straight Arrow Connector 173">
                <a:extLst>
                  <a:ext uri="{FF2B5EF4-FFF2-40B4-BE49-F238E27FC236}">
                    <a16:creationId xmlns:a16="http://schemas.microsoft.com/office/drawing/2014/main" id="{D89821A0-5492-20C0-541D-4B14CD4665F6}"/>
                  </a:ext>
                </a:extLst>
              </p:cNvPr>
              <p:cNvCxnSpPr>
                <a:cxnSpLocks/>
                <a:stCxn id="173" idx="3"/>
                <a:endCxn id="176"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75" name="Straight Arrow Connector 174">
                <a:extLst>
                  <a:ext uri="{FF2B5EF4-FFF2-40B4-BE49-F238E27FC236}">
                    <a16:creationId xmlns:a16="http://schemas.microsoft.com/office/drawing/2014/main" id="{72D4C2D7-DF9F-CA59-509A-C5461DFA9514}"/>
                  </a:ext>
                </a:extLst>
              </p:cNvPr>
              <p:cNvCxnSpPr>
                <a:cxnSpLocks/>
                <a:stCxn id="173" idx="5"/>
                <a:endCxn id="177"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76" name="Oval 175">
                <a:extLst>
                  <a:ext uri="{FF2B5EF4-FFF2-40B4-BE49-F238E27FC236}">
                    <a16:creationId xmlns:a16="http://schemas.microsoft.com/office/drawing/2014/main" id="{00048B71-391D-C567-7C33-17D80684EED3}"/>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177" name="Oval 176">
                <a:extLst>
                  <a:ext uri="{FF2B5EF4-FFF2-40B4-BE49-F238E27FC236}">
                    <a16:creationId xmlns:a16="http://schemas.microsoft.com/office/drawing/2014/main" id="{417C9C2C-C3E8-DED6-D7E3-5B89C7861F91}"/>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178" name="Oval 177">
                <a:extLst>
                  <a:ext uri="{FF2B5EF4-FFF2-40B4-BE49-F238E27FC236}">
                    <a16:creationId xmlns:a16="http://schemas.microsoft.com/office/drawing/2014/main" id="{32BEAA5C-C1FF-1F20-FA19-BF4A4DB901AC}"/>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179" name="Straight Arrow Connector 178">
                <a:extLst>
                  <a:ext uri="{FF2B5EF4-FFF2-40B4-BE49-F238E27FC236}">
                    <a16:creationId xmlns:a16="http://schemas.microsoft.com/office/drawing/2014/main" id="{728645EE-270D-7643-CA22-47E7AFE036FE}"/>
                  </a:ext>
                </a:extLst>
              </p:cNvPr>
              <p:cNvCxnSpPr>
                <a:cxnSpLocks/>
                <a:stCxn id="178" idx="3"/>
                <a:endCxn id="181"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80" name="Straight Arrow Connector 179">
                <a:extLst>
                  <a:ext uri="{FF2B5EF4-FFF2-40B4-BE49-F238E27FC236}">
                    <a16:creationId xmlns:a16="http://schemas.microsoft.com/office/drawing/2014/main" id="{AA8240A1-363F-A4B0-9F52-02252BD6ABEE}"/>
                  </a:ext>
                </a:extLst>
              </p:cNvPr>
              <p:cNvCxnSpPr>
                <a:cxnSpLocks/>
                <a:stCxn id="178" idx="5"/>
                <a:endCxn id="182"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81" name="Oval 180">
                <a:extLst>
                  <a:ext uri="{FF2B5EF4-FFF2-40B4-BE49-F238E27FC236}">
                    <a16:creationId xmlns:a16="http://schemas.microsoft.com/office/drawing/2014/main" id="{A176DFB7-4F8E-B941-B52D-0486E5A71B47}"/>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182" name="Oval 181">
                <a:extLst>
                  <a:ext uri="{FF2B5EF4-FFF2-40B4-BE49-F238E27FC236}">
                    <a16:creationId xmlns:a16="http://schemas.microsoft.com/office/drawing/2014/main" id="{26E234C2-8C2D-03DD-595A-C888B0A3138A}"/>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183" name="Straight Arrow Connector 182">
                <a:extLst>
                  <a:ext uri="{FF2B5EF4-FFF2-40B4-BE49-F238E27FC236}">
                    <a16:creationId xmlns:a16="http://schemas.microsoft.com/office/drawing/2014/main" id="{E788D20C-C3BF-C989-5012-5B28C7F22658}"/>
                  </a:ext>
                </a:extLst>
              </p:cNvPr>
              <p:cNvCxnSpPr>
                <a:cxnSpLocks/>
                <a:stCxn id="185" idx="3"/>
                <a:endCxn id="186"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84" name="Straight Arrow Connector 183">
                <a:extLst>
                  <a:ext uri="{FF2B5EF4-FFF2-40B4-BE49-F238E27FC236}">
                    <a16:creationId xmlns:a16="http://schemas.microsoft.com/office/drawing/2014/main" id="{C77A5173-36B3-8AAA-5949-BC4119952475}"/>
                  </a:ext>
                </a:extLst>
              </p:cNvPr>
              <p:cNvCxnSpPr>
                <a:cxnSpLocks/>
                <a:stCxn id="185" idx="5"/>
                <a:endCxn id="191"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85" name="Oval 184">
                <a:extLst>
                  <a:ext uri="{FF2B5EF4-FFF2-40B4-BE49-F238E27FC236}">
                    <a16:creationId xmlns:a16="http://schemas.microsoft.com/office/drawing/2014/main" id="{78EC2A1F-0076-3B10-9549-6568DEF20255}"/>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186" name="Oval 185">
                <a:extLst>
                  <a:ext uri="{FF2B5EF4-FFF2-40B4-BE49-F238E27FC236}">
                    <a16:creationId xmlns:a16="http://schemas.microsoft.com/office/drawing/2014/main" id="{9E6EA40F-B65A-7155-5965-1B411E3ED868}"/>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87" name="Straight Arrow Connector 186">
                <a:extLst>
                  <a:ext uri="{FF2B5EF4-FFF2-40B4-BE49-F238E27FC236}">
                    <a16:creationId xmlns:a16="http://schemas.microsoft.com/office/drawing/2014/main" id="{A403D6F9-FA23-1856-0859-833A15122172}"/>
                  </a:ext>
                </a:extLst>
              </p:cNvPr>
              <p:cNvCxnSpPr>
                <a:cxnSpLocks/>
                <a:stCxn id="186" idx="3"/>
                <a:endCxn id="189"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88" name="Straight Arrow Connector 187">
                <a:extLst>
                  <a:ext uri="{FF2B5EF4-FFF2-40B4-BE49-F238E27FC236}">
                    <a16:creationId xmlns:a16="http://schemas.microsoft.com/office/drawing/2014/main" id="{5516A1FE-DB66-5B01-6987-F80DD3305DC7}"/>
                  </a:ext>
                </a:extLst>
              </p:cNvPr>
              <p:cNvCxnSpPr>
                <a:cxnSpLocks/>
                <a:stCxn id="186" idx="5"/>
                <a:endCxn id="190"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89" name="Oval 188">
                <a:extLst>
                  <a:ext uri="{FF2B5EF4-FFF2-40B4-BE49-F238E27FC236}">
                    <a16:creationId xmlns:a16="http://schemas.microsoft.com/office/drawing/2014/main" id="{89461E4C-0D6F-EDC2-8537-4F7181B44526}"/>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190" name="Oval 189">
                <a:extLst>
                  <a:ext uri="{FF2B5EF4-FFF2-40B4-BE49-F238E27FC236}">
                    <a16:creationId xmlns:a16="http://schemas.microsoft.com/office/drawing/2014/main" id="{50E7E8AD-1088-6802-F88A-4BC7044D8849}"/>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191" name="Oval 190">
                <a:extLst>
                  <a:ext uri="{FF2B5EF4-FFF2-40B4-BE49-F238E27FC236}">
                    <a16:creationId xmlns:a16="http://schemas.microsoft.com/office/drawing/2014/main" id="{C4555E1B-1631-BD08-B551-DB94E62E5E9E}"/>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192" name="Straight Arrow Connector 191">
                <a:extLst>
                  <a:ext uri="{FF2B5EF4-FFF2-40B4-BE49-F238E27FC236}">
                    <a16:creationId xmlns:a16="http://schemas.microsoft.com/office/drawing/2014/main" id="{8A6E3A92-A49E-7734-8030-48952343F4C3}"/>
                  </a:ext>
                </a:extLst>
              </p:cNvPr>
              <p:cNvCxnSpPr>
                <a:cxnSpLocks/>
                <a:stCxn id="191" idx="3"/>
                <a:endCxn id="194"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93" name="Straight Arrow Connector 192">
                <a:extLst>
                  <a:ext uri="{FF2B5EF4-FFF2-40B4-BE49-F238E27FC236}">
                    <a16:creationId xmlns:a16="http://schemas.microsoft.com/office/drawing/2014/main" id="{5A64F2E9-AB2B-D571-0661-9986F4558154}"/>
                  </a:ext>
                </a:extLst>
              </p:cNvPr>
              <p:cNvCxnSpPr>
                <a:cxnSpLocks/>
                <a:stCxn id="191" idx="5"/>
                <a:endCxn id="195"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94" name="Oval 193">
                <a:extLst>
                  <a:ext uri="{FF2B5EF4-FFF2-40B4-BE49-F238E27FC236}">
                    <a16:creationId xmlns:a16="http://schemas.microsoft.com/office/drawing/2014/main" id="{25CF0EF9-3CFF-C804-BE9F-361E16B4CBF4}"/>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195" name="Oval 194">
                <a:extLst>
                  <a:ext uri="{FF2B5EF4-FFF2-40B4-BE49-F238E27FC236}">
                    <a16:creationId xmlns:a16="http://schemas.microsoft.com/office/drawing/2014/main" id="{BD58E46E-DEF2-4D2E-7F23-B841B5282A8C}"/>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196" name="Oval 195">
                <a:extLst>
                  <a:ext uri="{FF2B5EF4-FFF2-40B4-BE49-F238E27FC236}">
                    <a16:creationId xmlns:a16="http://schemas.microsoft.com/office/drawing/2014/main" id="{4FEEF310-E4AA-EE88-DBF6-899787772252}"/>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197" name="Straight Arrow Connector 196">
                <a:extLst>
                  <a:ext uri="{FF2B5EF4-FFF2-40B4-BE49-F238E27FC236}">
                    <a16:creationId xmlns:a16="http://schemas.microsoft.com/office/drawing/2014/main" id="{F2F6E5AC-326A-6ABA-7BA8-5A11377252C7}"/>
                  </a:ext>
                </a:extLst>
              </p:cNvPr>
              <p:cNvCxnSpPr>
                <a:cxnSpLocks/>
                <a:stCxn id="196" idx="3"/>
                <a:endCxn id="172"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98" name="Straight Arrow Connector 197">
                <a:extLst>
                  <a:ext uri="{FF2B5EF4-FFF2-40B4-BE49-F238E27FC236}">
                    <a16:creationId xmlns:a16="http://schemas.microsoft.com/office/drawing/2014/main" id="{3A4062F2-866B-299E-3D9C-DEA2CAF93CC4}"/>
                  </a:ext>
                </a:extLst>
              </p:cNvPr>
              <p:cNvCxnSpPr>
                <a:cxnSpLocks/>
                <a:stCxn id="196" idx="5"/>
                <a:endCxn id="185"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37" name="Group 136">
              <a:extLst>
                <a:ext uri="{FF2B5EF4-FFF2-40B4-BE49-F238E27FC236}">
                  <a16:creationId xmlns:a16="http://schemas.microsoft.com/office/drawing/2014/main" id="{A6205295-29D5-5C52-64F2-52F10AA34AB2}"/>
                </a:ext>
              </a:extLst>
            </p:cNvPr>
            <p:cNvGrpSpPr/>
            <p:nvPr/>
          </p:nvGrpSpPr>
          <p:grpSpPr>
            <a:xfrm>
              <a:off x="6457604" y="3888708"/>
              <a:ext cx="2638609" cy="1153972"/>
              <a:chOff x="1726685" y="2227592"/>
              <a:chExt cx="8727107" cy="3816722"/>
            </a:xfrm>
          </p:grpSpPr>
          <p:cxnSp>
            <p:nvCxnSpPr>
              <p:cNvPr id="141" name="Straight Arrow Connector 140">
                <a:extLst>
                  <a:ext uri="{FF2B5EF4-FFF2-40B4-BE49-F238E27FC236}">
                    <a16:creationId xmlns:a16="http://schemas.microsoft.com/office/drawing/2014/main" id="{376A5E0E-97A8-0727-45C3-D0ADA18BDD43}"/>
                  </a:ext>
                </a:extLst>
              </p:cNvPr>
              <p:cNvCxnSpPr>
                <a:cxnSpLocks/>
                <a:stCxn id="143" idx="3"/>
                <a:endCxn id="14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42" name="Straight Arrow Connector 141">
                <a:extLst>
                  <a:ext uri="{FF2B5EF4-FFF2-40B4-BE49-F238E27FC236}">
                    <a16:creationId xmlns:a16="http://schemas.microsoft.com/office/drawing/2014/main" id="{641F7C33-1233-4B78-1406-DAB64554DDDE}"/>
                  </a:ext>
                </a:extLst>
              </p:cNvPr>
              <p:cNvCxnSpPr>
                <a:cxnSpLocks/>
                <a:stCxn id="143" idx="5"/>
                <a:endCxn id="14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43" name="Oval 142">
                <a:extLst>
                  <a:ext uri="{FF2B5EF4-FFF2-40B4-BE49-F238E27FC236}">
                    <a16:creationId xmlns:a16="http://schemas.microsoft.com/office/drawing/2014/main" id="{29E03F84-DA7E-9F42-500F-955008ABEB05}"/>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144" name="Oval 143">
                <a:extLst>
                  <a:ext uri="{FF2B5EF4-FFF2-40B4-BE49-F238E27FC236}">
                    <a16:creationId xmlns:a16="http://schemas.microsoft.com/office/drawing/2014/main" id="{94F0007D-0398-33A1-BBA2-1DA509B85CD4}"/>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145" name="Straight Arrow Connector 144">
                <a:extLst>
                  <a:ext uri="{FF2B5EF4-FFF2-40B4-BE49-F238E27FC236}">
                    <a16:creationId xmlns:a16="http://schemas.microsoft.com/office/drawing/2014/main" id="{BA24970D-874B-61C2-A39A-B5D9BA512959}"/>
                  </a:ext>
                </a:extLst>
              </p:cNvPr>
              <p:cNvCxnSpPr>
                <a:cxnSpLocks/>
                <a:stCxn id="144" idx="3"/>
                <a:endCxn id="14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46" name="Straight Arrow Connector 145">
                <a:extLst>
                  <a:ext uri="{FF2B5EF4-FFF2-40B4-BE49-F238E27FC236}">
                    <a16:creationId xmlns:a16="http://schemas.microsoft.com/office/drawing/2014/main" id="{C8616F3B-81BE-A604-85A3-AA1F5653CA5B}"/>
                  </a:ext>
                </a:extLst>
              </p:cNvPr>
              <p:cNvCxnSpPr>
                <a:cxnSpLocks/>
                <a:stCxn id="144" idx="5"/>
                <a:endCxn id="14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47" name="Oval 146">
                <a:extLst>
                  <a:ext uri="{FF2B5EF4-FFF2-40B4-BE49-F238E27FC236}">
                    <a16:creationId xmlns:a16="http://schemas.microsoft.com/office/drawing/2014/main" id="{C9FCC24D-0612-373B-B0E4-3C3DA1B2F1C9}"/>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148" name="Oval 147">
                <a:extLst>
                  <a:ext uri="{FF2B5EF4-FFF2-40B4-BE49-F238E27FC236}">
                    <a16:creationId xmlns:a16="http://schemas.microsoft.com/office/drawing/2014/main" id="{9C136A6B-E682-109A-E053-E94A412E3EA5}"/>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149" name="Oval 148">
                <a:extLst>
                  <a:ext uri="{FF2B5EF4-FFF2-40B4-BE49-F238E27FC236}">
                    <a16:creationId xmlns:a16="http://schemas.microsoft.com/office/drawing/2014/main" id="{9D17F70D-677E-1BE1-82B5-E6801F3F3691}"/>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150" name="Straight Arrow Connector 149">
                <a:extLst>
                  <a:ext uri="{FF2B5EF4-FFF2-40B4-BE49-F238E27FC236}">
                    <a16:creationId xmlns:a16="http://schemas.microsoft.com/office/drawing/2014/main" id="{5F99A9CE-6B78-7419-215A-9021F2FEC3AD}"/>
                  </a:ext>
                </a:extLst>
              </p:cNvPr>
              <p:cNvCxnSpPr>
                <a:cxnSpLocks/>
                <a:stCxn id="149" idx="3"/>
                <a:endCxn id="15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51" name="Straight Arrow Connector 150">
                <a:extLst>
                  <a:ext uri="{FF2B5EF4-FFF2-40B4-BE49-F238E27FC236}">
                    <a16:creationId xmlns:a16="http://schemas.microsoft.com/office/drawing/2014/main" id="{ACD696E8-4A44-33BE-8497-1A6F807471A7}"/>
                  </a:ext>
                </a:extLst>
              </p:cNvPr>
              <p:cNvCxnSpPr>
                <a:cxnSpLocks/>
                <a:stCxn id="149" idx="5"/>
                <a:endCxn id="15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52" name="Oval 151">
                <a:extLst>
                  <a:ext uri="{FF2B5EF4-FFF2-40B4-BE49-F238E27FC236}">
                    <a16:creationId xmlns:a16="http://schemas.microsoft.com/office/drawing/2014/main" id="{63C15F46-1337-D464-674C-78AA64513ECA}"/>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153" name="Oval 152">
                <a:extLst>
                  <a:ext uri="{FF2B5EF4-FFF2-40B4-BE49-F238E27FC236}">
                    <a16:creationId xmlns:a16="http://schemas.microsoft.com/office/drawing/2014/main" id="{DB7606D9-355F-6A66-9B74-8EBF4A886119}"/>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154" name="Straight Arrow Connector 153">
                <a:extLst>
                  <a:ext uri="{FF2B5EF4-FFF2-40B4-BE49-F238E27FC236}">
                    <a16:creationId xmlns:a16="http://schemas.microsoft.com/office/drawing/2014/main" id="{8AECBC64-F462-3E13-FA26-89DEBD052771}"/>
                  </a:ext>
                </a:extLst>
              </p:cNvPr>
              <p:cNvCxnSpPr>
                <a:cxnSpLocks/>
                <a:stCxn id="156" idx="3"/>
                <a:endCxn id="15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55" name="Straight Arrow Connector 154">
                <a:extLst>
                  <a:ext uri="{FF2B5EF4-FFF2-40B4-BE49-F238E27FC236}">
                    <a16:creationId xmlns:a16="http://schemas.microsoft.com/office/drawing/2014/main" id="{B6017FA5-3075-45EA-5B62-D9F617DA21A4}"/>
                  </a:ext>
                </a:extLst>
              </p:cNvPr>
              <p:cNvCxnSpPr>
                <a:cxnSpLocks/>
                <a:stCxn id="156" idx="5"/>
                <a:endCxn id="16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56" name="Oval 155">
                <a:extLst>
                  <a:ext uri="{FF2B5EF4-FFF2-40B4-BE49-F238E27FC236}">
                    <a16:creationId xmlns:a16="http://schemas.microsoft.com/office/drawing/2014/main" id="{4CBB562A-365C-5276-4F5E-5B074BA5459E}"/>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157" name="Oval 156">
                <a:extLst>
                  <a:ext uri="{FF2B5EF4-FFF2-40B4-BE49-F238E27FC236}">
                    <a16:creationId xmlns:a16="http://schemas.microsoft.com/office/drawing/2014/main" id="{5C35FDC3-AD5D-6307-38EE-FB32283F9299}"/>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58" name="Straight Arrow Connector 157">
                <a:extLst>
                  <a:ext uri="{FF2B5EF4-FFF2-40B4-BE49-F238E27FC236}">
                    <a16:creationId xmlns:a16="http://schemas.microsoft.com/office/drawing/2014/main" id="{1CFE98B4-F963-D483-DBE1-2A66E4AC93AE}"/>
                  </a:ext>
                </a:extLst>
              </p:cNvPr>
              <p:cNvCxnSpPr>
                <a:cxnSpLocks/>
                <a:stCxn id="157" idx="3"/>
                <a:endCxn id="16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59" name="Straight Arrow Connector 158">
                <a:extLst>
                  <a:ext uri="{FF2B5EF4-FFF2-40B4-BE49-F238E27FC236}">
                    <a16:creationId xmlns:a16="http://schemas.microsoft.com/office/drawing/2014/main" id="{55DC6F67-41CE-4657-E489-36A505B7CA9A}"/>
                  </a:ext>
                </a:extLst>
              </p:cNvPr>
              <p:cNvCxnSpPr>
                <a:cxnSpLocks/>
                <a:stCxn id="157" idx="5"/>
                <a:endCxn id="16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60" name="Oval 159">
                <a:extLst>
                  <a:ext uri="{FF2B5EF4-FFF2-40B4-BE49-F238E27FC236}">
                    <a16:creationId xmlns:a16="http://schemas.microsoft.com/office/drawing/2014/main" id="{1E4C7DEE-8270-9E9D-7EEC-48EE9981FDCC}"/>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161" name="Oval 160">
                <a:extLst>
                  <a:ext uri="{FF2B5EF4-FFF2-40B4-BE49-F238E27FC236}">
                    <a16:creationId xmlns:a16="http://schemas.microsoft.com/office/drawing/2014/main" id="{CFC06D34-0276-73C8-B4AC-3459EEE9B9A1}"/>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162" name="Oval 161">
                <a:extLst>
                  <a:ext uri="{FF2B5EF4-FFF2-40B4-BE49-F238E27FC236}">
                    <a16:creationId xmlns:a16="http://schemas.microsoft.com/office/drawing/2014/main" id="{8DDD22C0-6B83-ED18-8BCA-9336CFB0AB05}"/>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163" name="Straight Arrow Connector 162">
                <a:extLst>
                  <a:ext uri="{FF2B5EF4-FFF2-40B4-BE49-F238E27FC236}">
                    <a16:creationId xmlns:a16="http://schemas.microsoft.com/office/drawing/2014/main" id="{C61FF1A0-A225-8F63-5E0F-79722FC4D0BA}"/>
                  </a:ext>
                </a:extLst>
              </p:cNvPr>
              <p:cNvCxnSpPr>
                <a:cxnSpLocks/>
                <a:stCxn id="162" idx="3"/>
                <a:endCxn id="16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64" name="Straight Arrow Connector 163">
                <a:extLst>
                  <a:ext uri="{FF2B5EF4-FFF2-40B4-BE49-F238E27FC236}">
                    <a16:creationId xmlns:a16="http://schemas.microsoft.com/office/drawing/2014/main" id="{850FDF85-9DFD-6ECA-DF9D-00A858414689}"/>
                  </a:ext>
                </a:extLst>
              </p:cNvPr>
              <p:cNvCxnSpPr>
                <a:cxnSpLocks/>
                <a:stCxn id="162" idx="5"/>
                <a:endCxn id="16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65" name="Oval 164">
                <a:extLst>
                  <a:ext uri="{FF2B5EF4-FFF2-40B4-BE49-F238E27FC236}">
                    <a16:creationId xmlns:a16="http://schemas.microsoft.com/office/drawing/2014/main" id="{DCE7162E-0866-C642-354E-44D405B72A71}"/>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166" name="Oval 165">
                <a:extLst>
                  <a:ext uri="{FF2B5EF4-FFF2-40B4-BE49-F238E27FC236}">
                    <a16:creationId xmlns:a16="http://schemas.microsoft.com/office/drawing/2014/main" id="{8B59FA7F-035A-BE7C-4395-EE4956BB9F19}"/>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167" name="Oval 166">
                <a:extLst>
                  <a:ext uri="{FF2B5EF4-FFF2-40B4-BE49-F238E27FC236}">
                    <a16:creationId xmlns:a16="http://schemas.microsoft.com/office/drawing/2014/main" id="{CF5F53DD-0E08-F129-5FCB-FB7DEDAEE89B}"/>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168" name="Straight Arrow Connector 167">
                <a:extLst>
                  <a:ext uri="{FF2B5EF4-FFF2-40B4-BE49-F238E27FC236}">
                    <a16:creationId xmlns:a16="http://schemas.microsoft.com/office/drawing/2014/main" id="{E5C17CC6-60BA-21DD-FAE4-27BBB6F3D51D}"/>
                  </a:ext>
                </a:extLst>
              </p:cNvPr>
              <p:cNvCxnSpPr>
                <a:cxnSpLocks/>
                <a:stCxn id="167" idx="3"/>
                <a:endCxn id="14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374A6761-CB87-F6B5-185C-527B87757BD2}"/>
                  </a:ext>
                </a:extLst>
              </p:cNvPr>
              <p:cNvCxnSpPr>
                <a:cxnSpLocks/>
                <a:stCxn id="167" idx="5"/>
                <a:endCxn id="15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138" name="Oval 137">
              <a:extLst>
                <a:ext uri="{FF2B5EF4-FFF2-40B4-BE49-F238E27FC236}">
                  <a16:creationId xmlns:a16="http://schemas.microsoft.com/office/drawing/2014/main" id="{9E6383ED-2D96-609C-17E9-DADB688E21F6}"/>
                </a:ext>
              </a:extLst>
            </p:cNvPr>
            <p:cNvSpPr/>
            <p:nvPr/>
          </p:nvSpPr>
          <p:spPr>
            <a:xfrm>
              <a:off x="6295317" y="3581532"/>
              <a:ext cx="188638" cy="18803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139" name="Straight Arrow Connector 138">
              <a:extLst>
                <a:ext uri="{FF2B5EF4-FFF2-40B4-BE49-F238E27FC236}">
                  <a16:creationId xmlns:a16="http://schemas.microsoft.com/office/drawing/2014/main" id="{79D39789-F56D-FB81-205D-0D1CD1F7BF58}"/>
                </a:ext>
              </a:extLst>
            </p:cNvPr>
            <p:cNvCxnSpPr>
              <a:cxnSpLocks/>
              <a:stCxn id="138" idx="2"/>
              <a:endCxn id="196" idx="7"/>
            </p:cNvCxnSpPr>
            <p:nvPr/>
          </p:nvCxnSpPr>
          <p:spPr>
            <a:xfrm flipH="1">
              <a:off x="5099168" y="3675550"/>
              <a:ext cx="1196149" cy="240695"/>
            </a:xfrm>
            <a:prstGeom prst="straightConnector1">
              <a:avLst/>
            </a:prstGeom>
            <a:noFill/>
            <a:ln w="38100" cap="flat" cmpd="sng" algn="ctr">
              <a:solidFill>
                <a:sysClr val="windowText" lastClr="000000"/>
              </a:solidFill>
              <a:prstDash val="solid"/>
              <a:miter lim="800000"/>
              <a:tailEnd type="triangle"/>
            </a:ln>
            <a:effectLst/>
          </p:spPr>
        </p:cxnSp>
        <p:cxnSp>
          <p:nvCxnSpPr>
            <p:cNvPr id="140" name="Straight Arrow Connector 139">
              <a:extLst>
                <a:ext uri="{FF2B5EF4-FFF2-40B4-BE49-F238E27FC236}">
                  <a16:creationId xmlns:a16="http://schemas.microsoft.com/office/drawing/2014/main" id="{049B3C51-A64C-3303-B641-845D12CA5380}"/>
                </a:ext>
              </a:extLst>
            </p:cNvPr>
            <p:cNvCxnSpPr>
              <a:cxnSpLocks/>
              <a:stCxn id="138" idx="6"/>
              <a:endCxn id="167" idx="2"/>
            </p:cNvCxnSpPr>
            <p:nvPr/>
          </p:nvCxnSpPr>
          <p:spPr>
            <a:xfrm>
              <a:off x="6483955" y="3675550"/>
              <a:ext cx="1200377" cy="307176"/>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90051202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092A-9CF5-09CC-B970-584E6EBD391D}"/>
              </a:ext>
            </a:extLst>
          </p:cNvPr>
          <p:cNvSpPr>
            <a:spLocks noGrp="1"/>
          </p:cNvSpPr>
          <p:nvPr>
            <p:ph type="title"/>
          </p:nvPr>
        </p:nvSpPr>
        <p:spPr/>
        <p:txBody>
          <a:bodyPr/>
          <a:lstStyle/>
          <a:p>
            <a:r>
              <a:rPr lang="en-US"/>
              <a:t>63 nodes </a:t>
            </a:r>
            <a:r>
              <a:rPr lang="en-US">
                <a:sym typeface="Wingdings" pitchFamily="2" charset="2"/>
              </a:rPr>
              <a:t> height 5</a:t>
            </a:r>
            <a:endParaRPr lang="en-US"/>
          </a:p>
        </p:txBody>
      </p:sp>
      <p:grpSp>
        <p:nvGrpSpPr>
          <p:cNvPr id="260" name="Group 259">
            <a:extLst>
              <a:ext uri="{FF2B5EF4-FFF2-40B4-BE49-F238E27FC236}">
                <a16:creationId xmlns:a16="http://schemas.microsoft.com/office/drawing/2014/main" id="{37D57E84-FC6C-68CC-1ACB-D5F08912AEAC}"/>
              </a:ext>
            </a:extLst>
          </p:cNvPr>
          <p:cNvGrpSpPr/>
          <p:nvPr/>
        </p:nvGrpSpPr>
        <p:grpSpPr>
          <a:xfrm>
            <a:off x="263019" y="3656190"/>
            <a:ext cx="8631331" cy="1386317"/>
            <a:chOff x="263019" y="3656190"/>
            <a:chExt cx="8631331" cy="1386317"/>
          </a:xfrm>
        </p:grpSpPr>
        <p:grpSp>
          <p:nvGrpSpPr>
            <p:cNvPr id="261" name="Group 260">
              <a:extLst>
                <a:ext uri="{FF2B5EF4-FFF2-40B4-BE49-F238E27FC236}">
                  <a16:creationId xmlns:a16="http://schemas.microsoft.com/office/drawing/2014/main" id="{5752A365-B948-2E7B-4E64-E677B2A3513D}"/>
                </a:ext>
              </a:extLst>
            </p:cNvPr>
            <p:cNvGrpSpPr/>
            <p:nvPr/>
          </p:nvGrpSpPr>
          <p:grpSpPr>
            <a:xfrm>
              <a:off x="263019" y="3888712"/>
              <a:ext cx="8631331" cy="1153795"/>
              <a:chOff x="-639509" y="3581532"/>
              <a:chExt cx="10930583" cy="1461148"/>
            </a:xfrm>
          </p:grpSpPr>
          <p:grpSp>
            <p:nvGrpSpPr>
              <p:cNvPr id="265" name="Group 264">
                <a:extLst>
                  <a:ext uri="{FF2B5EF4-FFF2-40B4-BE49-F238E27FC236}">
                    <a16:creationId xmlns:a16="http://schemas.microsoft.com/office/drawing/2014/main" id="{6ED700BE-EE15-D77E-2DBB-FDD2CC8EDE8F}"/>
                  </a:ext>
                </a:extLst>
              </p:cNvPr>
              <p:cNvGrpSpPr/>
              <p:nvPr/>
            </p:nvGrpSpPr>
            <p:grpSpPr>
              <a:xfrm>
                <a:off x="4906288" y="3581532"/>
                <a:ext cx="5384786" cy="1461148"/>
                <a:chOff x="3711427" y="3581532"/>
                <a:chExt cx="5384786" cy="1461148"/>
              </a:xfrm>
            </p:grpSpPr>
            <p:grpSp>
              <p:nvGrpSpPr>
                <p:cNvPr id="330" name="Group 329">
                  <a:extLst>
                    <a:ext uri="{FF2B5EF4-FFF2-40B4-BE49-F238E27FC236}">
                      <a16:creationId xmlns:a16="http://schemas.microsoft.com/office/drawing/2014/main" id="{AC1CAAF1-5CAA-F3BE-6DCA-23C50DC4259E}"/>
                    </a:ext>
                  </a:extLst>
                </p:cNvPr>
                <p:cNvGrpSpPr/>
                <p:nvPr/>
              </p:nvGrpSpPr>
              <p:grpSpPr>
                <a:xfrm>
                  <a:off x="3711427" y="3888708"/>
                  <a:ext cx="2638609" cy="1153972"/>
                  <a:chOff x="1726685" y="2227592"/>
                  <a:chExt cx="8727107" cy="3816722"/>
                </a:xfrm>
              </p:grpSpPr>
              <p:cxnSp>
                <p:nvCxnSpPr>
                  <p:cNvPr id="364" name="Straight Arrow Connector 363">
                    <a:extLst>
                      <a:ext uri="{FF2B5EF4-FFF2-40B4-BE49-F238E27FC236}">
                        <a16:creationId xmlns:a16="http://schemas.microsoft.com/office/drawing/2014/main" id="{140FFD94-B121-C4D1-788E-A9F37454F7CE}"/>
                      </a:ext>
                    </a:extLst>
                  </p:cNvPr>
                  <p:cNvCxnSpPr>
                    <a:cxnSpLocks/>
                    <a:stCxn id="366" idx="3"/>
                    <a:endCxn id="367"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65" name="Straight Arrow Connector 364">
                    <a:extLst>
                      <a:ext uri="{FF2B5EF4-FFF2-40B4-BE49-F238E27FC236}">
                        <a16:creationId xmlns:a16="http://schemas.microsoft.com/office/drawing/2014/main" id="{298AE1AC-C4F4-3128-35CC-22419EC0E851}"/>
                      </a:ext>
                    </a:extLst>
                  </p:cNvPr>
                  <p:cNvCxnSpPr>
                    <a:cxnSpLocks/>
                    <a:stCxn id="366" idx="5"/>
                    <a:endCxn id="372"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66" name="Oval 365">
                    <a:extLst>
                      <a:ext uri="{FF2B5EF4-FFF2-40B4-BE49-F238E27FC236}">
                        <a16:creationId xmlns:a16="http://schemas.microsoft.com/office/drawing/2014/main" id="{C19C7C90-2B14-4363-968B-6C8C4FCD1B5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367" name="Oval 366">
                    <a:extLst>
                      <a:ext uri="{FF2B5EF4-FFF2-40B4-BE49-F238E27FC236}">
                        <a16:creationId xmlns:a16="http://schemas.microsoft.com/office/drawing/2014/main" id="{88DE6149-0540-20A9-750A-17C1CA0A4CF0}"/>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368" name="Straight Arrow Connector 367">
                    <a:extLst>
                      <a:ext uri="{FF2B5EF4-FFF2-40B4-BE49-F238E27FC236}">
                        <a16:creationId xmlns:a16="http://schemas.microsoft.com/office/drawing/2014/main" id="{519A8861-9CAA-6CAD-CE27-B94CA7C70DB6}"/>
                      </a:ext>
                    </a:extLst>
                  </p:cNvPr>
                  <p:cNvCxnSpPr>
                    <a:cxnSpLocks/>
                    <a:stCxn id="367" idx="3"/>
                    <a:endCxn id="370"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9" name="Straight Arrow Connector 368">
                    <a:extLst>
                      <a:ext uri="{FF2B5EF4-FFF2-40B4-BE49-F238E27FC236}">
                        <a16:creationId xmlns:a16="http://schemas.microsoft.com/office/drawing/2014/main" id="{24745B5F-4D38-2AB0-5BF3-82AA2D101CA0}"/>
                      </a:ext>
                    </a:extLst>
                  </p:cNvPr>
                  <p:cNvCxnSpPr>
                    <a:cxnSpLocks/>
                    <a:stCxn id="367" idx="5"/>
                    <a:endCxn id="371"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0" name="Oval 369">
                    <a:extLst>
                      <a:ext uri="{FF2B5EF4-FFF2-40B4-BE49-F238E27FC236}">
                        <a16:creationId xmlns:a16="http://schemas.microsoft.com/office/drawing/2014/main" id="{FF37EE63-1FC4-7A0E-D57D-C4966307ADE5}"/>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371" name="Oval 370">
                    <a:extLst>
                      <a:ext uri="{FF2B5EF4-FFF2-40B4-BE49-F238E27FC236}">
                        <a16:creationId xmlns:a16="http://schemas.microsoft.com/office/drawing/2014/main" id="{3434C4AB-B51C-4AAF-73E8-39DDE80AB621}"/>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372" name="Oval 371">
                    <a:extLst>
                      <a:ext uri="{FF2B5EF4-FFF2-40B4-BE49-F238E27FC236}">
                        <a16:creationId xmlns:a16="http://schemas.microsoft.com/office/drawing/2014/main" id="{A31D3D59-FBBC-170C-1D27-5D4AF7ED858F}"/>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373" name="Straight Arrow Connector 372">
                    <a:extLst>
                      <a:ext uri="{FF2B5EF4-FFF2-40B4-BE49-F238E27FC236}">
                        <a16:creationId xmlns:a16="http://schemas.microsoft.com/office/drawing/2014/main" id="{0127C050-56FC-D139-740B-B5E6684F43EA}"/>
                      </a:ext>
                    </a:extLst>
                  </p:cNvPr>
                  <p:cNvCxnSpPr>
                    <a:cxnSpLocks/>
                    <a:stCxn id="372" idx="3"/>
                    <a:endCxn id="375"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74" name="Straight Arrow Connector 373">
                    <a:extLst>
                      <a:ext uri="{FF2B5EF4-FFF2-40B4-BE49-F238E27FC236}">
                        <a16:creationId xmlns:a16="http://schemas.microsoft.com/office/drawing/2014/main" id="{235D5BEE-B1F6-289B-34C8-A515C6E12427}"/>
                      </a:ext>
                    </a:extLst>
                  </p:cNvPr>
                  <p:cNvCxnSpPr>
                    <a:cxnSpLocks/>
                    <a:stCxn id="372" idx="5"/>
                    <a:endCxn id="376"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5" name="Oval 374">
                    <a:extLst>
                      <a:ext uri="{FF2B5EF4-FFF2-40B4-BE49-F238E27FC236}">
                        <a16:creationId xmlns:a16="http://schemas.microsoft.com/office/drawing/2014/main" id="{2D7A1FE5-07FC-044D-D4A4-36F1B424E557}"/>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376" name="Oval 375">
                    <a:extLst>
                      <a:ext uri="{FF2B5EF4-FFF2-40B4-BE49-F238E27FC236}">
                        <a16:creationId xmlns:a16="http://schemas.microsoft.com/office/drawing/2014/main" id="{98DB1DAC-3BF0-5E76-D685-48A5AEEDB883}"/>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377" name="Straight Arrow Connector 376">
                    <a:extLst>
                      <a:ext uri="{FF2B5EF4-FFF2-40B4-BE49-F238E27FC236}">
                        <a16:creationId xmlns:a16="http://schemas.microsoft.com/office/drawing/2014/main" id="{4A49BA3D-FC41-3A55-C470-41C0CE12A6D0}"/>
                      </a:ext>
                    </a:extLst>
                  </p:cNvPr>
                  <p:cNvCxnSpPr>
                    <a:cxnSpLocks/>
                    <a:stCxn id="379" idx="3"/>
                    <a:endCxn id="380"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78" name="Straight Arrow Connector 377">
                    <a:extLst>
                      <a:ext uri="{FF2B5EF4-FFF2-40B4-BE49-F238E27FC236}">
                        <a16:creationId xmlns:a16="http://schemas.microsoft.com/office/drawing/2014/main" id="{F28CAB80-EF02-47C2-C2E7-02B4EB1A3AB9}"/>
                      </a:ext>
                    </a:extLst>
                  </p:cNvPr>
                  <p:cNvCxnSpPr>
                    <a:cxnSpLocks/>
                    <a:stCxn id="379" idx="5"/>
                    <a:endCxn id="385"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79" name="Oval 378">
                    <a:extLst>
                      <a:ext uri="{FF2B5EF4-FFF2-40B4-BE49-F238E27FC236}">
                        <a16:creationId xmlns:a16="http://schemas.microsoft.com/office/drawing/2014/main" id="{069A4163-1FBA-BE15-0FD4-C0D4D0F393E7}"/>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380" name="Oval 379">
                    <a:extLst>
                      <a:ext uri="{FF2B5EF4-FFF2-40B4-BE49-F238E27FC236}">
                        <a16:creationId xmlns:a16="http://schemas.microsoft.com/office/drawing/2014/main" id="{D7645A3D-C46B-D972-F875-D1B9EB6172E0}"/>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381" name="Straight Arrow Connector 380">
                    <a:extLst>
                      <a:ext uri="{FF2B5EF4-FFF2-40B4-BE49-F238E27FC236}">
                        <a16:creationId xmlns:a16="http://schemas.microsoft.com/office/drawing/2014/main" id="{03E3D093-68DA-387C-A06E-854D5A155677}"/>
                      </a:ext>
                    </a:extLst>
                  </p:cNvPr>
                  <p:cNvCxnSpPr>
                    <a:cxnSpLocks/>
                    <a:stCxn id="380" idx="3"/>
                    <a:endCxn id="383"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82" name="Straight Arrow Connector 381">
                    <a:extLst>
                      <a:ext uri="{FF2B5EF4-FFF2-40B4-BE49-F238E27FC236}">
                        <a16:creationId xmlns:a16="http://schemas.microsoft.com/office/drawing/2014/main" id="{544F4DA5-2753-A3C8-BE3E-E99DC50689D0}"/>
                      </a:ext>
                    </a:extLst>
                  </p:cNvPr>
                  <p:cNvCxnSpPr>
                    <a:cxnSpLocks/>
                    <a:stCxn id="380" idx="5"/>
                    <a:endCxn id="384"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83" name="Oval 382">
                    <a:extLst>
                      <a:ext uri="{FF2B5EF4-FFF2-40B4-BE49-F238E27FC236}">
                        <a16:creationId xmlns:a16="http://schemas.microsoft.com/office/drawing/2014/main" id="{55928BD7-52CF-44B9-587B-1BFAEA1602BE}"/>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384" name="Oval 383">
                    <a:extLst>
                      <a:ext uri="{FF2B5EF4-FFF2-40B4-BE49-F238E27FC236}">
                        <a16:creationId xmlns:a16="http://schemas.microsoft.com/office/drawing/2014/main" id="{165B0C6E-2212-086F-460D-3DB2D44997B7}"/>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385" name="Oval 384">
                    <a:extLst>
                      <a:ext uri="{FF2B5EF4-FFF2-40B4-BE49-F238E27FC236}">
                        <a16:creationId xmlns:a16="http://schemas.microsoft.com/office/drawing/2014/main" id="{292BCBAC-7ABF-5F63-8A67-F4981F4F238A}"/>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386" name="Straight Arrow Connector 385">
                    <a:extLst>
                      <a:ext uri="{FF2B5EF4-FFF2-40B4-BE49-F238E27FC236}">
                        <a16:creationId xmlns:a16="http://schemas.microsoft.com/office/drawing/2014/main" id="{F1B5CFCE-BF45-E70C-F59A-0D44D4825135}"/>
                      </a:ext>
                    </a:extLst>
                  </p:cNvPr>
                  <p:cNvCxnSpPr>
                    <a:cxnSpLocks/>
                    <a:stCxn id="385" idx="3"/>
                    <a:endCxn id="388"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87" name="Straight Arrow Connector 386">
                    <a:extLst>
                      <a:ext uri="{FF2B5EF4-FFF2-40B4-BE49-F238E27FC236}">
                        <a16:creationId xmlns:a16="http://schemas.microsoft.com/office/drawing/2014/main" id="{7F02DAE1-8F18-5A4B-B27A-B64F4E0E4C71}"/>
                      </a:ext>
                    </a:extLst>
                  </p:cNvPr>
                  <p:cNvCxnSpPr>
                    <a:cxnSpLocks/>
                    <a:stCxn id="385" idx="5"/>
                    <a:endCxn id="389"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88" name="Oval 387">
                    <a:extLst>
                      <a:ext uri="{FF2B5EF4-FFF2-40B4-BE49-F238E27FC236}">
                        <a16:creationId xmlns:a16="http://schemas.microsoft.com/office/drawing/2014/main" id="{27A52497-009F-89E1-1378-91F87CB53DC4}"/>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389" name="Oval 388">
                    <a:extLst>
                      <a:ext uri="{FF2B5EF4-FFF2-40B4-BE49-F238E27FC236}">
                        <a16:creationId xmlns:a16="http://schemas.microsoft.com/office/drawing/2014/main" id="{70CF1A9C-48E4-97B8-6716-02F6BB081B18}"/>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390" name="Oval 389">
                    <a:extLst>
                      <a:ext uri="{FF2B5EF4-FFF2-40B4-BE49-F238E27FC236}">
                        <a16:creationId xmlns:a16="http://schemas.microsoft.com/office/drawing/2014/main" id="{E84B088F-6FA9-8DCD-3101-A7F86F041BD7}"/>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391" name="Straight Arrow Connector 390">
                    <a:extLst>
                      <a:ext uri="{FF2B5EF4-FFF2-40B4-BE49-F238E27FC236}">
                        <a16:creationId xmlns:a16="http://schemas.microsoft.com/office/drawing/2014/main" id="{408CE738-7229-D477-B281-CD13F39D8A2D}"/>
                      </a:ext>
                    </a:extLst>
                  </p:cNvPr>
                  <p:cNvCxnSpPr>
                    <a:cxnSpLocks/>
                    <a:stCxn id="390" idx="3"/>
                    <a:endCxn id="366"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392" name="Straight Arrow Connector 391">
                    <a:extLst>
                      <a:ext uri="{FF2B5EF4-FFF2-40B4-BE49-F238E27FC236}">
                        <a16:creationId xmlns:a16="http://schemas.microsoft.com/office/drawing/2014/main" id="{BB87E0BB-D934-74CF-C250-9F02904C7771}"/>
                      </a:ext>
                    </a:extLst>
                  </p:cNvPr>
                  <p:cNvCxnSpPr>
                    <a:cxnSpLocks/>
                    <a:stCxn id="390" idx="5"/>
                    <a:endCxn id="379"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331" name="Group 330">
                  <a:extLst>
                    <a:ext uri="{FF2B5EF4-FFF2-40B4-BE49-F238E27FC236}">
                      <a16:creationId xmlns:a16="http://schemas.microsoft.com/office/drawing/2014/main" id="{DEC9626C-8345-19D1-2412-9BC7C0FBB0A3}"/>
                    </a:ext>
                  </a:extLst>
                </p:cNvPr>
                <p:cNvGrpSpPr/>
                <p:nvPr/>
              </p:nvGrpSpPr>
              <p:grpSpPr>
                <a:xfrm>
                  <a:off x="6457604" y="3888708"/>
                  <a:ext cx="2638609" cy="1153972"/>
                  <a:chOff x="1726685" y="2227592"/>
                  <a:chExt cx="8727107" cy="3816722"/>
                </a:xfrm>
              </p:grpSpPr>
              <p:cxnSp>
                <p:nvCxnSpPr>
                  <p:cNvPr id="335" name="Straight Arrow Connector 334">
                    <a:extLst>
                      <a:ext uri="{FF2B5EF4-FFF2-40B4-BE49-F238E27FC236}">
                        <a16:creationId xmlns:a16="http://schemas.microsoft.com/office/drawing/2014/main" id="{8C0F2B5E-61F9-F94F-B5DD-5C8294199F2B}"/>
                      </a:ext>
                    </a:extLst>
                  </p:cNvPr>
                  <p:cNvCxnSpPr>
                    <a:cxnSpLocks/>
                    <a:stCxn id="337" idx="3"/>
                    <a:endCxn id="338"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36" name="Straight Arrow Connector 335">
                    <a:extLst>
                      <a:ext uri="{FF2B5EF4-FFF2-40B4-BE49-F238E27FC236}">
                        <a16:creationId xmlns:a16="http://schemas.microsoft.com/office/drawing/2014/main" id="{2337D114-8EF7-4412-A67B-7B0E3C53E81B}"/>
                      </a:ext>
                    </a:extLst>
                  </p:cNvPr>
                  <p:cNvCxnSpPr>
                    <a:cxnSpLocks/>
                    <a:stCxn id="337" idx="5"/>
                    <a:endCxn id="343"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7" name="Oval 336">
                    <a:extLst>
                      <a:ext uri="{FF2B5EF4-FFF2-40B4-BE49-F238E27FC236}">
                        <a16:creationId xmlns:a16="http://schemas.microsoft.com/office/drawing/2014/main" id="{48586086-258F-14AF-F37B-20609E9BC4C7}"/>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338" name="Oval 337">
                    <a:extLst>
                      <a:ext uri="{FF2B5EF4-FFF2-40B4-BE49-F238E27FC236}">
                        <a16:creationId xmlns:a16="http://schemas.microsoft.com/office/drawing/2014/main" id="{3EBA1FCD-441E-DCE0-D2D8-C1F324A7FD7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339" name="Straight Arrow Connector 338">
                    <a:extLst>
                      <a:ext uri="{FF2B5EF4-FFF2-40B4-BE49-F238E27FC236}">
                        <a16:creationId xmlns:a16="http://schemas.microsoft.com/office/drawing/2014/main" id="{9D4407EF-F016-255E-ED72-6B892A8AB399}"/>
                      </a:ext>
                    </a:extLst>
                  </p:cNvPr>
                  <p:cNvCxnSpPr>
                    <a:cxnSpLocks/>
                    <a:stCxn id="338" idx="3"/>
                    <a:endCxn id="341"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0" name="Straight Arrow Connector 339">
                    <a:extLst>
                      <a:ext uri="{FF2B5EF4-FFF2-40B4-BE49-F238E27FC236}">
                        <a16:creationId xmlns:a16="http://schemas.microsoft.com/office/drawing/2014/main" id="{5E6EB674-1147-D7C0-9A79-FFD1E5585307}"/>
                      </a:ext>
                    </a:extLst>
                  </p:cNvPr>
                  <p:cNvCxnSpPr>
                    <a:cxnSpLocks/>
                    <a:stCxn id="338" idx="5"/>
                    <a:endCxn id="342"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41" name="Oval 340">
                    <a:extLst>
                      <a:ext uri="{FF2B5EF4-FFF2-40B4-BE49-F238E27FC236}">
                        <a16:creationId xmlns:a16="http://schemas.microsoft.com/office/drawing/2014/main" id="{0B4DC3EC-DD98-26ED-DAEB-E4CD4C714DE1}"/>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342" name="Oval 341">
                    <a:extLst>
                      <a:ext uri="{FF2B5EF4-FFF2-40B4-BE49-F238E27FC236}">
                        <a16:creationId xmlns:a16="http://schemas.microsoft.com/office/drawing/2014/main" id="{7D8E3F00-1F95-AA73-4B92-C5345DC016A5}"/>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343" name="Oval 342">
                    <a:extLst>
                      <a:ext uri="{FF2B5EF4-FFF2-40B4-BE49-F238E27FC236}">
                        <a16:creationId xmlns:a16="http://schemas.microsoft.com/office/drawing/2014/main" id="{FFE4718E-9C3D-1739-488D-EDC99AA27822}"/>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344" name="Straight Arrow Connector 343">
                    <a:extLst>
                      <a:ext uri="{FF2B5EF4-FFF2-40B4-BE49-F238E27FC236}">
                        <a16:creationId xmlns:a16="http://schemas.microsoft.com/office/drawing/2014/main" id="{FFA70060-B20F-76B5-BD54-95B6EC8A8963}"/>
                      </a:ext>
                    </a:extLst>
                  </p:cNvPr>
                  <p:cNvCxnSpPr>
                    <a:cxnSpLocks/>
                    <a:stCxn id="343" idx="3"/>
                    <a:endCxn id="346"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5" name="Straight Arrow Connector 344">
                    <a:extLst>
                      <a:ext uri="{FF2B5EF4-FFF2-40B4-BE49-F238E27FC236}">
                        <a16:creationId xmlns:a16="http://schemas.microsoft.com/office/drawing/2014/main" id="{6510AD72-A27B-A31F-78EA-0A2D7863D177}"/>
                      </a:ext>
                    </a:extLst>
                  </p:cNvPr>
                  <p:cNvCxnSpPr>
                    <a:cxnSpLocks/>
                    <a:stCxn id="343" idx="5"/>
                    <a:endCxn id="347"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46" name="Oval 345">
                    <a:extLst>
                      <a:ext uri="{FF2B5EF4-FFF2-40B4-BE49-F238E27FC236}">
                        <a16:creationId xmlns:a16="http://schemas.microsoft.com/office/drawing/2014/main" id="{3622E578-BAB5-831D-0398-0E980F7FA501}"/>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347" name="Oval 346">
                    <a:extLst>
                      <a:ext uri="{FF2B5EF4-FFF2-40B4-BE49-F238E27FC236}">
                        <a16:creationId xmlns:a16="http://schemas.microsoft.com/office/drawing/2014/main" id="{CDE6693B-7C11-9047-9497-4F17A71971EC}"/>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348" name="Straight Arrow Connector 347">
                    <a:extLst>
                      <a:ext uri="{FF2B5EF4-FFF2-40B4-BE49-F238E27FC236}">
                        <a16:creationId xmlns:a16="http://schemas.microsoft.com/office/drawing/2014/main" id="{9417945F-91ED-0992-430C-C64322B77539}"/>
                      </a:ext>
                    </a:extLst>
                  </p:cNvPr>
                  <p:cNvCxnSpPr>
                    <a:cxnSpLocks/>
                    <a:stCxn id="350" idx="3"/>
                    <a:endCxn id="351"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49" name="Straight Arrow Connector 348">
                    <a:extLst>
                      <a:ext uri="{FF2B5EF4-FFF2-40B4-BE49-F238E27FC236}">
                        <a16:creationId xmlns:a16="http://schemas.microsoft.com/office/drawing/2014/main" id="{744E7CD6-46E3-0BF3-9C62-188290DAC711}"/>
                      </a:ext>
                    </a:extLst>
                  </p:cNvPr>
                  <p:cNvCxnSpPr>
                    <a:cxnSpLocks/>
                    <a:stCxn id="350" idx="5"/>
                    <a:endCxn id="356"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50" name="Oval 349">
                    <a:extLst>
                      <a:ext uri="{FF2B5EF4-FFF2-40B4-BE49-F238E27FC236}">
                        <a16:creationId xmlns:a16="http://schemas.microsoft.com/office/drawing/2014/main" id="{32540437-C2C4-A8D0-AB78-9C72E4FEC97C}"/>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351" name="Oval 350">
                    <a:extLst>
                      <a:ext uri="{FF2B5EF4-FFF2-40B4-BE49-F238E27FC236}">
                        <a16:creationId xmlns:a16="http://schemas.microsoft.com/office/drawing/2014/main" id="{B7FD5E6F-2001-A9AF-30F6-123A0BDBF95E}"/>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352" name="Straight Arrow Connector 351">
                    <a:extLst>
                      <a:ext uri="{FF2B5EF4-FFF2-40B4-BE49-F238E27FC236}">
                        <a16:creationId xmlns:a16="http://schemas.microsoft.com/office/drawing/2014/main" id="{2BB66180-98D5-CFC3-6307-94672D1C66F7}"/>
                      </a:ext>
                    </a:extLst>
                  </p:cNvPr>
                  <p:cNvCxnSpPr>
                    <a:cxnSpLocks/>
                    <a:stCxn id="351" idx="3"/>
                    <a:endCxn id="354"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53" name="Straight Arrow Connector 352">
                    <a:extLst>
                      <a:ext uri="{FF2B5EF4-FFF2-40B4-BE49-F238E27FC236}">
                        <a16:creationId xmlns:a16="http://schemas.microsoft.com/office/drawing/2014/main" id="{E8A99478-32F0-CABB-B97B-B204E5099246}"/>
                      </a:ext>
                    </a:extLst>
                  </p:cNvPr>
                  <p:cNvCxnSpPr>
                    <a:cxnSpLocks/>
                    <a:stCxn id="351" idx="5"/>
                    <a:endCxn id="355"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4" name="Oval 353">
                    <a:extLst>
                      <a:ext uri="{FF2B5EF4-FFF2-40B4-BE49-F238E27FC236}">
                        <a16:creationId xmlns:a16="http://schemas.microsoft.com/office/drawing/2014/main" id="{E385FF0A-54A8-3303-BBCE-A199BBE3A805}"/>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355" name="Oval 354">
                    <a:extLst>
                      <a:ext uri="{FF2B5EF4-FFF2-40B4-BE49-F238E27FC236}">
                        <a16:creationId xmlns:a16="http://schemas.microsoft.com/office/drawing/2014/main" id="{99C41C05-9A1A-B48F-8048-9895A3037F89}"/>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356" name="Oval 355">
                    <a:extLst>
                      <a:ext uri="{FF2B5EF4-FFF2-40B4-BE49-F238E27FC236}">
                        <a16:creationId xmlns:a16="http://schemas.microsoft.com/office/drawing/2014/main" id="{55E71183-0270-D271-E4B2-DB3F63BF6505}"/>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357" name="Straight Arrow Connector 356">
                    <a:extLst>
                      <a:ext uri="{FF2B5EF4-FFF2-40B4-BE49-F238E27FC236}">
                        <a16:creationId xmlns:a16="http://schemas.microsoft.com/office/drawing/2014/main" id="{B1494401-73E2-2E9A-18F1-A6EED91FACB5}"/>
                      </a:ext>
                    </a:extLst>
                  </p:cNvPr>
                  <p:cNvCxnSpPr>
                    <a:cxnSpLocks/>
                    <a:stCxn id="356" idx="3"/>
                    <a:endCxn id="359"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58" name="Straight Arrow Connector 357">
                    <a:extLst>
                      <a:ext uri="{FF2B5EF4-FFF2-40B4-BE49-F238E27FC236}">
                        <a16:creationId xmlns:a16="http://schemas.microsoft.com/office/drawing/2014/main" id="{E898C3AC-42C9-9955-0C1C-271C08D9BAA2}"/>
                      </a:ext>
                    </a:extLst>
                  </p:cNvPr>
                  <p:cNvCxnSpPr>
                    <a:cxnSpLocks/>
                    <a:stCxn id="356" idx="5"/>
                    <a:endCxn id="360"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9" name="Oval 358">
                    <a:extLst>
                      <a:ext uri="{FF2B5EF4-FFF2-40B4-BE49-F238E27FC236}">
                        <a16:creationId xmlns:a16="http://schemas.microsoft.com/office/drawing/2014/main" id="{14BC1B0C-9DD6-B94E-679C-ED76C447340C}"/>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360" name="Oval 359">
                    <a:extLst>
                      <a:ext uri="{FF2B5EF4-FFF2-40B4-BE49-F238E27FC236}">
                        <a16:creationId xmlns:a16="http://schemas.microsoft.com/office/drawing/2014/main" id="{0277269A-8866-FF9C-8686-80B489BCE0CE}"/>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361" name="Oval 360">
                    <a:extLst>
                      <a:ext uri="{FF2B5EF4-FFF2-40B4-BE49-F238E27FC236}">
                        <a16:creationId xmlns:a16="http://schemas.microsoft.com/office/drawing/2014/main" id="{F39DA16E-0824-3C9D-2EFA-20AB75090A0D}"/>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362" name="Straight Arrow Connector 361">
                    <a:extLst>
                      <a:ext uri="{FF2B5EF4-FFF2-40B4-BE49-F238E27FC236}">
                        <a16:creationId xmlns:a16="http://schemas.microsoft.com/office/drawing/2014/main" id="{DB0EFD2E-AFF5-1593-EDA2-34AC3812793B}"/>
                      </a:ext>
                    </a:extLst>
                  </p:cNvPr>
                  <p:cNvCxnSpPr>
                    <a:cxnSpLocks/>
                    <a:stCxn id="361" idx="3"/>
                    <a:endCxn id="337"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363" name="Straight Arrow Connector 362">
                    <a:extLst>
                      <a:ext uri="{FF2B5EF4-FFF2-40B4-BE49-F238E27FC236}">
                        <a16:creationId xmlns:a16="http://schemas.microsoft.com/office/drawing/2014/main" id="{84E5FF79-72E6-BD5E-88B1-1C97B772D2B1}"/>
                      </a:ext>
                    </a:extLst>
                  </p:cNvPr>
                  <p:cNvCxnSpPr>
                    <a:cxnSpLocks/>
                    <a:stCxn id="361" idx="5"/>
                    <a:endCxn id="350"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332" name="Oval 331">
                  <a:extLst>
                    <a:ext uri="{FF2B5EF4-FFF2-40B4-BE49-F238E27FC236}">
                      <a16:creationId xmlns:a16="http://schemas.microsoft.com/office/drawing/2014/main" id="{081FBBE6-9D88-B164-DBC4-A53C4017CEDC}"/>
                    </a:ext>
                  </a:extLst>
                </p:cNvPr>
                <p:cNvSpPr/>
                <p:nvPr/>
              </p:nvSpPr>
              <p:spPr>
                <a:xfrm>
                  <a:off x="6295317" y="3581532"/>
                  <a:ext cx="188638" cy="18803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333" name="Straight Arrow Connector 332">
                  <a:extLst>
                    <a:ext uri="{FF2B5EF4-FFF2-40B4-BE49-F238E27FC236}">
                      <a16:creationId xmlns:a16="http://schemas.microsoft.com/office/drawing/2014/main" id="{3CF3C62D-F890-207F-491C-E4C2CB769471}"/>
                    </a:ext>
                  </a:extLst>
                </p:cNvPr>
                <p:cNvCxnSpPr>
                  <a:cxnSpLocks/>
                  <a:stCxn id="332" idx="2"/>
                  <a:endCxn id="390" idx="7"/>
                </p:cNvCxnSpPr>
                <p:nvPr/>
              </p:nvCxnSpPr>
              <p:spPr>
                <a:xfrm flipH="1">
                  <a:off x="5099168" y="3675550"/>
                  <a:ext cx="1196149" cy="240695"/>
                </a:xfrm>
                <a:prstGeom prst="straightConnector1">
                  <a:avLst/>
                </a:prstGeom>
                <a:noFill/>
                <a:ln w="38100" cap="flat" cmpd="sng" algn="ctr">
                  <a:solidFill>
                    <a:sysClr val="windowText" lastClr="000000"/>
                  </a:solidFill>
                  <a:prstDash val="solid"/>
                  <a:miter lim="800000"/>
                  <a:tailEnd type="triangle"/>
                </a:ln>
                <a:effectLst/>
              </p:spPr>
            </p:cxnSp>
            <p:cxnSp>
              <p:nvCxnSpPr>
                <p:cNvPr id="334" name="Straight Arrow Connector 333">
                  <a:extLst>
                    <a:ext uri="{FF2B5EF4-FFF2-40B4-BE49-F238E27FC236}">
                      <a16:creationId xmlns:a16="http://schemas.microsoft.com/office/drawing/2014/main" id="{DA4A87BC-7D8D-7789-D2E8-5DBD7B62AAFD}"/>
                    </a:ext>
                  </a:extLst>
                </p:cNvPr>
                <p:cNvCxnSpPr>
                  <a:cxnSpLocks/>
                  <a:stCxn id="332" idx="6"/>
                  <a:endCxn id="361" idx="2"/>
                </p:cNvCxnSpPr>
                <p:nvPr/>
              </p:nvCxnSpPr>
              <p:spPr>
                <a:xfrm>
                  <a:off x="6483955" y="3675550"/>
                  <a:ext cx="1200377" cy="307176"/>
                </a:xfrm>
                <a:prstGeom prst="straightConnector1">
                  <a:avLst/>
                </a:prstGeom>
                <a:noFill/>
                <a:ln w="38100" cap="flat" cmpd="sng" algn="ctr">
                  <a:solidFill>
                    <a:sysClr val="windowText" lastClr="000000"/>
                  </a:solidFill>
                  <a:prstDash val="solid"/>
                  <a:miter lim="800000"/>
                  <a:tailEnd type="triangle"/>
                </a:ln>
                <a:effectLst/>
              </p:spPr>
            </p:cxnSp>
          </p:grpSp>
          <p:grpSp>
            <p:nvGrpSpPr>
              <p:cNvPr id="266" name="Group 265">
                <a:extLst>
                  <a:ext uri="{FF2B5EF4-FFF2-40B4-BE49-F238E27FC236}">
                    <a16:creationId xmlns:a16="http://schemas.microsoft.com/office/drawing/2014/main" id="{6D470117-7730-BFCC-4A0C-B905B78D4D2D}"/>
                  </a:ext>
                </a:extLst>
              </p:cNvPr>
              <p:cNvGrpSpPr/>
              <p:nvPr/>
            </p:nvGrpSpPr>
            <p:grpSpPr>
              <a:xfrm>
                <a:off x="-639509" y="3581532"/>
                <a:ext cx="5384786" cy="1461148"/>
                <a:chOff x="3711427" y="3581532"/>
                <a:chExt cx="5384786" cy="1461148"/>
              </a:xfrm>
            </p:grpSpPr>
            <p:grpSp>
              <p:nvGrpSpPr>
                <p:cNvPr id="267" name="Group 266">
                  <a:extLst>
                    <a:ext uri="{FF2B5EF4-FFF2-40B4-BE49-F238E27FC236}">
                      <a16:creationId xmlns:a16="http://schemas.microsoft.com/office/drawing/2014/main" id="{7B7DAA94-E787-E25A-D328-3F03697B1D1A}"/>
                    </a:ext>
                  </a:extLst>
                </p:cNvPr>
                <p:cNvGrpSpPr/>
                <p:nvPr/>
              </p:nvGrpSpPr>
              <p:grpSpPr>
                <a:xfrm>
                  <a:off x="3711427" y="3888708"/>
                  <a:ext cx="2638609" cy="1153972"/>
                  <a:chOff x="1726685" y="2227592"/>
                  <a:chExt cx="8727107" cy="3816722"/>
                </a:xfrm>
              </p:grpSpPr>
              <p:cxnSp>
                <p:nvCxnSpPr>
                  <p:cNvPr id="301" name="Straight Arrow Connector 300">
                    <a:extLst>
                      <a:ext uri="{FF2B5EF4-FFF2-40B4-BE49-F238E27FC236}">
                        <a16:creationId xmlns:a16="http://schemas.microsoft.com/office/drawing/2014/main" id="{F9657B31-9BDD-CDA7-517E-5E1403A2CF48}"/>
                      </a:ext>
                    </a:extLst>
                  </p:cNvPr>
                  <p:cNvCxnSpPr>
                    <a:cxnSpLocks/>
                    <a:stCxn id="303" idx="3"/>
                    <a:endCxn id="30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2" name="Straight Arrow Connector 301">
                    <a:extLst>
                      <a:ext uri="{FF2B5EF4-FFF2-40B4-BE49-F238E27FC236}">
                        <a16:creationId xmlns:a16="http://schemas.microsoft.com/office/drawing/2014/main" id="{97249151-0E71-0FBA-6C40-B99678FD7E7A}"/>
                      </a:ext>
                    </a:extLst>
                  </p:cNvPr>
                  <p:cNvCxnSpPr>
                    <a:cxnSpLocks/>
                    <a:stCxn id="303" idx="5"/>
                    <a:endCxn id="30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03" name="Oval 302">
                    <a:extLst>
                      <a:ext uri="{FF2B5EF4-FFF2-40B4-BE49-F238E27FC236}">
                        <a16:creationId xmlns:a16="http://schemas.microsoft.com/office/drawing/2014/main" id="{BD40C2E7-78B3-AA42-F44C-2B394D786DCB}"/>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304" name="Oval 303">
                    <a:extLst>
                      <a:ext uri="{FF2B5EF4-FFF2-40B4-BE49-F238E27FC236}">
                        <a16:creationId xmlns:a16="http://schemas.microsoft.com/office/drawing/2014/main" id="{5C24854F-3EED-F3E6-5AAA-3CCDDAAA4AB0}"/>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305" name="Straight Arrow Connector 304">
                    <a:extLst>
                      <a:ext uri="{FF2B5EF4-FFF2-40B4-BE49-F238E27FC236}">
                        <a16:creationId xmlns:a16="http://schemas.microsoft.com/office/drawing/2014/main" id="{C9FF873D-6545-AFB9-0428-FFF39DF23588}"/>
                      </a:ext>
                    </a:extLst>
                  </p:cNvPr>
                  <p:cNvCxnSpPr>
                    <a:cxnSpLocks/>
                    <a:stCxn id="304" idx="3"/>
                    <a:endCxn id="30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06" name="Straight Arrow Connector 305">
                    <a:extLst>
                      <a:ext uri="{FF2B5EF4-FFF2-40B4-BE49-F238E27FC236}">
                        <a16:creationId xmlns:a16="http://schemas.microsoft.com/office/drawing/2014/main" id="{B21E39D3-03E3-7CB5-0246-E50B79097A7F}"/>
                      </a:ext>
                    </a:extLst>
                  </p:cNvPr>
                  <p:cNvCxnSpPr>
                    <a:cxnSpLocks/>
                    <a:stCxn id="304" idx="5"/>
                    <a:endCxn id="30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07" name="Oval 306">
                    <a:extLst>
                      <a:ext uri="{FF2B5EF4-FFF2-40B4-BE49-F238E27FC236}">
                        <a16:creationId xmlns:a16="http://schemas.microsoft.com/office/drawing/2014/main" id="{ED9A0105-F65B-CB85-4C69-A0C81E7FC8E8}"/>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308" name="Oval 307">
                    <a:extLst>
                      <a:ext uri="{FF2B5EF4-FFF2-40B4-BE49-F238E27FC236}">
                        <a16:creationId xmlns:a16="http://schemas.microsoft.com/office/drawing/2014/main" id="{519E27D3-4BC4-4E1C-688E-3EBA7CCED9A3}"/>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309" name="Oval 308">
                    <a:extLst>
                      <a:ext uri="{FF2B5EF4-FFF2-40B4-BE49-F238E27FC236}">
                        <a16:creationId xmlns:a16="http://schemas.microsoft.com/office/drawing/2014/main" id="{1B41EE56-5155-E1A2-C23B-1EA2FF8E98C3}"/>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310" name="Straight Arrow Connector 309">
                    <a:extLst>
                      <a:ext uri="{FF2B5EF4-FFF2-40B4-BE49-F238E27FC236}">
                        <a16:creationId xmlns:a16="http://schemas.microsoft.com/office/drawing/2014/main" id="{B7B9F5DA-1CC0-15FC-5D54-75A780F4B12F}"/>
                      </a:ext>
                    </a:extLst>
                  </p:cNvPr>
                  <p:cNvCxnSpPr>
                    <a:cxnSpLocks/>
                    <a:stCxn id="309" idx="3"/>
                    <a:endCxn id="31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11" name="Straight Arrow Connector 310">
                    <a:extLst>
                      <a:ext uri="{FF2B5EF4-FFF2-40B4-BE49-F238E27FC236}">
                        <a16:creationId xmlns:a16="http://schemas.microsoft.com/office/drawing/2014/main" id="{21D40EB9-7229-A792-09EA-F01D637E9DD4}"/>
                      </a:ext>
                    </a:extLst>
                  </p:cNvPr>
                  <p:cNvCxnSpPr>
                    <a:cxnSpLocks/>
                    <a:stCxn id="309" idx="5"/>
                    <a:endCxn id="31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12" name="Oval 311">
                    <a:extLst>
                      <a:ext uri="{FF2B5EF4-FFF2-40B4-BE49-F238E27FC236}">
                        <a16:creationId xmlns:a16="http://schemas.microsoft.com/office/drawing/2014/main" id="{43EB8A7A-A016-0903-157F-3D53612EDF79}"/>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313" name="Oval 312">
                    <a:extLst>
                      <a:ext uri="{FF2B5EF4-FFF2-40B4-BE49-F238E27FC236}">
                        <a16:creationId xmlns:a16="http://schemas.microsoft.com/office/drawing/2014/main" id="{7CBE588D-7E52-4F1E-FA42-1705CBE5AD25}"/>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314" name="Straight Arrow Connector 313">
                    <a:extLst>
                      <a:ext uri="{FF2B5EF4-FFF2-40B4-BE49-F238E27FC236}">
                        <a16:creationId xmlns:a16="http://schemas.microsoft.com/office/drawing/2014/main" id="{7AA311F6-00BC-BE8F-573D-FF0AD22DB260}"/>
                      </a:ext>
                    </a:extLst>
                  </p:cNvPr>
                  <p:cNvCxnSpPr>
                    <a:cxnSpLocks/>
                    <a:stCxn id="316" idx="3"/>
                    <a:endCxn id="31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15" name="Straight Arrow Connector 314">
                    <a:extLst>
                      <a:ext uri="{FF2B5EF4-FFF2-40B4-BE49-F238E27FC236}">
                        <a16:creationId xmlns:a16="http://schemas.microsoft.com/office/drawing/2014/main" id="{F68971BA-E397-551A-6F9E-25FC14214636}"/>
                      </a:ext>
                    </a:extLst>
                  </p:cNvPr>
                  <p:cNvCxnSpPr>
                    <a:cxnSpLocks/>
                    <a:stCxn id="316" idx="5"/>
                    <a:endCxn id="32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6" name="Oval 315">
                    <a:extLst>
                      <a:ext uri="{FF2B5EF4-FFF2-40B4-BE49-F238E27FC236}">
                        <a16:creationId xmlns:a16="http://schemas.microsoft.com/office/drawing/2014/main" id="{931839F1-D25B-6781-A4B9-CEF59B4DCFD4}"/>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317" name="Oval 316">
                    <a:extLst>
                      <a:ext uri="{FF2B5EF4-FFF2-40B4-BE49-F238E27FC236}">
                        <a16:creationId xmlns:a16="http://schemas.microsoft.com/office/drawing/2014/main" id="{E2ACDBD2-0EE8-7C7C-8F84-48D6B96EADD2}"/>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318" name="Straight Arrow Connector 317">
                    <a:extLst>
                      <a:ext uri="{FF2B5EF4-FFF2-40B4-BE49-F238E27FC236}">
                        <a16:creationId xmlns:a16="http://schemas.microsoft.com/office/drawing/2014/main" id="{165E714E-BC6E-05CE-0526-454E90885A16}"/>
                      </a:ext>
                    </a:extLst>
                  </p:cNvPr>
                  <p:cNvCxnSpPr>
                    <a:cxnSpLocks/>
                    <a:stCxn id="317" idx="3"/>
                    <a:endCxn id="32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19" name="Straight Arrow Connector 318">
                    <a:extLst>
                      <a:ext uri="{FF2B5EF4-FFF2-40B4-BE49-F238E27FC236}">
                        <a16:creationId xmlns:a16="http://schemas.microsoft.com/office/drawing/2014/main" id="{67F2B8A9-03F4-2B95-E162-CE57533B4028}"/>
                      </a:ext>
                    </a:extLst>
                  </p:cNvPr>
                  <p:cNvCxnSpPr>
                    <a:cxnSpLocks/>
                    <a:stCxn id="317" idx="5"/>
                    <a:endCxn id="32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20" name="Oval 319">
                    <a:extLst>
                      <a:ext uri="{FF2B5EF4-FFF2-40B4-BE49-F238E27FC236}">
                        <a16:creationId xmlns:a16="http://schemas.microsoft.com/office/drawing/2014/main" id="{304810C7-2F74-94C6-AEDE-FC1FBD816A45}"/>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321" name="Oval 320">
                    <a:extLst>
                      <a:ext uri="{FF2B5EF4-FFF2-40B4-BE49-F238E27FC236}">
                        <a16:creationId xmlns:a16="http://schemas.microsoft.com/office/drawing/2014/main" id="{F7F149CE-59FE-3996-7D6D-2C014B64087A}"/>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322" name="Oval 321">
                    <a:extLst>
                      <a:ext uri="{FF2B5EF4-FFF2-40B4-BE49-F238E27FC236}">
                        <a16:creationId xmlns:a16="http://schemas.microsoft.com/office/drawing/2014/main" id="{AE03754A-B6F5-6D35-15D0-CF32C419F759}"/>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323" name="Straight Arrow Connector 322">
                    <a:extLst>
                      <a:ext uri="{FF2B5EF4-FFF2-40B4-BE49-F238E27FC236}">
                        <a16:creationId xmlns:a16="http://schemas.microsoft.com/office/drawing/2014/main" id="{C9B7F7F2-9639-AC0A-CC18-9BF531AB037E}"/>
                      </a:ext>
                    </a:extLst>
                  </p:cNvPr>
                  <p:cNvCxnSpPr>
                    <a:cxnSpLocks/>
                    <a:stCxn id="322" idx="3"/>
                    <a:endCxn id="32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24" name="Straight Arrow Connector 323">
                    <a:extLst>
                      <a:ext uri="{FF2B5EF4-FFF2-40B4-BE49-F238E27FC236}">
                        <a16:creationId xmlns:a16="http://schemas.microsoft.com/office/drawing/2014/main" id="{99719BA0-6E5E-C995-C6DF-EE029BF0E7FA}"/>
                      </a:ext>
                    </a:extLst>
                  </p:cNvPr>
                  <p:cNvCxnSpPr>
                    <a:cxnSpLocks/>
                    <a:stCxn id="322" idx="5"/>
                    <a:endCxn id="32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25" name="Oval 324">
                    <a:extLst>
                      <a:ext uri="{FF2B5EF4-FFF2-40B4-BE49-F238E27FC236}">
                        <a16:creationId xmlns:a16="http://schemas.microsoft.com/office/drawing/2014/main" id="{AEB91263-10EF-E350-6B8F-D87CA6C73984}"/>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326" name="Oval 325">
                    <a:extLst>
                      <a:ext uri="{FF2B5EF4-FFF2-40B4-BE49-F238E27FC236}">
                        <a16:creationId xmlns:a16="http://schemas.microsoft.com/office/drawing/2014/main" id="{4E3E18E0-84DC-0D46-B511-8EAD72D913D2}"/>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327" name="Oval 326">
                    <a:extLst>
                      <a:ext uri="{FF2B5EF4-FFF2-40B4-BE49-F238E27FC236}">
                        <a16:creationId xmlns:a16="http://schemas.microsoft.com/office/drawing/2014/main" id="{2256747D-6D75-745A-9EF8-9576B5DA95DB}"/>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328" name="Straight Arrow Connector 327">
                    <a:extLst>
                      <a:ext uri="{FF2B5EF4-FFF2-40B4-BE49-F238E27FC236}">
                        <a16:creationId xmlns:a16="http://schemas.microsoft.com/office/drawing/2014/main" id="{1A4EBCF7-7210-BBDE-DAEE-E4F75D154FE7}"/>
                      </a:ext>
                    </a:extLst>
                  </p:cNvPr>
                  <p:cNvCxnSpPr>
                    <a:cxnSpLocks/>
                    <a:stCxn id="327" idx="3"/>
                    <a:endCxn id="30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329" name="Straight Arrow Connector 328">
                    <a:extLst>
                      <a:ext uri="{FF2B5EF4-FFF2-40B4-BE49-F238E27FC236}">
                        <a16:creationId xmlns:a16="http://schemas.microsoft.com/office/drawing/2014/main" id="{5E25152B-CD2D-DCA0-8551-896BF278DBA3}"/>
                      </a:ext>
                    </a:extLst>
                  </p:cNvPr>
                  <p:cNvCxnSpPr>
                    <a:cxnSpLocks/>
                    <a:stCxn id="327" idx="5"/>
                    <a:endCxn id="31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268" name="Group 267">
                  <a:extLst>
                    <a:ext uri="{FF2B5EF4-FFF2-40B4-BE49-F238E27FC236}">
                      <a16:creationId xmlns:a16="http://schemas.microsoft.com/office/drawing/2014/main" id="{35ECE738-661F-9507-78EC-F6AE44FED308}"/>
                    </a:ext>
                  </a:extLst>
                </p:cNvPr>
                <p:cNvGrpSpPr/>
                <p:nvPr/>
              </p:nvGrpSpPr>
              <p:grpSpPr>
                <a:xfrm>
                  <a:off x="6457604" y="3888708"/>
                  <a:ext cx="2638609" cy="1153972"/>
                  <a:chOff x="1726685" y="2227592"/>
                  <a:chExt cx="8727107" cy="3816722"/>
                </a:xfrm>
              </p:grpSpPr>
              <p:cxnSp>
                <p:nvCxnSpPr>
                  <p:cNvPr id="272" name="Straight Arrow Connector 271">
                    <a:extLst>
                      <a:ext uri="{FF2B5EF4-FFF2-40B4-BE49-F238E27FC236}">
                        <a16:creationId xmlns:a16="http://schemas.microsoft.com/office/drawing/2014/main" id="{24D14A7F-C824-4483-00D9-7847CC02A4C7}"/>
                      </a:ext>
                    </a:extLst>
                  </p:cNvPr>
                  <p:cNvCxnSpPr>
                    <a:cxnSpLocks/>
                    <a:stCxn id="274" idx="3"/>
                    <a:endCxn id="275"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73" name="Straight Arrow Connector 272">
                    <a:extLst>
                      <a:ext uri="{FF2B5EF4-FFF2-40B4-BE49-F238E27FC236}">
                        <a16:creationId xmlns:a16="http://schemas.microsoft.com/office/drawing/2014/main" id="{63C05D46-C298-9F9A-8991-180390090509}"/>
                      </a:ext>
                    </a:extLst>
                  </p:cNvPr>
                  <p:cNvCxnSpPr>
                    <a:cxnSpLocks/>
                    <a:stCxn id="274" idx="5"/>
                    <a:endCxn id="280"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74" name="Oval 273">
                    <a:extLst>
                      <a:ext uri="{FF2B5EF4-FFF2-40B4-BE49-F238E27FC236}">
                        <a16:creationId xmlns:a16="http://schemas.microsoft.com/office/drawing/2014/main" id="{BB200EE7-9BD2-CEAA-275A-6A31AB8CB070}"/>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275" name="Oval 274">
                    <a:extLst>
                      <a:ext uri="{FF2B5EF4-FFF2-40B4-BE49-F238E27FC236}">
                        <a16:creationId xmlns:a16="http://schemas.microsoft.com/office/drawing/2014/main" id="{2ACBECE3-C748-F663-394B-36B81D1CCA7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276" name="Straight Arrow Connector 275">
                    <a:extLst>
                      <a:ext uri="{FF2B5EF4-FFF2-40B4-BE49-F238E27FC236}">
                        <a16:creationId xmlns:a16="http://schemas.microsoft.com/office/drawing/2014/main" id="{F7C78680-099D-1531-92DC-70E7AE8517E2}"/>
                      </a:ext>
                    </a:extLst>
                  </p:cNvPr>
                  <p:cNvCxnSpPr>
                    <a:cxnSpLocks/>
                    <a:stCxn id="275" idx="3"/>
                    <a:endCxn id="278"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77" name="Straight Arrow Connector 276">
                    <a:extLst>
                      <a:ext uri="{FF2B5EF4-FFF2-40B4-BE49-F238E27FC236}">
                        <a16:creationId xmlns:a16="http://schemas.microsoft.com/office/drawing/2014/main" id="{7704265F-92A3-C33D-984B-01C198FDB134}"/>
                      </a:ext>
                    </a:extLst>
                  </p:cNvPr>
                  <p:cNvCxnSpPr>
                    <a:cxnSpLocks/>
                    <a:stCxn id="275" idx="5"/>
                    <a:endCxn id="279"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78" name="Oval 277">
                    <a:extLst>
                      <a:ext uri="{FF2B5EF4-FFF2-40B4-BE49-F238E27FC236}">
                        <a16:creationId xmlns:a16="http://schemas.microsoft.com/office/drawing/2014/main" id="{50E67052-AFF4-B53B-07AB-956392D38A69}"/>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279" name="Oval 278">
                    <a:extLst>
                      <a:ext uri="{FF2B5EF4-FFF2-40B4-BE49-F238E27FC236}">
                        <a16:creationId xmlns:a16="http://schemas.microsoft.com/office/drawing/2014/main" id="{4964ED95-4802-2009-F269-68F3A4FC7FA7}"/>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280" name="Oval 279">
                    <a:extLst>
                      <a:ext uri="{FF2B5EF4-FFF2-40B4-BE49-F238E27FC236}">
                        <a16:creationId xmlns:a16="http://schemas.microsoft.com/office/drawing/2014/main" id="{FA208FF6-E07B-CC0A-0FE1-362D75A8D2FA}"/>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281" name="Straight Arrow Connector 280">
                    <a:extLst>
                      <a:ext uri="{FF2B5EF4-FFF2-40B4-BE49-F238E27FC236}">
                        <a16:creationId xmlns:a16="http://schemas.microsoft.com/office/drawing/2014/main" id="{FA1D69C4-44D2-7BAF-723E-FE46D72FC008}"/>
                      </a:ext>
                    </a:extLst>
                  </p:cNvPr>
                  <p:cNvCxnSpPr>
                    <a:cxnSpLocks/>
                    <a:stCxn id="280" idx="3"/>
                    <a:endCxn id="283"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82" name="Straight Arrow Connector 281">
                    <a:extLst>
                      <a:ext uri="{FF2B5EF4-FFF2-40B4-BE49-F238E27FC236}">
                        <a16:creationId xmlns:a16="http://schemas.microsoft.com/office/drawing/2014/main" id="{FACC4B15-01BC-7F13-9A89-786022CAE0B4}"/>
                      </a:ext>
                    </a:extLst>
                  </p:cNvPr>
                  <p:cNvCxnSpPr>
                    <a:cxnSpLocks/>
                    <a:stCxn id="280" idx="5"/>
                    <a:endCxn id="284"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83" name="Oval 282">
                    <a:extLst>
                      <a:ext uri="{FF2B5EF4-FFF2-40B4-BE49-F238E27FC236}">
                        <a16:creationId xmlns:a16="http://schemas.microsoft.com/office/drawing/2014/main" id="{36B5BF30-2F91-44A0-F374-125A5C2B71F7}"/>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284" name="Oval 283">
                    <a:extLst>
                      <a:ext uri="{FF2B5EF4-FFF2-40B4-BE49-F238E27FC236}">
                        <a16:creationId xmlns:a16="http://schemas.microsoft.com/office/drawing/2014/main" id="{501F59E0-2252-7A8B-92C3-1BD1568A4DA3}"/>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285" name="Straight Arrow Connector 284">
                    <a:extLst>
                      <a:ext uri="{FF2B5EF4-FFF2-40B4-BE49-F238E27FC236}">
                        <a16:creationId xmlns:a16="http://schemas.microsoft.com/office/drawing/2014/main" id="{EA8F3955-FDF1-8155-BFF2-42227D2D5B52}"/>
                      </a:ext>
                    </a:extLst>
                  </p:cNvPr>
                  <p:cNvCxnSpPr>
                    <a:cxnSpLocks/>
                    <a:stCxn id="287" idx="3"/>
                    <a:endCxn id="288"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86" name="Straight Arrow Connector 285">
                    <a:extLst>
                      <a:ext uri="{FF2B5EF4-FFF2-40B4-BE49-F238E27FC236}">
                        <a16:creationId xmlns:a16="http://schemas.microsoft.com/office/drawing/2014/main" id="{CEC6698B-6469-E34F-3E7F-032CEAEEC813}"/>
                      </a:ext>
                    </a:extLst>
                  </p:cNvPr>
                  <p:cNvCxnSpPr>
                    <a:cxnSpLocks/>
                    <a:stCxn id="287" idx="5"/>
                    <a:endCxn id="293"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87" name="Oval 286">
                    <a:extLst>
                      <a:ext uri="{FF2B5EF4-FFF2-40B4-BE49-F238E27FC236}">
                        <a16:creationId xmlns:a16="http://schemas.microsoft.com/office/drawing/2014/main" id="{C007DABB-F76C-C85E-25D4-20F4D3665BB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288" name="Oval 287">
                    <a:extLst>
                      <a:ext uri="{FF2B5EF4-FFF2-40B4-BE49-F238E27FC236}">
                        <a16:creationId xmlns:a16="http://schemas.microsoft.com/office/drawing/2014/main" id="{6BA2D32C-AC23-8F5F-2D60-626476B33B52}"/>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289" name="Straight Arrow Connector 288">
                    <a:extLst>
                      <a:ext uri="{FF2B5EF4-FFF2-40B4-BE49-F238E27FC236}">
                        <a16:creationId xmlns:a16="http://schemas.microsoft.com/office/drawing/2014/main" id="{DA2FAA14-7EC0-BA99-3780-CBD78BBACA3B}"/>
                      </a:ext>
                    </a:extLst>
                  </p:cNvPr>
                  <p:cNvCxnSpPr>
                    <a:cxnSpLocks/>
                    <a:stCxn id="288" idx="3"/>
                    <a:endCxn id="291"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90" name="Straight Arrow Connector 289">
                    <a:extLst>
                      <a:ext uri="{FF2B5EF4-FFF2-40B4-BE49-F238E27FC236}">
                        <a16:creationId xmlns:a16="http://schemas.microsoft.com/office/drawing/2014/main" id="{FB818B01-220C-6E21-2785-5B1BCDD11C43}"/>
                      </a:ext>
                    </a:extLst>
                  </p:cNvPr>
                  <p:cNvCxnSpPr>
                    <a:cxnSpLocks/>
                    <a:stCxn id="288" idx="5"/>
                    <a:endCxn id="292"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91" name="Oval 290">
                    <a:extLst>
                      <a:ext uri="{FF2B5EF4-FFF2-40B4-BE49-F238E27FC236}">
                        <a16:creationId xmlns:a16="http://schemas.microsoft.com/office/drawing/2014/main" id="{6777A5BD-18E0-844B-9FA5-EC5B6152258B}"/>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292" name="Oval 291">
                    <a:extLst>
                      <a:ext uri="{FF2B5EF4-FFF2-40B4-BE49-F238E27FC236}">
                        <a16:creationId xmlns:a16="http://schemas.microsoft.com/office/drawing/2014/main" id="{BEF2B40A-1363-CFC1-97EA-6ED1A367B0F6}"/>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293" name="Oval 292">
                    <a:extLst>
                      <a:ext uri="{FF2B5EF4-FFF2-40B4-BE49-F238E27FC236}">
                        <a16:creationId xmlns:a16="http://schemas.microsoft.com/office/drawing/2014/main" id="{7712C9E3-EEE8-12F0-486C-1B9845E46D4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94" name="Straight Arrow Connector 293">
                    <a:extLst>
                      <a:ext uri="{FF2B5EF4-FFF2-40B4-BE49-F238E27FC236}">
                        <a16:creationId xmlns:a16="http://schemas.microsoft.com/office/drawing/2014/main" id="{9587867A-80B1-1D88-EEB7-9681187210B6}"/>
                      </a:ext>
                    </a:extLst>
                  </p:cNvPr>
                  <p:cNvCxnSpPr>
                    <a:cxnSpLocks/>
                    <a:stCxn id="293" idx="3"/>
                    <a:endCxn id="296"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95" name="Straight Arrow Connector 294">
                    <a:extLst>
                      <a:ext uri="{FF2B5EF4-FFF2-40B4-BE49-F238E27FC236}">
                        <a16:creationId xmlns:a16="http://schemas.microsoft.com/office/drawing/2014/main" id="{15285450-F0AE-A930-6E4F-82B2F5C13B7C}"/>
                      </a:ext>
                    </a:extLst>
                  </p:cNvPr>
                  <p:cNvCxnSpPr>
                    <a:cxnSpLocks/>
                    <a:stCxn id="293" idx="5"/>
                    <a:endCxn id="297"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96" name="Oval 295">
                    <a:extLst>
                      <a:ext uri="{FF2B5EF4-FFF2-40B4-BE49-F238E27FC236}">
                        <a16:creationId xmlns:a16="http://schemas.microsoft.com/office/drawing/2014/main" id="{B7E6BB68-56EA-D0A4-2D97-ED63BDDEA138}"/>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297" name="Oval 296">
                    <a:extLst>
                      <a:ext uri="{FF2B5EF4-FFF2-40B4-BE49-F238E27FC236}">
                        <a16:creationId xmlns:a16="http://schemas.microsoft.com/office/drawing/2014/main" id="{AA8390C2-8811-84CA-0B09-C1AE2EB39C1C}"/>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298" name="Oval 297">
                    <a:extLst>
                      <a:ext uri="{FF2B5EF4-FFF2-40B4-BE49-F238E27FC236}">
                        <a16:creationId xmlns:a16="http://schemas.microsoft.com/office/drawing/2014/main" id="{3B8ED0F3-C547-79DC-E8D1-D90F1F47A947}"/>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99" name="Straight Arrow Connector 298">
                    <a:extLst>
                      <a:ext uri="{FF2B5EF4-FFF2-40B4-BE49-F238E27FC236}">
                        <a16:creationId xmlns:a16="http://schemas.microsoft.com/office/drawing/2014/main" id="{E10C73E3-B657-19E7-6423-C2726A421CC8}"/>
                      </a:ext>
                    </a:extLst>
                  </p:cNvPr>
                  <p:cNvCxnSpPr>
                    <a:cxnSpLocks/>
                    <a:stCxn id="298" idx="3"/>
                    <a:endCxn id="274"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300" name="Straight Arrow Connector 299">
                    <a:extLst>
                      <a:ext uri="{FF2B5EF4-FFF2-40B4-BE49-F238E27FC236}">
                        <a16:creationId xmlns:a16="http://schemas.microsoft.com/office/drawing/2014/main" id="{A392A44A-31AF-A797-6CC6-C2A605614914}"/>
                      </a:ext>
                    </a:extLst>
                  </p:cNvPr>
                  <p:cNvCxnSpPr>
                    <a:cxnSpLocks/>
                    <a:stCxn id="298" idx="5"/>
                    <a:endCxn id="287"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269" name="Oval 268">
                  <a:extLst>
                    <a:ext uri="{FF2B5EF4-FFF2-40B4-BE49-F238E27FC236}">
                      <a16:creationId xmlns:a16="http://schemas.microsoft.com/office/drawing/2014/main" id="{8E96DE63-88D8-F75F-10E5-C80905AE3BA2}"/>
                    </a:ext>
                  </a:extLst>
                </p:cNvPr>
                <p:cNvSpPr/>
                <p:nvPr/>
              </p:nvSpPr>
              <p:spPr>
                <a:xfrm>
                  <a:off x="6295317" y="3581532"/>
                  <a:ext cx="188638" cy="18803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70" name="Straight Arrow Connector 269">
                  <a:extLst>
                    <a:ext uri="{FF2B5EF4-FFF2-40B4-BE49-F238E27FC236}">
                      <a16:creationId xmlns:a16="http://schemas.microsoft.com/office/drawing/2014/main" id="{5BAFAB2F-AC97-B418-F1AF-3252C5FD0826}"/>
                    </a:ext>
                  </a:extLst>
                </p:cNvPr>
                <p:cNvCxnSpPr>
                  <a:cxnSpLocks/>
                  <a:stCxn id="269" idx="2"/>
                  <a:endCxn id="327" idx="7"/>
                </p:cNvCxnSpPr>
                <p:nvPr/>
              </p:nvCxnSpPr>
              <p:spPr>
                <a:xfrm flipH="1">
                  <a:off x="5099168" y="3675550"/>
                  <a:ext cx="1196149" cy="240695"/>
                </a:xfrm>
                <a:prstGeom prst="straightConnector1">
                  <a:avLst/>
                </a:prstGeom>
                <a:noFill/>
                <a:ln w="38100" cap="flat" cmpd="sng" algn="ctr">
                  <a:solidFill>
                    <a:sysClr val="windowText" lastClr="000000"/>
                  </a:solidFill>
                  <a:prstDash val="solid"/>
                  <a:miter lim="800000"/>
                  <a:tailEnd type="triangle"/>
                </a:ln>
                <a:effectLst/>
              </p:spPr>
            </p:cxnSp>
            <p:cxnSp>
              <p:nvCxnSpPr>
                <p:cNvPr id="271" name="Straight Arrow Connector 270">
                  <a:extLst>
                    <a:ext uri="{FF2B5EF4-FFF2-40B4-BE49-F238E27FC236}">
                      <a16:creationId xmlns:a16="http://schemas.microsoft.com/office/drawing/2014/main" id="{EFDA6A09-847A-2215-9A48-6E9DB2E395A0}"/>
                    </a:ext>
                  </a:extLst>
                </p:cNvPr>
                <p:cNvCxnSpPr>
                  <a:cxnSpLocks/>
                  <a:stCxn id="269" idx="6"/>
                  <a:endCxn id="298" idx="2"/>
                </p:cNvCxnSpPr>
                <p:nvPr/>
              </p:nvCxnSpPr>
              <p:spPr>
                <a:xfrm>
                  <a:off x="6483955" y="3675550"/>
                  <a:ext cx="1200377" cy="307176"/>
                </a:xfrm>
                <a:prstGeom prst="straightConnector1">
                  <a:avLst/>
                </a:prstGeom>
                <a:noFill/>
                <a:ln w="38100" cap="flat" cmpd="sng" algn="ctr">
                  <a:solidFill>
                    <a:sysClr val="windowText" lastClr="000000"/>
                  </a:solidFill>
                  <a:prstDash val="solid"/>
                  <a:miter lim="800000"/>
                  <a:tailEnd type="triangle"/>
                </a:ln>
                <a:effectLst/>
              </p:spPr>
            </p:cxnSp>
          </p:grpSp>
        </p:grpSp>
        <p:sp>
          <p:nvSpPr>
            <p:cNvPr id="262" name="Oval 261">
              <a:extLst>
                <a:ext uri="{FF2B5EF4-FFF2-40B4-BE49-F238E27FC236}">
                  <a16:creationId xmlns:a16="http://schemas.microsoft.com/office/drawing/2014/main" id="{653582C1-18D6-DE32-C441-411FBEA23606}"/>
                </a:ext>
              </a:extLst>
            </p:cNvPr>
            <p:cNvSpPr/>
            <p:nvPr/>
          </p:nvSpPr>
          <p:spPr>
            <a:xfrm>
              <a:off x="4505065" y="3656190"/>
              <a:ext cx="148958" cy="14848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63" name="Straight Arrow Connector 262">
              <a:extLst>
                <a:ext uri="{FF2B5EF4-FFF2-40B4-BE49-F238E27FC236}">
                  <a16:creationId xmlns:a16="http://schemas.microsoft.com/office/drawing/2014/main" id="{4171B4FB-7BC2-6239-CA2D-55CC83662EBF}"/>
                </a:ext>
              </a:extLst>
            </p:cNvPr>
            <p:cNvCxnSpPr>
              <a:cxnSpLocks/>
              <a:stCxn id="262" idx="2"/>
              <a:endCxn id="269" idx="7"/>
            </p:cNvCxnSpPr>
            <p:nvPr/>
          </p:nvCxnSpPr>
          <p:spPr>
            <a:xfrm flipH="1">
              <a:off x="2430531" y="3730431"/>
              <a:ext cx="2074534" cy="180026"/>
            </a:xfrm>
            <a:prstGeom prst="straightConnector1">
              <a:avLst/>
            </a:prstGeom>
            <a:noFill/>
            <a:ln w="38100" cap="flat" cmpd="sng" algn="ctr">
              <a:solidFill>
                <a:sysClr val="windowText" lastClr="000000"/>
              </a:solidFill>
              <a:prstDash val="solid"/>
              <a:miter lim="800000"/>
              <a:tailEnd type="triangle"/>
            </a:ln>
            <a:effectLst/>
          </p:spPr>
        </p:cxnSp>
        <p:cxnSp>
          <p:nvCxnSpPr>
            <p:cNvPr id="264" name="Straight Arrow Connector 263">
              <a:extLst>
                <a:ext uri="{FF2B5EF4-FFF2-40B4-BE49-F238E27FC236}">
                  <a16:creationId xmlns:a16="http://schemas.microsoft.com/office/drawing/2014/main" id="{195BCFBC-B63A-26A1-06BF-BF867FE88653}"/>
                </a:ext>
              </a:extLst>
            </p:cNvPr>
            <p:cNvCxnSpPr>
              <a:cxnSpLocks/>
              <a:stCxn id="262" idx="6"/>
              <a:endCxn id="332" idx="1"/>
            </p:cNvCxnSpPr>
            <p:nvPr/>
          </p:nvCxnSpPr>
          <p:spPr>
            <a:xfrm>
              <a:off x="4654023" y="3730431"/>
              <a:ext cx="2050415" cy="180026"/>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29044020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B600-7CC3-867B-968F-49AF1C503279}"/>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5B600E78-CCD5-B381-DC36-1F05EC5B2A41}"/>
              </a:ext>
            </a:extLst>
          </p:cNvPr>
          <p:cNvSpPr>
            <a:spLocks noGrp="1"/>
          </p:cNvSpPr>
          <p:nvPr>
            <p:ph sz="quarter" idx="10"/>
          </p:nvPr>
        </p:nvSpPr>
        <p:spPr/>
        <p:txBody>
          <a:bodyPr/>
          <a:lstStyle/>
          <a:p>
            <a:r>
              <a:rPr lang="en-US"/>
              <a:t>(1 node,</a:t>
            </a:r>
            <a:r>
              <a:rPr lang="en-US">
                <a:sym typeface="Wingdings" pitchFamily="2" charset="2"/>
              </a:rPr>
              <a:t> height 0)</a:t>
            </a:r>
          </a:p>
          <a:p>
            <a:r>
              <a:rPr lang="en-US"/>
              <a:t>(3 nodes, height 1)</a:t>
            </a:r>
          </a:p>
          <a:p>
            <a:r>
              <a:rPr lang="en-US">
                <a:sym typeface="Wingdings" pitchFamily="2" charset="2"/>
              </a:rPr>
              <a:t>(7 nodes, height 2)</a:t>
            </a:r>
          </a:p>
          <a:p>
            <a:r>
              <a:rPr lang="en-US">
                <a:sym typeface="Wingdings" pitchFamily="2" charset="2"/>
              </a:rPr>
              <a:t>(15 nodes, height 3)</a:t>
            </a:r>
          </a:p>
          <a:p>
            <a:r>
              <a:rPr lang="en-US">
                <a:sym typeface="Wingdings" pitchFamily="2" charset="2"/>
              </a:rPr>
              <a:t>(31 nodes, height 4)</a:t>
            </a:r>
          </a:p>
          <a:p>
            <a:r>
              <a:rPr lang="en-US">
                <a:sym typeface="Wingdings" pitchFamily="2" charset="2"/>
              </a:rPr>
              <a:t>(63 nodes, height 5)</a:t>
            </a:r>
          </a:p>
          <a:p>
            <a:r>
              <a:rPr lang="en-US">
                <a:sym typeface="Wingdings" pitchFamily="2" charset="2"/>
              </a:rPr>
              <a:t>...</a:t>
            </a:r>
          </a:p>
          <a:p>
            <a:endParaRPr lang="en-US"/>
          </a:p>
        </p:txBody>
      </p:sp>
    </p:spTree>
    <p:extLst>
      <p:ext uri="{BB962C8B-B14F-4D97-AF65-F5344CB8AC3E}">
        <p14:creationId xmlns:p14="http://schemas.microsoft.com/office/powerpoint/2010/main" val="1032076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extLst>
              <p:ext uri="{D42A27DB-BD31-4B8C-83A1-F6EECF244321}">
                <p14:modId xmlns:p14="http://schemas.microsoft.com/office/powerpoint/2010/main" val="4110164883"/>
              </p:ext>
            </p:extLst>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extLst>
              <p:ext uri="{D42A27DB-BD31-4B8C-83A1-F6EECF244321}">
                <p14:modId xmlns:p14="http://schemas.microsoft.com/office/powerpoint/2010/main" val="4038289197"/>
              </p:ext>
            </p:extLst>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chemeClr val="accent6">
                              <a:lumMod val="75000"/>
                            </a:schemeClr>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b="0">
                          <a:solidFill>
                            <a:schemeClr val="accent6">
                              <a:lumMod val="75000"/>
                            </a:schemeClr>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0AF8E399-6434-11B7-356D-DAA2D56B6BA6}"/>
              </a:ext>
            </a:extLst>
          </p:cNvPr>
          <p:cNvSpPr txBox="1"/>
          <p:nvPr/>
        </p:nvSpPr>
        <p:spPr>
          <a:xfrm>
            <a:off x="208610" y="1793511"/>
            <a:ext cx="4737697" cy="400110"/>
          </a:xfrm>
          <a:prstGeom prst="rect">
            <a:avLst/>
          </a:prstGeom>
          <a:noFill/>
        </p:spPr>
        <p:txBody>
          <a:bodyPr wrap="square">
            <a:spAutoFit/>
          </a:bodyPr>
          <a:lstStyle/>
          <a:p>
            <a:pPr defTabSz="342886">
              <a:spcBef>
                <a:spcPct val="20000"/>
              </a:spcBef>
              <a:buClr>
                <a:srgbClr val="FFFFFF">
                  <a:lumMod val="65000"/>
                </a:srgbClr>
              </a:buClr>
            </a:pPr>
            <a:r>
              <a:rPr lang="en-US" sz="2000">
                <a:solidFill>
                  <a:schemeClr val="accent6"/>
                </a:solidFill>
                <a:latin typeface="Consolas"/>
              </a:rPr>
              <a:t>Node tmp = new Node(2.0);</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solidFill>
                  <a:schemeClr val="accent6"/>
                </a:solidFill>
                <a:latin typeface="Consolas"/>
                <a:ea typeface="Segoe UI Emoji" panose="020B0502040204020203" pitchFamily="34" charset="0"/>
                <a:cs typeface="Consolas" panose="020B0609020204030204" pitchFamily="49" charset="0"/>
              </a:rPr>
              <a:t>tmp</a:t>
            </a:r>
            <a:endParaRPr lang="en-US" sz="2000">
              <a:solidFill>
                <a:schemeClr val="accent6"/>
              </a:solidFill>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accent6"/>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2344E341-7E0E-27EE-634F-AE00DD28B691}"/>
              </a:ext>
            </a:extLst>
          </p:cNvPr>
          <p:cNvSpPr txBox="1"/>
          <p:nvPr/>
        </p:nvSpPr>
        <p:spPr>
          <a:xfrm>
            <a:off x="2133469" y="3320819"/>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9613BC59-F2CB-402F-4544-B27142FD7B94}"/>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003232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B600-7CC3-867B-968F-49AF1C503279}"/>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5B600E78-CCD5-B381-DC36-1F05EC5B2A41}"/>
              </a:ext>
            </a:extLst>
          </p:cNvPr>
          <p:cNvSpPr>
            <a:spLocks noGrp="1"/>
          </p:cNvSpPr>
          <p:nvPr>
            <p:ph sz="quarter" idx="10"/>
          </p:nvPr>
        </p:nvSpPr>
        <p:spPr/>
        <p:txBody>
          <a:bodyPr/>
          <a:lstStyle/>
          <a:p>
            <a:pPr marL="0" indent="0">
              <a:buNone/>
            </a:pPr>
            <a:r>
              <a:rPr lang="en-US"/>
              <a:t>(1, 0</a:t>
            </a:r>
            <a:r>
              <a:rPr lang="en-US">
                <a:sym typeface="Wingdings" pitchFamily="2" charset="2"/>
              </a:rPr>
              <a:t>)</a:t>
            </a:r>
          </a:p>
          <a:p>
            <a:pPr marL="0" indent="0">
              <a:buNone/>
            </a:pPr>
            <a:r>
              <a:rPr lang="en-US"/>
              <a:t>(3, 1)</a:t>
            </a:r>
          </a:p>
          <a:p>
            <a:pPr marL="0" indent="0">
              <a:buNone/>
            </a:pPr>
            <a:r>
              <a:rPr lang="en-US">
                <a:sym typeface="Wingdings" pitchFamily="2" charset="2"/>
              </a:rPr>
              <a:t>(7, 2)</a:t>
            </a:r>
          </a:p>
          <a:p>
            <a:pPr marL="0" indent="0">
              <a:buNone/>
            </a:pPr>
            <a:r>
              <a:rPr lang="en-US">
                <a:sym typeface="Wingdings" pitchFamily="2" charset="2"/>
              </a:rPr>
              <a:t>(15, 3)</a:t>
            </a:r>
          </a:p>
          <a:p>
            <a:pPr marL="0" indent="0">
              <a:buNone/>
            </a:pPr>
            <a:r>
              <a:rPr lang="en-US">
                <a:sym typeface="Wingdings" pitchFamily="2" charset="2"/>
              </a:rPr>
              <a:t>(31, 4)</a:t>
            </a:r>
          </a:p>
          <a:p>
            <a:pPr marL="0" indent="0">
              <a:buNone/>
            </a:pPr>
            <a:r>
              <a:rPr lang="en-US">
                <a:sym typeface="Wingdings" pitchFamily="2" charset="2"/>
              </a:rPr>
              <a:t>(63, 5)</a:t>
            </a:r>
          </a:p>
          <a:p>
            <a:pPr marL="0" indent="0">
              <a:buNone/>
            </a:pPr>
            <a:r>
              <a:rPr lang="en-US">
                <a:sym typeface="Wingdings" pitchFamily="2" charset="2"/>
              </a:rPr>
              <a:t>...</a:t>
            </a:r>
          </a:p>
          <a:p>
            <a:pPr marL="0" indent="0">
              <a:buNone/>
            </a:pPr>
            <a:endParaRPr lang="en-US"/>
          </a:p>
        </p:txBody>
      </p:sp>
    </p:spTree>
    <p:extLst>
      <p:ext uri="{BB962C8B-B14F-4D97-AF65-F5344CB8AC3E}">
        <p14:creationId xmlns:p14="http://schemas.microsoft.com/office/powerpoint/2010/main" val="26051799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ED40B-ECCE-E2E9-D5D2-5EF80CA66D8E}"/>
              </a:ext>
            </a:extLst>
          </p:cNvPr>
          <p:cNvSpPr>
            <a:spLocks noGrp="1"/>
          </p:cNvSpPr>
          <p:nvPr>
            <p:ph type="title"/>
          </p:nvPr>
        </p:nvSpPr>
        <p:spPr/>
        <p:txBody>
          <a:bodyPr/>
          <a:lstStyle/>
          <a:p>
            <a:r>
              <a:rPr lang="en-US"/>
              <a:t>summary</a:t>
            </a:r>
          </a:p>
        </p:txBody>
      </p:sp>
      <p:graphicFrame>
        <p:nvGraphicFramePr>
          <p:cNvPr id="4" name="Content Placeholder 3">
            <a:extLst>
              <a:ext uri="{FF2B5EF4-FFF2-40B4-BE49-F238E27FC236}">
                <a16:creationId xmlns:a16="http://schemas.microsoft.com/office/drawing/2014/main" id="{4CD28ACE-87E9-9689-C715-A9AAAF20788E}"/>
              </a:ext>
            </a:extLst>
          </p:cNvPr>
          <p:cNvGraphicFramePr>
            <a:graphicFrameLocks noGrp="1"/>
          </p:cNvGraphicFramePr>
          <p:nvPr>
            <p:ph sz="quarter" idx="10"/>
            <p:extLst>
              <p:ext uri="{D42A27DB-BD31-4B8C-83A1-F6EECF244321}">
                <p14:modId xmlns:p14="http://schemas.microsoft.com/office/powerpoint/2010/main" val="3645400985"/>
              </p:ext>
            </p:extLst>
          </p:nvPr>
        </p:nvGraphicFramePr>
        <p:xfrm>
          <a:off x="457200" y="922084"/>
          <a:ext cx="1905000" cy="1874520"/>
        </p:xfrm>
        <a:graphic>
          <a:graphicData uri="http://schemas.openxmlformats.org/drawingml/2006/table">
            <a:tbl>
              <a:tblPr/>
              <a:tblGrid>
                <a:gridCol w="952500">
                  <a:extLst>
                    <a:ext uri="{9D8B030D-6E8A-4147-A177-3AD203B41FA5}">
                      <a16:colId xmlns:a16="http://schemas.microsoft.com/office/drawing/2014/main" val="1349112558"/>
                    </a:ext>
                  </a:extLst>
                </a:gridCol>
                <a:gridCol w="952500">
                  <a:extLst>
                    <a:ext uri="{9D8B030D-6E8A-4147-A177-3AD203B41FA5}">
                      <a16:colId xmlns:a16="http://schemas.microsoft.com/office/drawing/2014/main" val="978187635"/>
                    </a:ext>
                  </a:extLst>
                </a:gridCol>
              </a:tblGrid>
              <a:tr h="200025">
                <a:tc>
                  <a:txBody>
                    <a:bodyPr/>
                    <a:lstStyle/>
                    <a:p>
                      <a:pPr rtl="0" fontAlgn="b"/>
                      <a:r>
                        <a:rPr lang="en-US" sz="1800">
                          <a:effectLst/>
                        </a:rPr>
                        <a:t>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800">
                          <a:effectLst/>
                        </a:rPr>
                        <a:t>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66361946"/>
                  </a:ext>
                </a:extLst>
              </a:tr>
              <a:tr h="200025">
                <a:tc>
                  <a:txBody>
                    <a:bodyPr/>
                    <a:lstStyle/>
                    <a:p>
                      <a:pPr rtl="0" fontAlgn="b"/>
                      <a:r>
                        <a:rPr lang="en-US" sz="1800">
                          <a:effectLst/>
                        </a:rPr>
                        <a:t>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800">
                          <a:effectLst/>
                        </a:rPr>
                        <a:t>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80938596"/>
                  </a:ext>
                </a:extLst>
              </a:tr>
              <a:tr h="200025">
                <a:tc>
                  <a:txBody>
                    <a:bodyPr/>
                    <a:lstStyle/>
                    <a:p>
                      <a:pPr rtl="0" fontAlgn="b"/>
                      <a:r>
                        <a:rPr lang="en-US" sz="1800">
                          <a:effectLst/>
                        </a:rPr>
                        <a:t>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800">
                          <a:effectLst/>
                        </a:rPr>
                        <a:t>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57730188"/>
                  </a:ext>
                </a:extLst>
              </a:tr>
              <a:tr h="200025">
                <a:tc>
                  <a:txBody>
                    <a:bodyPr/>
                    <a:lstStyle/>
                    <a:p>
                      <a:pPr rtl="0" fontAlgn="b"/>
                      <a:r>
                        <a:rPr lang="en-US" sz="1800">
                          <a:effectLst/>
                        </a:rPr>
                        <a:t>15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800">
                          <a:effectLst/>
                        </a:rPr>
                        <a:t>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67022962"/>
                  </a:ext>
                </a:extLst>
              </a:tr>
              <a:tr h="200025">
                <a:tc>
                  <a:txBody>
                    <a:bodyPr/>
                    <a:lstStyle/>
                    <a:p>
                      <a:pPr rtl="0" fontAlgn="b"/>
                      <a:r>
                        <a:rPr lang="en-US" sz="1800">
                          <a:effectLst/>
                        </a:rPr>
                        <a:t>31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800">
                          <a:effectLst/>
                        </a:rPr>
                        <a:t>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046322"/>
                  </a:ext>
                </a:extLst>
              </a:tr>
              <a:tr h="200025">
                <a:tc>
                  <a:txBody>
                    <a:bodyPr/>
                    <a:lstStyle/>
                    <a:p>
                      <a:pPr rtl="0" fontAlgn="b"/>
                      <a:r>
                        <a:rPr lang="en-US" sz="1800">
                          <a:effectLst/>
                        </a:rPr>
                        <a:t>63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800">
                          <a:effectLst/>
                        </a:rPr>
                        <a:t>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85980453"/>
                  </a:ext>
                </a:extLst>
              </a:tr>
            </a:tbl>
          </a:graphicData>
        </a:graphic>
      </p:graphicFrame>
    </p:spTree>
    <p:extLst>
      <p:ext uri="{BB962C8B-B14F-4D97-AF65-F5344CB8AC3E}">
        <p14:creationId xmlns:p14="http://schemas.microsoft.com/office/powerpoint/2010/main" val="3162756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6B4874-C79A-4A52-E9EB-747DE74535B9}"/>
              </a:ext>
            </a:extLst>
          </p:cNvPr>
          <p:cNvSpPr>
            <a:spLocks noGrp="1"/>
          </p:cNvSpPr>
          <p:nvPr>
            <p:ph type="title"/>
          </p:nvPr>
        </p:nvSpPr>
        <p:spPr/>
        <p:txBody>
          <a:bodyPr/>
          <a:lstStyle/>
          <a:p>
            <a:r>
              <a:rPr lang="en-US"/>
              <a:t>TODO (Jim): Let's make a plot.</a:t>
            </a:r>
          </a:p>
        </p:txBody>
      </p:sp>
    </p:spTree>
    <p:extLst>
      <p:ext uri="{BB962C8B-B14F-4D97-AF65-F5344CB8AC3E}">
        <p14:creationId xmlns:p14="http://schemas.microsoft.com/office/powerpoint/2010/main" val="360903998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EAB92-E463-8B39-7C8A-690768F0A265}"/>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BB02305-CBF4-4CDD-CD9E-BD1CA20BB083}"/>
              </a:ext>
            </a:extLst>
          </p:cNvPr>
          <p:cNvPicPr>
            <a:picLocks noChangeAspect="1"/>
          </p:cNvPicPr>
          <p:nvPr/>
        </p:nvPicPr>
        <p:blipFill>
          <a:blip r:embed="rId2"/>
          <a:stretch>
            <a:fillRect/>
          </a:stretch>
        </p:blipFill>
        <p:spPr>
          <a:xfrm>
            <a:off x="711200" y="171450"/>
            <a:ext cx="7721600" cy="4800600"/>
          </a:xfrm>
          <a:prstGeom prst="rect">
            <a:avLst/>
          </a:prstGeom>
        </p:spPr>
      </p:pic>
      <p:sp>
        <p:nvSpPr>
          <p:cNvPr id="8" name="TextBox 7">
            <a:extLst>
              <a:ext uri="{FF2B5EF4-FFF2-40B4-BE49-F238E27FC236}">
                <a16:creationId xmlns:a16="http://schemas.microsoft.com/office/drawing/2014/main" id="{4009169E-7387-CF1B-2F4C-FBC3133A8B73}"/>
              </a:ext>
            </a:extLst>
          </p:cNvPr>
          <p:cNvSpPr txBox="1"/>
          <p:nvPr/>
        </p:nvSpPr>
        <p:spPr>
          <a:xfrm>
            <a:off x="902824" y="276257"/>
            <a:ext cx="1296364" cy="369332"/>
          </a:xfrm>
          <a:prstGeom prst="rect">
            <a:avLst/>
          </a:prstGeom>
          <a:noFill/>
        </p:spPr>
        <p:txBody>
          <a:bodyPr wrap="square" rtlCol="0">
            <a:spAutoFit/>
          </a:bodyPr>
          <a:lstStyle/>
          <a:p>
            <a:r>
              <a:rPr lang="en-US"/>
              <a:t>tree height</a:t>
            </a:r>
          </a:p>
        </p:txBody>
      </p:sp>
      <p:sp>
        <p:nvSpPr>
          <p:cNvPr id="9" name="TextBox 8">
            <a:extLst>
              <a:ext uri="{FF2B5EF4-FFF2-40B4-BE49-F238E27FC236}">
                <a16:creationId xmlns:a16="http://schemas.microsoft.com/office/drawing/2014/main" id="{8DA18113-B3D9-0C21-8FDE-0A636057F057}"/>
              </a:ext>
            </a:extLst>
          </p:cNvPr>
          <p:cNvSpPr txBox="1"/>
          <p:nvPr/>
        </p:nvSpPr>
        <p:spPr>
          <a:xfrm>
            <a:off x="6856714" y="4519252"/>
            <a:ext cx="1460339" cy="369332"/>
          </a:xfrm>
          <a:prstGeom prst="rect">
            <a:avLst/>
          </a:prstGeom>
          <a:solidFill>
            <a:schemeClr val="bg1"/>
          </a:solidFill>
        </p:spPr>
        <p:txBody>
          <a:bodyPr wrap="square" rtlCol="0">
            <a:spAutoFit/>
          </a:bodyPr>
          <a:lstStyle/>
          <a:p>
            <a:r>
              <a:rPr lang="en-US"/>
              <a:t>num nodes</a:t>
            </a:r>
          </a:p>
        </p:txBody>
      </p:sp>
    </p:spTree>
    <p:extLst>
      <p:ext uri="{BB962C8B-B14F-4D97-AF65-F5344CB8AC3E}">
        <p14:creationId xmlns:p14="http://schemas.microsoft.com/office/powerpoint/2010/main" val="347297183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6F0DDC-DD59-37B8-46A9-92AEC55F434F}"/>
              </a:ext>
            </a:extLst>
          </p:cNvPr>
          <p:cNvSpPr>
            <a:spLocks noGrp="1"/>
          </p:cNvSpPr>
          <p:nvPr>
            <p:ph type="title"/>
          </p:nvPr>
        </p:nvSpPr>
        <p:spPr/>
        <p:txBody>
          <a:bodyPr/>
          <a:lstStyle/>
          <a:p>
            <a:r>
              <a:rPr lang="en-US"/>
              <a:t>log n</a:t>
            </a:r>
          </a:p>
        </p:txBody>
      </p:sp>
    </p:spTree>
    <p:extLst>
      <p:ext uri="{BB962C8B-B14F-4D97-AF65-F5344CB8AC3E}">
        <p14:creationId xmlns:p14="http://schemas.microsoft.com/office/powerpoint/2010/main" val="46399974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13333B-167A-D335-5802-935EBEB71C8E}"/>
              </a:ext>
            </a:extLst>
          </p:cNvPr>
          <p:cNvSpPr>
            <a:spLocks noGrp="1"/>
          </p:cNvSpPr>
          <p:nvPr>
            <p:ph type="title"/>
          </p:nvPr>
        </p:nvSpPr>
        <p:spPr/>
        <p:txBody>
          <a:bodyPr/>
          <a:lstStyle/>
          <a:p>
            <a:r>
              <a:rPr lang="en-US" sz="4800"/>
              <a:t>a </a:t>
            </a:r>
            <a:r>
              <a:rPr lang="en-US" sz="4800" b="1"/>
              <a:t>balanced binary tree</a:t>
            </a:r>
            <a:br>
              <a:rPr lang="en-US" sz="4800" b="1"/>
            </a:br>
            <a:r>
              <a:rPr lang="en-US" sz="4800"/>
              <a:t>has O(log n) height</a:t>
            </a:r>
            <a:br>
              <a:rPr lang="en-US" sz="4800"/>
            </a:br>
            <a:r>
              <a:rPr lang="en-US" sz="2800" b="1"/>
              <a:t>note: </a:t>
            </a:r>
            <a:r>
              <a:rPr lang="en-US" sz="2800"/>
              <a:t>the example we just did showed this for a "perfectly balanced" binary tree, but it is also true for just plain ol' balanced binary search trees</a:t>
            </a:r>
            <a:endParaRPr lang="en-US" sz="4800"/>
          </a:p>
        </p:txBody>
      </p:sp>
    </p:spTree>
    <p:extLst>
      <p:ext uri="{BB962C8B-B14F-4D97-AF65-F5344CB8AC3E}">
        <p14:creationId xmlns:p14="http://schemas.microsoft.com/office/powerpoint/2010/main" val="149446103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61F2C9-92B0-88DB-F4F0-E378158FD051}"/>
              </a:ext>
            </a:extLst>
          </p:cNvPr>
          <p:cNvSpPr>
            <a:spLocks noGrp="1"/>
          </p:cNvSpPr>
          <p:nvPr>
            <p:ph type="title"/>
          </p:nvPr>
        </p:nvSpPr>
        <p:spPr/>
        <p:txBody>
          <a:bodyPr/>
          <a:lstStyle/>
          <a:p>
            <a:r>
              <a:rPr lang="en-US"/>
              <a:t>implications:</a:t>
            </a:r>
            <a:br>
              <a:rPr lang="en-US"/>
            </a:br>
            <a:r>
              <a:rPr lang="en-US" sz="3200"/>
              <a:t>searching a binary search tree is O(log n)</a:t>
            </a:r>
            <a:br>
              <a:rPr lang="en-US" sz="3200"/>
            </a:br>
            <a:endParaRPr lang="en-US"/>
          </a:p>
        </p:txBody>
      </p:sp>
    </p:spTree>
    <p:extLst>
      <p:ext uri="{BB962C8B-B14F-4D97-AF65-F5344CB8AC3E}">
        <p14:creationId xmlns:p14="http://schemas.microsoft.com/office/powerpoint/2010/main" val="65503347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13333B-167A-D335-5802-935EBEB71C8E}"/>
              </a:ext>
            </a:extLst>
          </p:cNvPr>
          <p:cNvSpPr>
            <a:spLocks noGrp="1"/>
          </p:cNvSpPr>
          <p:nvPr>
            <p:ph type="title"/>
          </p:nvPr>
        </p:nvSpPr>
        <p:spPr/>
        <p:txBody>
          <a:bodyPr/>
          <a:lstStyle/>
          <a:p>
            <a:r>
              <a:rPr lang="en-US" sz="4800"/>
              <a:t>what does log look like?</a:t>
            </a:r>
          </a:p>
        </p:txBody>
      </p:sp>
    </p:spTree>
    <p:extLst>
      <p:ext uri="{BB962C8B-B14F-4D97-AF65-F5344CB8AC3E}">
        <p14:creationId xmlns:p14="http://schemas.microsoft.com/office/powerpoint/2010/main" val="428028825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Binary logarithm - Wikipedia">
            <a:extLst>
              <a:ext uri="{FF2B5EF4-FFF2-40B4-BE49-F238E27FC236}">
                <a16:creationId xmlns:a16="http://schemas.microsoft.com/office/drawing/2014/main" id="{A3D19B88-0313-8DA2-4614-804E3E6CB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025" y="0"/>
            <a:ext cx="64563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82709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 is the inverse of exponential growth</a:t>
            </a:r>
          </a:p>
        </p:txBody>
      </p:sp>
    </p:spTree>
    <p:extLst>
      <p:ext uri="{BB962C8B-B14F-4D97-AF65-F5344CB8AC3E}">
        <p14:creationId xmlns:p14="http://schemas.microsoft.com/office/powerpoint/2010/main" val="3805405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2133469" y="3320819"/>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extLst>
              <p:ext uri="{D42A27DB-BD31-4B8C-83A1-F6EECF244321}">
                <p14:modId xmlns:p14="http://schemas.microsoft.com/office/powerpoint/2010/main" val="2978061690"/>
              </p:ext>
            </p:extLst>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1033744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375131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3840107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135457192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783964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13333B-167A-D335-5802-935EBEB71C8E}"/>
              </a:ext>
            </a:extLst>
          </p:cNvPr>
          <p:cNvSpPr>
            <a:spLocks noGrp="1"/>
          </p:cNvSpPr>
          <p:nvPr>
            <p:ph type="title"/>
          </p:nvPr>
        </p:nvSpPr>
        <p:spPr/>
        <p:txBody>
          <a:bodyPr/>
          <a:lstStyle/>
          <a:p>
            <a:r>
              <a:rPr lang="en-US" sz="4800"/>
              <a:t>the change of base formula </a:t>
            </a:r>
            <a:r>
              <a:rPr lang="en-US" sz="3200"/>
              <a:t>implies that</a:t>
            </a:r>
            <a:r>
              <a:rPr lang="en-US" sz="4800"/>
              <a:t> </a:t>
            </a:r>
            <a:r>
              <a:rPr lang="en-US" sz="3200"/>
              <a:t>O(log</a:t>
            </a:r>
            <a:r>
              <a:rPr lang="en-US" sz="3200" baseline="-25000"/>
              <a:t>2</a:t>
            </a:r>
            <a:r>
              <a:rPr lang="en-US" sz="3200"/>
              <a:t> n) = O(log</a:t>
            </a:r>
            <a:r>
              <a:rPr lang="en-US" sz="3200" baseline="-25000"/>
              <a:t>10</a:t>
            </a:r>
            <a:r>
              <a:rPr lang="en-US" sz="3200"/>
              <a:t> n) = ...</a:t>
            </a:r>
            <a:endParaRPr lang="en-US" sz="4800"/>
          </a:p>
        </p:txBody>
      </p:sp>
    </p:spTree>
    <p:extLst>
      <p:ext uri="{BB962C8B-B14F-4D97-AF65-F5344CB8AC3E}">
        <p14:creationId xmlns:p14="http://schemas.microsoft.com/office/powerpoint/2010/main" val="156260607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EEDA1-2B27-AF3C-2A28-BDE5DFFA24BC}"/>
              </a:ext>
            </a:extLst>
          </p:cNvPr>
          <p:cNvSpPr>
            <a:spLocks noGrp="1"/>
          </p:cNvSpPr>
          <p:nvPr>
            <p:ph type="title"/>
          </p:nvPr>
        </p:nvSpPr>
        <p:spPr/>
        <p:txBody>
          <a:bodyPr/>
          <a:lstStyle/>
          <a:p>
            <a:r>
              <a:rPr lang="en-US" sz="4400"/>
              <a:t>log</a:t>
            </a:r>
            <a:r>
              <a:rPr lang="en-US" baseline="-25000"/>
              <a:t>b</a:t>
            </a:r>
            <a:r>
              <a:rPr lang="en-US" sz="4400"/>
              <a:t> n = log</a:t>
            </a:r>
            <a:r>
              <a:rPr lang="en-US" baseline="-25000"/>
              <a:t>d</a:t>
            </a:r>
            <a:r>
              <a:rPr lang="en-US" sz="4400"/>
              <a:t> n / log</a:t>
            </a:r>
            <a:r>
              <a:rPr lang="en-US" baseline="-25000"/>
              <a:t>d</a:t>
            </a:r>
            <a:r>
              <a:rPr lang="en-US" sz="4400"/>
              <a:t> b</a:t>
            </a:r>
            <a:endParaRPr lang="en-US"/>
          </a:p>
        </p:txBody>
      </p:sp>
    </p:spTree>
    <p:extLst>
      <p:ext uri="{BB962C8B-B14F-4D97-AF65-F5344CB8AC3E}">
        <p14:creationId xmlns:p14="http://schemas.microsoft.com/office/powerpoint/2010/main" val="257232044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EEDA1-2B27-AF3C-2A28-BDE5DFFA24BC}"/>
              </a:ext>
            </a:extLst>
          </p:cNvPr>
          <p:cNvSpPr>
            <a:spLocks noGrp="1"/>
          </p:cNvSpPr>
          <p:nvPr>
            <p:ph type="title"/>
          </p:nvPr>
        </p:nvSpPr>
        <p:spPr/>
        <p:txBody>
          <a:bodyPr/>
          <a:lstStyle/>
          <a:p>
            <a:r>
              <a:rPr lang="en-US" sz="4400"/>
              <a:t>log</a:t>
            </a:r>
            <a:r>
              <a:rPr lang="en-US" sz="4400" baseline="-25000"/>
              <a:t>2</a:t>
            </a:r>
            <a:r>
              <a:rPr lang="en-US" sz="4400"/>
              <a:t> n = log</a:t>
            </a:r>
            <a:r>
              <a:rPr lang="en-US" sz="4400" baseline="-25000"/>
              <a:t>10</a:t>
            </a:r>
            <a:r>
              <a:rPr lang="en-US" sz="4400"/>
              <a:t> n / log</a:t>
            </a:r>
            <a:r>
              <a:rPr lang="en-US" sz="4400" baseline="-25000"/>
              <a:t>10</a:t>
            </a:r>
            <a:r>
              <a:rPr lang="en-US" sz="4400"/>
              <a:t> 2</a:t>
            </a:r>
            <a:endParaRPr lang="en-US"/>
          </a:p>
        </p:txBody>
      </p:sp>
    </p:spTree>
    <p:extLst>
      <p:ext uri="{BB962C8B-B14F-4D97-AF65-F5344CB8AC3E}">
        <p14:creationId xmlns:p14="http://schemas.microsoft.com/office/powerpoint/2010/main" val="366443818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EEDA1-2B27-AF3C-2A28-BDE5DFFA24BC}"/>
              </a:ext>
            </a:extLst>
          </p:cNvPr>
          <p:cNvSpPr>
            <a:spLocks noGrp="1"/>
          </p:cNvSpPr>
          <p:nvPr>
            <p:ph type="title"/>
          </p:nvPr>
        </p:nvSpPr>
        <p:spPr/>
        <p:txBody>
          <a:bodyPr/>
          <a:lstStyle/>
          <a:p>
            <a:r>
              <a:rPr lang="en-US" sz="4400"/>
              <a:t>log</a:t>
            </a:r>
            <a:r>
              <a:rPr lang="en-US" sz="4400" baseline="-25000"/>
              <a:t>2</a:t>
            </a:r>
            <a:r>
              <a:rPr lang="en-US" sz="4400"/>
              <a:t> n = log</a:t>
            </a:r>
            <a:r>
              <a:rPr lang="en-US" sz="4400" baseline="-25000"/>
              <a:t>10</a:t>
            </a:r>
            <a:r>
              <a:rPr lang="en-US" sz="4400"/>
              <a:t> n / </a:t>
            </a:r>
            <a:r>
              <a:rPr lang="en-US" sz="4400">
                <a:solidFill>
                  <a:schemeClr val="accent5"/>
                </a:solidFill>
              </a:rPr>
              <a:t>log</a:t>
            </a:r>
            <a:r>
              <a:rPr lang="en-US" sz="4400" baseline="-25000">
                <a:solidFill>
                  <a:schemeClr val="accent5"/>
                </a:solidFill>
              </a:rPr>
              <a:t>10</a:t>
            </a:r>
            <a:r>
              <a:rPr lang="en-US" sz="4400">
                <a:solidFill>
                  <a:schemeClr val="accent5"/>
                </a:solidFill>
              </a:rPr>
              <a:t> 2</a:t>
            </a:r>
            <a:endParaRPr lang="en-US">
              <a:solidFill>
                <a:schemeClr val="accent5"/>
              </a:solidFill>
            </a:endParaRPr>
          </a:p>
        </p:txBody>
      </p:sp>
      <p:sp>
        <p:nvSpPr>
          <p:cNvPr id="2" name="TextBox 1">
            <a:extLst>
              <a:ext uri="{FF2B5EF4-FFF2-40B4-BE49-F238E27FC236}">
                <a16:creationId xmlns:a16="http://schemas.microsoft.com/office/drawing/2014/main" id="{67C4B9E3-5AC5-D267-1EAE-05CB976E9150}"/>
              </a:ext>
            </a:extLst>
          </p:cNvPr>
          <p:cNvSpPr txBox="1"/>
          <p:nvPr/>
        </p:nvSpPr>
        <p:spPr>
          <a:xfrm>
            <a:off x="5787341" y="3000375"/>
            <a:ext cx="3113590" cy="461665"/>
          </a:xfrm>
          <a:prstGeom prst="rect">
            <a:avLst/>
          </a:prstGeom>
          <a:noFill/>
        </p:spPr>
        <p:txBody>
          <a:bodyPr wrap="square" rtlCol="0">
            <a:spAutoFit/>
          </a:bodyPr>
          <a:lstStyle/>
          <a:p>
            <a:r>
              <a:rPr lang="en-US" sz="2400">
                <a:solidFill>
                  <a:schemeClr val="accent5"/>
                </a:solidFill>
              </a:rPr>
              <a:t>this is a constant.</a:t>
            </a:r>
          </a:p>
        </p:txBody>
      </p:sp>
    </p:spTree>
    <p:extLst>
      <p:ext uri="{BB962C8B-B14F-4D97-AF65-F5344CB8AC3E}">
        <p14:creationId xmlns:p14="http://schemas.microsoft.com/office/powerpoint/2010/main" val="268891901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EEDA1-2B27-AF3C-2A28-BDE5DFFA24BC}"/>
              </a:ext>
            </a:extLst>
          </p:cNvPr>
          <p:cNvSpPr>
            <a:spLocks noGrp="1"/>
          </p:cNvSpPr>
          <p:nvPr>
            <p:ph type="title"/>
          </p:nvPr>
        </p:nvSpPr>
        <p:spPr/>
        <p:txBody>
          <a:bodyPr/>
          <a:lstStyle/>
          <a:p>
            <a:r>
              <a:rPr lang="en-US" sz="4400"/>
              <a:t>log</a:t>
            </a:r>
            <a:r>
              <a:rPr lang="en-US" sz="4400" baseline="-25000"/>
              <a:t>2</a:t>
            </a:r>
            <a:r>
              <a:rPr lang="en-US" sz="4400"/>
              <a:t> n = </a:t>
            </a:r>
            <a:r>
              <a:rPr lang="en-US" sz="4400">
                <a:solidFill>
                  <a:schemeClr val="accent5"/>
                </a:solidFill>
              </a:rPr>
              <a:t>c</a:t>
            </a:r>
            <a:r>
              <a:rPr lang="en-US" sz="4400"/>
              <a:t> log</a:t>
            </a:r>
            <a:r>
              <a:rPr lang="en-US" sz="4400" baseline="-25000"/>
              <a:t>10</a:t>
            </a:r>
            <a:r>
              <a:rPr lang="en-US" sz="4400"/>
              <a:t> n</a:t>
            </a:r>
            <a:endParaRPr lang="en-US">
              <a:solidFill>
                <a:schemeClr val="accent5"/>
              </a:solidFill>
            </a:endParaRPr>
          </a:p>
        </p:txBody>
      </p:sp>
    </p:spTree>
    <p:extLst>
      <p:ext uri="{BB962C8B-B14F-4D97-AF65-F5344CB8AC3E}">
        <p14:creationId xmlns:p14="http://schemas.microsoft.com/office/powerpoint/2010/main" val="39267419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EEDA1-2B27-AF3C-2A28-BDE5DFFA24BC}"/>
              </a:ext>
            </a:extLst>
          </p:cNvPr>
          <p:cNvSpPr>
            <a:spLocks noGrp="1"/>
          </p:cNvSpPr>
          <p:nvPr>
            <p:ph type="title"/>
          </p:nvPr>
        </p:nvSpPr>
        <p:spPr/>
        <p:txBody>
          <a:bodyPr/>
          <a:lstStyle/>
          <a:p>
            <a:r>
              <a:rPr lang="en-US" sz="4400"/>
              <a:t>O(log</a:t>
            </a:r>
            <a:r>
              <a:rPr lang="en-US" sz="4400" baseline="-25000"/>
              <a:t>2</a:t>
            </a:r>
            <a:r>
              <a:rPr lang="en-US" sz="4400"/>
              <a:t> n) = </a:t>
            </a:r>
            <a:r>
              <a:rPr lang="en-US"/>
              <a:t>O(</a:t>
            </a:r>
            <a:r>
              <a:rPr lang="en-US" sz="4400">
                <a:solidFill>
                  <a:schemeClr val="accent5"/>
                </a:solidFill>
              </a:rPr>
              <a:t>c </a:t>
            </a:r>
            <a:r>
              <a:rPr lang="en-US" sz="4400"/>
              <a:t>log</a:t>
            </a:r>
            <a:r>
              <a:rPr lang="en-US" sz="4400" baseline="-25000"/>
              <a:t>10</a:t>
            </a:r>
            <a:r>
              <a:rPr lang="en-US" sz="4400"/>
              <a:t> n)</a:t>
            </a:r>
            <a:endParaRPr lang="en-US">
              <a:solidFill>
                <a:schemeClr val="accent5"/>
              </a:solidFill>
            </a:endParaRPr>
          </a:p>
        </p:txBody>
      </p:sp>
    </p:spTree>
    <p:extLst>
      <p:ext uri="{BB962C8B-B14F-4D97-AF65-F5344CB8AC3E}">
        <p14:creationId xmlns:p14="http://schemas.microsoft.com/office/powerpoint/2010/main" val="1964363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2133469" y="3320819"/>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extLst>
              <p:ext uri="{D42A27DB-BD31-4B8C-83A1-F6EECF244321}">
                <p14:modId xmlns:p14="http://schemas.microsoft.com/office/powerpoint/2010/main" val="847409297"/>
              </p:ext>
            </p:extLst>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0AF8E399-6434-11B7-356D-DAA2D56B6BA6}"/>
              </a:ext>
            </a:extLst>
          </p:cNvPr>
          <p:cNvSpPr txBox="1"/>
          <p:nvPr/>
        </p:nvSpPr>
        <p:spPr>
          <a:xfrm>
            <a:off x="2398034" y="1681758"/>
            <a:ext cx="2971470" cy="400110"/>
          </a:xfrm>
          <a:prstGeom prst="rect">
            <a:avLst/>
          </a:prstGeom>
          <a:noFill/>
        </p:spPr>
        <p:txBody>
          <a:bodyPr wrap="square">
            <a:spAutoFit/>
          </a:bodyPr>
          <a:lstStyle/>
          <a:p>
            <a:pPr algn="ctr" defTabSz="342886">
              <a:spcBef>
                <a:spcPct val="20000"/>
              </a:spcBef>
              <a:buClr>
                <a:srgbClr val="FFFFFF">
                  <a:lumMod val="65000"/>
                </a:srgbClr>
              </a:buClr>
            </a:pPr>
            <a:r>
              <a:rPr lang="en-US" sz="2000">
                <a:solidFill>
                  <a:schemeClr val="accent6"/>
                </a:solidFill>
                <a:latin typeface="Consolas"/>
              </a:rPr>
              <a:t>tmp.next = head;</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accent6"/>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3478262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EEDA1-2B27-AF3C-2A28-BDE5DFFA24BC}"/>
              </a:ext>
            </a:extLst>
          </p:cNvPr>
          <p:cNvSpPr>
            <a:spLocks noGrp="1"/>
          </p:cNvSpPr>
          <p:nvPr>
            <p:ph type="title"/>
          </p:nvPr>
        </p:nvSpPr>
        <p:spPr/>
        <p:txBody>
          <a:bodyPr/>
          <a:lstStyle/>
          <a:p>
            <a:r>
              <a:rPr lang="en-US" sz="4400"/>
              <a:t>O(log</a:t>
            </a:r>
            <a:r>
              <a:rPr lang="en-US" sz="4400" baseline="-25000"/>
              <a:t>2</a:t>
            </a:r>
            <a:r>
              <a:rPr lang="en-US" sz="4400"/>
              <a:t> n) = </a:t>
            </a:r>
            <a:r>
              <a:rPr lang="en-US"/>
              <a:t>O(</a:t>
            </a:r>
            <a:r>
              <a:rPr lang="en-US" sz="4400"/>
              <a:t>log</a:t>
            </a:r>
            <a:r>
              <a:rPr lang="en-US" sz="4400" baseline="-25000"/>
              <a:t>10</a:t>
            </a:r>
            <a:r>
              <a:rPr lang="en-US" sz="4400"/>
              <a:t> n)</a:t>
            </a:r>
            <a:endParaRPr lang="en-US">
              <a:solidFill>
                <a:schemeClr val="accent5"/>
              </a:solidFill>
            </a:endParaRPr>
          </a:p>
        </p:txBody>
      </p:sp>
    </p:spTree>
    <p:extLst>
      <p:ext uri="{BB962C8B-B14F-4D97-AF65-F5344CB8AC3E}">
        <p14:creationId xmlns:p14="http://schemas.microsoft.com/office/powerpoint/2010/main" val="225174639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88A92-3CD2-DAEC-2E3E-6443F183725E}"/>
              </a:ext>
            </a:extLst>
          </p:cNvPr>
          <p:cNvSpPr>
            <a:spLocks noGrp="1"/>
          </p:cNvSpPr>
          <p:nvPr>
            <p:ph type="title"/>
          </p:nvPr>
        </p:nvSpPr>
        <p:spPr/>
        <p:txBody>
          <a:bodyPr/>
          <a:lstStyle/>
          <a:p>
            <a:r>
              <a:rPr lang="en-US"/>
              <a:t>O(</a:t>
            </a:r>
            <a:r>
              <a:rPr lang="en-US" sz="4400"/>
              <a:t>log</a:t>
            </a:r>
            <a:r>
              <a:rPr lang="en-US" sz="4400" baseline="-25000"/>
              <a:t>2</a:t>
            </a:r>
            <a:r>
              <a:rPr lang="en-US"/>
              <a:t> n)  and  O(</a:t>
            </a:r>
            <a:r>
              <a:rPr lang="en-US" sz="4400"/>
              <a:t>log</a:t>
            </a:r>
            <a:r>
              <a:rPr lang="en-US" sz="4400" baseline="-25000"/>
              <a:t>10</a:t>
            </a:r>
            <a:r>
              <a:rPr lang="en-US"/>
              <a:t> n)</a:t>
            </a:r>
            <a:br>
              <a:rPr lang="en-US"/>
            </a:br>
            <a:r>
              <a:rPr lang="en-US"/>
              <a:t>are the exact same thing</a:t>
            </a:r>
          </a:p>
        </p:txBody>
      </p:sp>
    </p:spTree>
    <p:extLst>
      <p:ext uri="{BB962C8B-B14F-4D97-AF65-F5344CB8AC3E}">
        <p14:creationId xmlns:p14="http://schemas.microsoft.com/office/powerpoint/2010/main" val="4413624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88A92-3CD2-DAEC-2E3E-6443F183725E}"/>
              </a:ext>
            </a:extLst>
          </p:cNvPr>
          <p:cNvSpPr>
            <a:spLocks noGrp="1"/>
          </p:cNvSpPr>
          <p:nvPr>
            <p:ph type="title"/>
          </p:nvPr>
        </p:nvSpPr>
        <p:spPr/>
        <p:txBody>
          <a:bodyPr/>
          <a:lstStyle/>
          <a:p>
            <a:r>
              <a:rPr lang="en-US"/>
              <a:t>so you can just say O(log n)</a:t>
            </a:r>
            <a:br>
              <a:rPr lang="en-US"/>
            </a:br>
            <a:r>
              <a:rPr lang="en-US"/>
              <a:t>and not worry about it 🙂👍</a:t>
            </a:r>
          </a:p>
        </p:txBody>
      </p:sp>
    </p:spTree>
    <p:extLst>
      <p:ext uri="{BB962C8B-B14F-4D97-AF65-F5344CB8AC3E}">
        <p14:creationId xmlns:p14="http://schemas.microsoft.com/office/powerpoint/2010/main" val="407466385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6F0DDC-DD59-37B8-46A9-92AEC55F434F}"/>
              </a:ext>
            </a:extLst>
          </p:cNvPr>
          <p:cNvSpPr>
            <a:spLocks noGrp="1"/>
          </p:cNvSpPr>
          <p:nvPr>
            <p:ph type="title"/>
          </p:nvPr>
        </p:nvSpPr>
        <p:spPr/>
        <p:txBody>
          <a:bodyPr/>
          <a:lstStyle/>
          <a:p>
            <a:r>
              <a:rPr lang="en-US"/>
              <a:t>binary search tree details</a:t>
            </a:r>
          </a:p>
        </p:txBody>
      </p:sp>
    </p:spTree>
    <p:extLst>
      <p:ext uri="{BB962C8B-B14F-4D97-AF65-F5344CB8AC3E}">
        <p14:creationId xmlns:p14="http://schemas.microsoft.com/office/powerpoint/2010/main" val="24917120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269D1E-A774-8BAA-41C9-F01BE841A1BD}"/>
              </a:ext>
            </a:extLst>
          </p:cNvPr>
          <p:cNvSpPr>
            <a:spLocks noGrp="1"/>
          </p:cNvSpPr>
          <p:nvPr>
            <p:ph type="title"/>
          </p:nvPr>
        </p:nvSpPr>
        <p:spPr/>
        <p:txBody>
          <a:bodyPr/>
          <a:lstStyle/>
          <a:p>
            <a:r>
              <a:rPr lang="en-US"/>
              <a:t>self-balancing</a:t>
            </a:r>
            <a:br>
              <a:rPr lang="en-US"/>
            </a:br>
            <a:r>
              <a:rPr lang="en-US"/>
              <a:t>binary search trees</a:t>
            </a:r>
          </a:p>
        </p:txBody>
      </p:sp>
    </p:spTree>
    <p:extLst>
      <p:ext uri="{BB962C8B-B14F-4D97-AF65-F5344CB8AC3E}">
        <p14:creationId xmlns:p14="http://schemas.microsoft.com/office/powerpoint/2010/main" val="294197773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9E42B-88D0-727A-B26D-2C0731670604}"/>
              </a:ext>
            </a:extLst>
          </p:cNvPr>
          <p:cNvSpPr>
            <a:spLocks noGrp="1"/>
          </p:cNvSpPr>
          <p:nvPr>
            <p:ph type="title"/>
          </p:nvPr>
        </p:nvSpPr>
        <p:spPr/>
        <p:txBody>
          <a:bodyPr/>
          <a:lstStyle/>
          <a:p>
            <a:r>
              <a:rPr lang="en-US" b="1"/>
              <a:t>life lesson:</a:t>
            </a:r>
            <a:r>
              <a:rPr lang="en-US"/>
              <a:t> it is important that your binary search tree is ✨balanced✨</a:t>
            </a:r>
            <a:br>
              <a:rPr lang="en-US"/>
            </a:br>
            <a:r>
              <a:rPr lang="en-US" sz="1800"/>
              <a:t>(otherwise things starts to look a lot like linear search on a linked list ☹️)</a:t>
            </a:r>
            <a:endParaRPr lang="en-US" b="1"/>
          </a:p>
        </p:txBody>
      </p:sp>
    </p:spTree>
    <p:extLst>
      <p:ext uri="{BB962C8B-B14F-4D97-AF65-F5344CB8AC3E}">
        <p14:creationId xmlns:p14="http://schemas.microsoft.com/office/powerpoint/2010/main" val="80478752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defined">
            <a:extLst>
              <a:ext uri="{FF2B5EF4-FFF2-40B4-BE49-F238E27FC236}">
                <a16:creationId xmlns:a16="http://schemas.microsoft.com/office/drawing/2014/main" id="{58830660-B1E6-9AB6-B4FD-BC36A4F8C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868" y="879676"/>
            <a:ext cx="6016264" cy="3384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73435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FD2A-6FE9-03DC-44BD-9B5B0D62E443}"/>
              </a:ext>
            </a:extLst>
          </p:cNvPr>
          <p:cNvSpPr>
            <a:spLocks noGrp="1"/>
          </p:cNvSpPr>
          <p:nvPr>
            <p:ph type="title"/>
          </p:nvPr>
        </p:nvSpPr>
        <p:spPr/>
        <p:txBody>
          <a:bodyPr/>
          <a:lstStyle/>
          <a:p>
            <a:r>
              <a:rPr lang="en-US" sz="3600"/>
              <a:t>self-balancing binary search trees</a:t>
            </a:r>
            <a:br>
              <a:rPr lang="en-US" sz="3600"/>
            </a:br>
            <a:r>
              <a:rPr lang="en-US" sz="3600"/>
              <a:t>are very cool but painful to implement</a:t>
            </a:r>
          </a:p>
        </p:txBody>
      </p:sp>
    </p:spTree>
    <p:extLst>
      <p:ext uri="{BB962C8B-B14F-4D97-AF65-F5344CB8AC3E}">
        <p14:creationId xmlns:p14="http://schemas.microsoft.com/office/powerpoint/2010/main" val="25915821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6F0DDC-DD59-37B8-46A9-92AEC55F434F}"/>
              </a:ext>
            </a:extLst>
          </p:cNvPr>
          <p:cNvSpPr>
            <a:spLocks noGrp="1"/>
          </p:cNvSpPr>
          <p:nvPr>
            <p:ph type="title"/>
          </p:nvPr>
        </p:nvSpPr>
        <p:spPr/>
        <p:txBody>
          <a:bodyPr/>
          <a:lstStyle/>
          <a:p>
            <a:r>
              <a:rPr lang="en-US"/>
              <a:t>heap details</a:t>
            </a:r>
          </a:p>
        </p:txBody>
      </p:sp>
    </p:spTree>
    <p:extLst>
      <p:ext uri="{BB962C8B-B14F-4D97-AF65-F5344CB8AC3E}">
        <p14:creationId xmlns:p14="http://schemas.microsoft.com/office/powerpoint/2010/main" val="100224092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C0734C-BABA-7A6E-1755-3FF781AF1593}"/>
              </a:ext>
            </a:extLst>
          </p:cNvPr>
          <p:cNvSpPr>
            <a:spLocks noGrp="1"/>
          </p:cNvSpPr>
          <p:nvPr>
            <p:ph type="title"/>
          </p:nvPr>
        </p:nvSpPr>
        <p:spPr/>
        <p:txBody>
          <a:bodyPr/>
          <a:lstStyle/>
          <a:p>
            <a:r>
              <a:rPr lang="en-US" b="1"/>
              <a:t>heap application:</a:t>
            </a:r>
            <a:br>
              <a:rPr lang="en-US"/>
            </a:br>
            <a:r>
              <a:rPr lang="en-US"/>
              <a:t>priority queue</a:t>
            </a:r>
          </a:p>
        </p:txBody>
      </p:sp>
    </p:spTree>
    <p:extLst>
      <p:ext uri="{BB962C8B-B14F-4D97-AF65-F5344CB8AC3E}">
        <p14:creationId xmlns:p14="http://schemas.microsoft.com/office/powerpoint/2010/main" val="3868271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2133469" y="3320819"/>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8319985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1026" name="Picture 2" descr="There is no 'rule of six' – the truth about the science of queueing | UK  news | The Guardian">
            <a:extLst>
              <a:ext uri="{FF2B5EF4-FFF2-40B4-BE49-F238E27FC236}">
                <a16:creationId xmlns:a16="http://schemas.microsoft.com/office/drawing/2014/main" id="{043B3991-FDF1-8B4A-249A-3436F911B9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0"/>
          <a:stretch/>
        </p:blipFill>
        <p:spPr bwMode="auto">
          <a:xfrm>
            <a:off x="4387174" y="800100"/>
            <a:ext cx="3137576" cy="3543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1F8637-2978-EE89-E00A-E6E76D4FAEA4}"/>
              </a:ext>
            </a:extLst>
          </p:cNvPr>
          <p:cNvSpPr txBox="1"/>
          <p:nvPr/>
        </p:nvSpPr>
        <p:spPr>
          <a:xfrm>
            <a:off x="6449438" y="1097936"/>
            <a:ext cx="1381327" cy="369332"/>
          </a:xfrm>
          <a:prstGeom prst="rect">
            <a:avLst/>
          </a:prstGeom>
          <a:noFill/>
        </p:spPr>
        <p:txBody>
          <a:bodyPr wrap="square" rtlCol="0">
            <a:spAutoFit/>
          </a:bodyPr>
          <a:lstStyle/>
          <a:p>
            <a:pPr algn="ctr"/>
            <a:r>
              <a:rPr lang="en-US" b="1">
                <a:solidFill>
                  <a:schemeClr val="accent6"/>
                </a:solidFill>
                <a:latin typeface="+mj-lt"/>
              </a:rPr>
              <a:t>remove();</a:t>
            </a:r>
          </a:p>
        </p:txBody>
      </p:sp>
    </p:spTree>
    <p:extLst>
      <p:ext uri="{BB962C8B-B14F-4D97-AF65-F5344CB8AC3E}">
        <p14:creationId xmlns:p14="http://schemas.microsoft.com/office/powerpoint/2010/main" val="90322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2" name="Picture 2" descr="There is no 'rule of six' – the truth about the science of queueing | UK  news | The Guardian">
            <a:extLst>
              <a:ext uri="{FF2B5EF4-FFF2-40B4-BE49-F238E27FC236}">
                <a16:creationId xmlns:a16="http://schemas.microsoft.com/office/drawing/2014/main" id="{1E29F506-EEC8-B3F4-FB35-A8CD19BC2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14255"/>
          <a:stretch/>
        </p:blipFill>
        <p:spPr bwMode="auto">
          <a:xfrm>
            <a:off x="5000017" y="800100"/>
            <a:ext cx="2295728" cy="3543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9280D9-56F5-46BC-64BB-7FB35C7265E9}"/>
              </a:ext>
            </a:extLst>
          </p:cNvPr>
          <p:cNvSpPr txBox="1"/>
          <p:nvPr/>
        </p:nvSpPr>
        <p:spPr>
          <a:xfrm>
            <a:off x="6449438" y="1097936"/>
            <a:ext cx="1381327" cy="369332"/>
          </a:xfrm>
          <a:prstGeom prst="rect">
            <a:avLst/>
          </a:prstGeom>
          <a:noFill/>
        </p:spPr>
        <p:txBody>
          <a:bodyPr wrap="square" rtlCol="0">
            <a:spAutoFit/>
          </a:bodyPr>
          <a:lstStyle/>
          <a:p>
            <a:pPr algn="ctr"/>
            <a:r>
              <a:rPr lang="en-US" b="1">
                <a:solidFill>
                  <a:schemeClr val="accent6"/>
                </a:solidFill>
                <a:latin typeface="+mj-lt"/>
              </a:rPr>
              <a:t>remove();</a:t>
            </a:r>
          </a:p>
        </p:txBody>
      </p:sp>
    </p:spTree>
    <p:extLst>
      <p:ext uri="{BB962C8B-B14F-4D97-AF65-F5344CB8AC3E}">
        <p14:creationId xmlns:p14="http://schemas.microsoft.com/office/powerpoint/2010/main" val="91470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4" name="Picture 2" descr="There is no 'rule of six' – the truth about the science of queueing | UK  news | The Guardian">
            <a:extLst>
              <a:ext uri="{FF2B5EF4-FFF2-40B4-BE49-F238E27FC236}">
                <a16:creationId xmlns:a16="http://schemas.microsoft.com/office/drawing/2014/main" id="{988BF411-B92F-0316-D2A0-D98AC0FC9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22985"/>
          <a:stretch/>
        </p:blipFill>
        <p:spPr bwMode="auto">
          <a:xfrm>
            <a:off x="5642043" y="800100"/>
            <a:ext cx="1780161"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448CF0-B04B-2BDC-411C-946B99A7EB95}"/>
              </a:ext>
            </a:extLst>
          </p:cNvPr>
          <p:cNvSpPr txBox="1"/>
          <p:nvPr/>
        </p:nvSpPr>
        <p:spPr>
          <a:xfrm>
            <a:off x="4708187" y="1097936"/>
            <a:ext cx="1381327" cy="369332"/>
          </a:xfrm>
          <a:prstGeom prst="rect">
            <a:avLst/>
          </a:prstGeom>
          <a:noFill/>
        </p:spPr>
        <p:txBody>
          <a:bodyPr wrap="square" rtlCol="0">
            <a:spAutoFit/>
          </a:bodyPr>
          <a:lstStyle/>
          <a:p>
            <a:pPr algn="ctr"/>
            <a:r>
              <a:rPr lang="en-US" b="1">
                <a:solidFill>
                  <a:schemeClr val="accent6"/>
                </a:solidFill>
                <a:latin typeface="+mj-lt"/>
              </a:rPr>
              <a:t>add();</a:t>
            </a:r>
          </a:p>
        </p:txBody>
      </p:sp>
    </p:spTree>
    <p:extLst>
      <p:ext uri="{BB962C8B-B14F-4D97-AF65-F5344CB8AC3E}">
        <p14:creationId xmlns:p14="http://schemas.microsoft.com/office/powerpoint/2010/main" val="385393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4" name="Picture 2" descr="There is no 'rule of six' – the truth about the science of queueing | UK  news | The Guardian">
            <a:extLst>
              <a:ext uri="{FF2B5EF4-FFF2-40B4-BE49-F238E27FC236}">
                <a16:creationId xmlns:a16="http://schemas.microsoft.com/office/drawing/2014/main" id="{988BF411-B92F-0316-D2A0-D98AC0FC9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r="22985"/>
          <a:stretch/>
        </p:blipFill>
        <p:spPr bwMode="auto">
          <a:xfrm>
            <a:off x="5165387" y="800100"/>
            <a:ext cx="2256817"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E8B9965-E0C0-4CFA-9AA4-51539EF29937}"/>
              </a:ext>
            </a:extLst>
          </p:cNvPr>
          <p:cNvSpPr txBox="1"/>
          <p:nvPr/>
        </p:nvSpPr>
        <p:spPr>
          <a:xfrm>
            <a:off x="4036975" y="980451"/>
            <a:ext cx="1381327" cy="369332"/>
          </a:xfrm>
          <a:prstGeom prst="rect">
            <a:avLst/>
          </a:prstGeom>
          <a:noFill/>
        </p:spPr>
        <p:txBody>
          <a:bodyPr wrap="square" rtlCol="0">
            <a:spAutoFit/>
          </a:bodyPr>
          <a:lstStyle/>
          <a:p>
            <a:pPr algn="ctr"/>
            <a:r>
              <a:rPr lang="en-US" b="1">
                <a:solidFill>
                  <a:schemeClr val="accent6"/>
                </a:solidFill>
                <a:latin typeface="+mj-lt"/>
              </a:rPr>
              <a:t>add();</a:t>
            </a:r>
          </a:p>
        </p:txBody>
      </p:sp>
    </p:spTree>
    <p:extLst>
      <p:ext uri="{BB962C8B-B14F-4D97-AF65-F5344CB8AC3E}">
        <p14:creationId xmlns:p14="http://schemas.microsoft.com/office/powerpoint/2010/main" val="135969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4" name="Picture 2" descr="There is no 'rule of six' – the truth about the science of queueing | UK  news | The Guardian">
            <a:extLst>
              <a:ext uri="{FF2B5EF4-FFF2-40B4-BE49-F238E27FC236}">
                <a16:creationId xmlns:a16="http://schemas.microsoft.com/office/drawing/2014/main" id="{988BF411-B92F-0316-D2A0-D98AC0FC9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22984"/>
          <a:stretch/>
        </p:blipFill>
        <p:spPr bwMode="auto">
          <a:xfrm>
            <a:off x="4474723" y="800100"/>
            <a:ext cx="2947481"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DCCB0FA-B745-F7FC-0393-D1641D335FD6}"/>
              </a:ext>
            </a:extLst>
          </p:cNvPr>
          <p:cNvSpPr txBox="1"/>
          <p:nvPr/>
        </p:nvSpPr>
        <p:spPr>
          <a:xfrm>
            <a:off x="6449438" y="1097936"/>
            <a:ext cx="1381327" cy="369332"/>
          </a:xfrm>
          <a:prstGeom prst="rect">
            <a:avLst/>
          </a:prstGeom>
          <a:noFill/>
        </p:spPr>
        <p:txBody>
          <a:bodyPr wrap="square" rtlCol="0">
            <a:spAutoFit/>
          </a:bodyPr>
          <a:lstStyle/>
          <a:p>
            <a:pPr algn="ctr"/>
            <a:r>
              <a:rPr lang="en-US" b="1">
                <a:solidFill>
                  <a:schemeClr val="accent6"/>
                </a:solidFill>
                <a:latin typeface="+mj-lt"/>
              </a:rPr>
              <a:t>remove();</a:t>
            </a:r>
          </a:p>
        </p:txBody>
      </p:sp>
    </p:spTree>
    <p:extLst>
      <p:ext uri="{BB962C8B-B14F-4D97-AF65-F5344CB8AC3E}">
        <p14:creationId xmlns:p14="http://schemas.microsoft.com/office/powerpoint/2010/main" val="267103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5" name="Picture 2" descr="There is no 'rule of six' – the truth about the science of queueing | UK  news | The Guardian">
            <a:extLst>
              <a:ext uri="{FF2B5EF4-FFF2-40B4-BE49-F238E27FC236}">
                <a16:creationId xmlns:a16="http://schemas.microsoft.com/office/drawing/2014/main" id="{3B387FDE-9389-985F-9848-E166483D5E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32209"/>
          <a:stretch/>
        </p:blipFill>
        <p:spPr bwMode="auto">
          <a:xfrm>
            <a:off x="5048656" y="800100"/>
            <a:ext cx="2402732"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46020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spTree>
    <p:extLst>
      <p:ext uri="{BB962C8B-B14F-4D97-AF65-F5344CB8AC3E}">
        <p14:creationId xmlns:p14="http://schemas.microsoft.com/office/powerpoint/2010/main" val="96989367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spTree>
    <p:extLst>
      <p:ext uri="{BB962C8B-B14F-4D97-AF65-F5344CB8AC3E}">
        <p14:creationId xmlns:p14="http://schemas.microsoft.com/office/powerpoint/2010/main" val="550592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6" name="Group 5">
            <a:extLst>
              <a:ext uri="{FF2B5EF4-FFF2-40B4-BE49-F238E27FC236}">
                <a16:creationId xmlns:a16="http://schemas.microsoft.com/office/drawing/2014/main" id="{2CFA9914-28DD-CFFB-1693-51A0F1E86720}"/>
              </a:ext>
            </a:extLst>
          </p:cNvPr>
          <p:cNvGrpSpPr/>
          <p:nvPr/>
        </p:nvGrpSpPr>
        <p:grpSpPr>
          <a:xfrm>
            <a:off x="4645379" y="2918930"/>
            <a:ext cx="1336643" cy="1909273"/>
            <a:chOff x="326513" y="2918930"/>
            <a:chExt cx="1336643" cy="1909273"/>
          </a:xfrm>
        </p:grpSpPr>
        <p:pic>
          <p:nvPicPr>
            <p:cNvPr id="9" name="Picture 2" descr="Penguin | Club Penguin Shutdown Wiki | Fandom">
              <a:extLst>
                <a:ext uri="{FF2B5EF4-FFF2-40B4-BE49-F238E27FC236}">
                  <a16:creationId xmlns:a16="http://schemas.microsoft.com/office/drawing/2014/main" id="{4C685D4C-3F42-4EE7-3A24-0D78FB721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1255F2-059A-9AEA-CB00-4FF903E665F3}"/>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spTree>
    <p:extLst>
      <p:ext uri="{BB962C8B-B14F-4D97-AF65-F5344CB8AC3E}">
        <p14:creationId xmlns:p14="http://schemas.microsoft.com/office/powerpoint/2010/main" val="79159749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4645379"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3371849"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spTree>
    <p:extLst>
      <p:ext uri="{BB962C8B-B14F-4D97-AF65-F5344CB8AC3E}">
        <p14:creationId xmlns:p14="http://schemas.microsoft.com/office/powerpoint/2010/main" val="663080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286D93-382E-5397-E030-E9A3F4D855A1}"/>
              </a:ext>
            </a:extLst>
          </p:cNvPr>
          <p:cNvPicPr>
            <a:picLocks noChangeAspect="1"/>
          </p:cNvPicPr>
          <p:nvPr/>
        </p:nvPicPr>
        <p:blipFill>
          <a:blip r:embed="rId2"/>
          <a:stretch>
            <a:fillRect/>
          </a:stretch>
        </p:blipFill>
        <p:spPr>
          <a:xfrm>
            <a:off x="685800" y="838583"/>
            <a:ext cx="7772400" cy="3466334"/>
          </a:xfrm>
          <a:prstGeom prst="rect">
            <a:avLst/>
          </a:prstGeom>
        </p:spPr>
      </p:pic>
    </p:spTree>
    <p:extLst>
      <p:ext uri="{BB962C8B-B14F-4D97-AF65-F5344CB8AC3E}">
        <p14:creationId xmlns:p14="http://schemas.microsoft.com/office/powerpoint/2010/main" val="1860769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335520" y="1242931"/>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solidFill>
                  <a:schemeClr val="accent6"/>
                </a:solidFill>
                <a:latin typeface="Consolas"/>
                <a:ea typeface="Segoe UI Emoji" panose="020B0502040204020203" pitchFamily="34" charset="0"/>
                <a:cs typeface="Consolas" panose="020B0609020204030204" pitchFamily="49" charset="0"/>
              </a:rPr>
              <a:t>head</a:t>
            </a:r>
            <a:endParaRPr lang="en-US" sz="2000">
              <a:solidFill>
                <a:schemeClr val="accent6"/>
              </a:solidFill>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a:off x="799146" y="1650833"/>
            <a:ext cx="1000181" cy="908427"/>
          </a:xfrm>
          <a:prstGeom prst="straightConnector1">
            <a:avLst/>
          </a:prstGeom>
          <a:ln w="50800" cap="rnd">
            <a:solidFill>
              <a:schemeClr val="accent6"/>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C5605796-787E-7E39-FE13-A7E3DD368210}"/>
              </a:ext>
            </a:extLst>
          </p:cNvPr>
          <p:cNvSpPr txBox="1"/>
          <p:nvPr/>
        </p:nvSpPr>
        <p:spPr>
          <a:xfrm>
            <a:off x="733817" y="1607210"/>
            <a:ext cx="2971470" cy="400110"/>
          </a:xfrm>
          <a:prstGeom prst="rect">
            <a:avLst/>
          </a:prstGeom>
          <a:noFill/>
        </p:spPr>
        <p:txBody>
          <a:bodyPr wrap="square">
            <a:spAutoFit/>
          </a:bodyPr>
          <a:lstStyle/>
          <a:p>
            <a:pPr algn="ctr" defTabSz="342886">
              <a:spcBef>
                <a:spcPct val="20000"/>
              </a:spcBef>
              <a:buClr>
                <a:srgbClr val="FFFFFF">
                  <a:lumMod val="65000"/>
                </a:srgbClr>
              </a:buClr>
            </a:pPr>
            <a:r>
              <a:rPr lang="en-US" sz="2000">
                <a:solidFill>
                  <a:schemeClr val="accent6"/>
                </a:solidFill>
                <a:latin typeface="Consolas"/>
              </a:rPr>
              <a:t>head = tmp;</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022350113"/>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306797"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203326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11" name="Group 10">
            <a:extLst>
              <a:ext uri="{FF2B5EF4-FFF2-40B4-BE49-F238E27FC236}">
                <a16:creationId xmlns:a16="http://schemas.microsoft.com/office/drawing/2014/main" id="{05EF8042-8E55-A1A4-F154-F13032577742}"/>
              </a:ext>
            </a:extLst>
          </p:cNvPr>
          <p:cNvGrpSpPr/>
          <p:nvPr/>
        </p:nvGrpSpPr>
        <p:grpSpPr>
          <a:xfrm>
            <a:off x="4686319" y="2702784"/>
            <a:ext cx="1203028" cy="2049440"/>
            <a:chOff x="3213903" y="2702784"/>
            <a:chExt cx="1203028" cy="2049440"/>
          </a:xfrm>
        </p:grpSpPr>
        <p:pic>
          <p:nvPicPr>
            <p:cNvPr id="12" name="Picture 4" descr="Party Hat | Club Penguin Wiki | Fandom">
              <a:extLst>
                <a:ext uri="{FF2B5EF4-FFF2-40B4-BE49-F238E27FC236}">
                  <a16:creationId xmlns:a16="http://schemas.microsoft.com/office/drawing/2014/main" id="{020D9488-1549-AA03-C55D-A1ACCC66D7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14B1FEC-8CEB-9D1C-EE8D-E9C29C632707}"/>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9</a:t>
              </a:r>
            </a:p>
          </p:txBody>
        </p:sp>
      </p:grpSp>
    </p:spTree>
    <p:extLst>
      <p:ext uri="{BB962C8B-B14F-4D97-AF65-F5344CB8AC3E}">
        <p14:creationId xmlns:p14="http://schemas.microsoft.com/office/powerpoint/2010/main" val="95881644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6" name="Group 5">
            <a:extLst>
              <a:ext uri="{FF2B5EF4-FFF2-40B4-BE49-F238E27FC236}">
                <a16:creationId xmlns:a16="http://schemas.microsoft.com/office/drawing/2014/main" id="{7BC36FC8-F5E4-A0F1-EECC-0AEB72058E3E}"/>
              </a:ext>
            </a:extLst>
          </p:cNvPr>
          <p:cNvGrpSpPr/>
          <p:nvPr/>
        </p:nvGrpSpPr>
        <p:grpSpPr>
          <a:xfrm>
            <a:off x="1798929" y="2918930"/>
            <a:ext cx="1336643" cy="1909273"/>
            <a:chOff x="326513" y="2918930"/>
            <a:chExt cx="1336643" cy="1909273"/>
          </a:xfrm>
        </p:grpSpPr>
        <p:pic>
          <p:nvPicPr>
            <p:cNvPr id="9" name="Picture 2" descr="Penguin | Club Penguin Shutdown Wiki | Fandom">
              <a:extLst>
                <a:ext uri="{FF2B5EF4-FFF2-40B4-BE49-F238E27FC236}">
                  <a16:creationId xmlns:a16="http://schemas.microsoft.com/office/drawing/2014/main" id="{2A2D9939-D679-5807-E3BC-1F2A30AE7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0FFF39-5754-82F9-3F02-379A4F2A790E}"/>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11" name="Group 10">
            <a:extLst>
              <a:ext uri="{FF2B5EF4-FFF2-40B4-BE49-F238E27FC236}">
                <a16:creationId xmlns:a16="http://schemas.microsoft.com/office/drawing/2014/main" id="{BB9DDCEC-47E1-2902-FA3A-5DEEB91EA2CF}"/>
              </a:ext>
            </a:extLst>
          </p:cNvPr>
          <p:cNvGrpSpPr/>
          <p:nvPr/>
        </p:nvGrpSpPr>
        <p:grpSpPr>
          <a:xfrm>
            <a:off x="525399" y="2918930"/>
            <a:ext cx="1226120" cy="1894981"/>
            <a:chOff x="-947017" y="2918930"/>
            <a:chExt cx="1226120" cy="1894981"/>
          </a:xfrm>
        </p:grpSpPr>
        <p:pic>
          <p:nvPicPr>
            <p:cNvPr id="12" name="Picture 2" descr="Dark Green | Club Penguin Wiki | Fandom">
              <a:extLst>
                <a:ext uri="{FF2B5EF4-FFF2-40B4-BE49-F238E27FC236}">
                  <a16:creationId xmlns:a16="http://schemas.microsoft.com/office/drawing/2014/main" id="{D033C86F-121D-83FD-39F5-352DF8074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289482F-A3CA-12FF-0AC8-3C802A5660B9}"/>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14" name="Group 13">
            <a:extLst>
              <a:ext uri="{FF2B5EF4-FFF2-40B4-BE49-F238E27FC236}">
                <a16:creationId xmlns:a16="http://schemas.microsoft.com/office/drawing/2014/main" id="{6C1D33CE-1F4D-CC57-0A64-960776034106}"/>
              </a:ext>
            </a:extLst>
          </p:cNvPr>
          <p:cNvGrpSpPr/>
          <p:nvPr/>
        </p:nvGrpSpPr>
        <p:grpSpPr>
          <a:xfrm>
            <a:off x="4686319" y="2702784"/>
            <a:ext cx="1203028" cy="2049440"/>
            <a:chOff x="3213903" y="2702784"/>
            <a:chExt cx="1203028" cy="2049440"/>
          </a:xfrm>
        </p:grpSpPr>
        <p:pic>
          <p:nvPicPr>
            <p:cNvPr id="15" name="Picture 4" descr="Party Hat | Club Penguin Wiki | Fandom">
              <a:extLst>
                <a:ext uri="{FF2B5EF4-FFF2-40B4-BE49-F238E27FC236}">
                  <a16:creationId xmlns:a16="http://schemas.microsoft.com/office/drawing/2014/main" id="{65DA5A4C-9F5E-D1FB-A180-803F8D1D5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98641B0-6756-931E-9D40-5F354932157D}"/>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9</a:t>
              </a:r>
            </a:p>
          </p:txBody>
        </p:sp>
      </p:grpSp>
      <p:grpSp>
        <p:nvGrpSpPr>
          <p:cNvPr id="17" name="Group 16">
            <a:extLst>
              <a:ext uri="{FF2B5EF4-FFF2-40B4-BE49-F238E27FC236}">
                <a16:creationId xmlns:a16="http://schemas.microsoft.com/office/drawing/2014/main" id="{E81AE763-4396-8176-CB39-922992A8A58F}"/>
              </a:ext>
            </a:extLst>
          </p:cNvPr>
          <p:cNvGrpSpPr/>
          <p:nvPr/>
        </p:nvGrpSpPr>
        <p:grpSpPr>
          <a:xfrm>
            <a:off x="3263669" y="2826534"/>
            <a:ext cx="1200426" cy="1997078"/>
            <a:chOff x="1791253" y="2826534"/>
            <a:chExt cx="1200426" cy="1997078"/>
          </a:xfrm>
        </p:grpSpPr>
        <p:sp>
          <p:nvSpPr>
            <p:cNvPr id="18" name="TextBox 17">
              <a:extLst>
                <a:ext uri="{FF2B5EF4-FFF2-40B4-BE49-F238E27FC236}">
                  <a16:creationId xmlns:a16="http://schemas.microsoft.com/office/drawing/2014/main" id="{AF20F37A-DBC3-DB02-90B2-6AF5803834C4}"/>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5</a:t>
              </a:r>
            </a:p>
          </p:txBody>
        </p:sp>
        <p:pic>
          <p:nvPicPr>
            <p:cNvPr id="19" name="Picture 4" descr="Inflatable Duck | Club Penguin Wiki | Fandom">
              <a:extLst>
                <a:ext uri="{FF2B5EF4-FFF2-40B4-BE49-F238E27FC236}">
                  <a16:creationId xmlns:a16="http://schemas.microsoft.com/office/drawing/2014/main" id="{FCA6C11C-9F12-0A35-AEF7-D79F6FAB42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9581086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26513"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94701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47" name="Group 46">
            <a:extLst>
              <a:ext uri="{FF2B5EF4-FFF2-40B4-BE49-F238E27FC236}">
                <a16:creationId xmlns:a16="http://schemas.microsoft.com/office/drawing/2014/main" id="{C96ACB37-A1BA-FAC9-D85F-3A1A79BA8C3D}"/>
              </a:ext>
            </a:extLst>
          </p:cNvPr>
          <p:cNvGrpSpPr/>
          <p:nvPr/>
        </p:nvGrpSpPr>
        <p:grpSpPr>
          <a:xfrm>
            <a:off x="3213903" y="2702784"/>
            <a:ext cx="1203028" cy="2049440"/>
            <a:chOff x="3213903" y="2702784"/>
            <a:chExt cx="1203028" cy="2049440"/>
          </a:xfrm>
        </p:grpSpPr>
        <p:pic>
          <p:nvPicPr>
            <p:cNvPr id="40" name="Picture 4" descr="Party Hat | Club Penguin Wiki | Fandom">
              <a:extLst>
                <a:ext uri="{FF2B5EF4-FFF2-40B4-BE49-F238E27FC236}">
                  <a16:creationId xmlns:a16="http://schemas.microsoft.com/office/drawing/2014/main" id="{0DB9628B-2E52-133D-1D75-52B8B2867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D85F600-85E0-A8B3-61DA-2D7832C294B1}"/>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9</a:t>
              </a:r>
            </a:p>
          </p:txBody>
        </p:sp>
      </p:grpSp>
      <p:grpSp>
        <p:nvGrpSpPr>
          <p:cNvPr id="48" name="Group 47">
            <a:extLst>
              <a:ext uri="{FF2B5EF4-FFF2-40B4-BE49-F238E27FC236}">
                <a16:creationId xmlns:a16="http://schemas.microsoft.com/office/drawing/2014/main" id="{3D8176E2-60A6-61E4-1F0F-934F85499E1C}"/>
              </a:ext>
            </a:extLst>
          </p:cNvPr>
          <p:cNvGrpSpPr/>
          <p:nvPr/>
        </p:nvGrpSpPr>
        <p:grpSpPr>
          <a:xfrm>
            <a:off x="1791253" y="2826534"/>
            <a:ext cx="1200426" cy="1997078"/>
            <a:chOff x="1791253" y="2826534"/>
            <a:chExt cx="1200426" cy="1997078"/>
          </a:xfrm>
        </p:grpSpPr>
        <p:sp>
          <p:nvSpPr>
            <p:cNvPr id="42" name="TextBox 41">
              <a:extLst>
                <a:ext uri="{FF2B5EF4-FFF2-40B4-BE49-F238E27FC236}">
                  <a16:creationId xmlns:a16="http://schemas.microsoft.com/office/drawing/2014/main" id="{CC2C789A-7B90-8D71-FE1F-2E1962BD09A0}"/>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5</a:t>
              </a:r>
            </a:p>
          </p:txBody>
        </p:sp>
        <p:pic>
          <p:nvPicPr>
            <p:cNvPr id="17412" name="Picture 4" descr="Inflatable Duck | Club Penguin Wiki | Fandom">
              <a:extLst>
                <a:ext uri="{FF2B5EF4-FFF2-40B4-BE49-F238E27FC236}">
                  <a16:creationId xmlns:a16="http://schemas.microsoft.com/office/drawing/2014/main" id="{430067BB-AE56-ABAE-66A6-217A948EBC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503B967-3DAB-262C-5DA4-AF5C6671318C}"/>
              </a:ext>
            </a:extLst>
          </p:cNvPr>
          <p:cNvGrpSpPr/>
          <p:nvPr/>
        </p:nvGrpSpPr>
        <p:grpSpPr>
          <a:xfrm>
            <a:off x="4575505" y="2355792"/>
            <a:ext cx="1598781" cy="2600570"/>
            <a:chOff x="4575505" y="2355792"/>
            <a:chExt cx="1598781" cy="2600570"/>
          </a:xfrm>
        </p:grpSpPr>
        <p:pic>
          <p:nvPicPr>
            <p:cNvPr id="44" name="Picture 10" descr="Rockhopper | Disney Wiki | Fandom">
              <a:extLst>
                <a:ext uri="{FF2B5EF4-FFF2-40B4-BE49-F238E27FC236}">
                  <a16:creationId xmlns:a16="http://schemas.microsoft.com/office/drawing/2014/main" id="{2F1DAE06-AB9F-0101-FBAC-EBBE52892F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1595" y="2980049"/>
              <a:ext cx="1200427" cy="197631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C5D35C50-AB81-92FD-0223-2AB98E1B041D}"/>
                </a:ext>
              </a:extLst>
            </p:cNvPr>
            <p:cNvSpPr txBox="1"/>
            <p:nvPr/>
          </p:nvSpPr>
          <p:spPr>
            <a:xfrm>
              <a:off x="4575505" y="2355792"/>
              <a:ext cx="1598781" cy="400110"/>
            </a:xfrm>
            <a:prstGeom prst="rect">
              <a:avLst/>
            </a:prstGeom>
            <a:solidFill>
              <a:schemeClr val="bg1"/>
            </a:solidFill>
            <a:ln w="38100">
              <a:solidFill>
                <a:schemeClr val="tx1"/>
              </a:solidFill>
            </a:ln>
          </p:spPr>
          <p:txBody>
            <a:bodyPr wrap="square" rtlCol="0">
              <a:spAutoFit/>
            </a:bodyPr>
            <a:lstStyle/>
            <a:p>
              <a:pPr algn="ctr"/>
              <a:r>
                <a:rPr lang="en-US" sz="2000" b="1"/>
                <a:t>priority 999</a:t>
              </a:r>
            </a:p>
          </p:txBody>
        </p:sp>
      </p:grpSp>
    </p:spTree>
    <p:extLst>
      <p:ext uri="{BB962C8B-B14F-4D97-AF65-F5344CB8AC3E}">
        <p14:creationId xmlns:p14="http://schemas.microsoft.com/office/powerpoint/2010/main" val="30378520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26513"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94701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47" name="Group 46">
            <a:extLst>
              <a:ext uri="{FF2B5EF4-FFF2-40B4-BE49-F238E27FC236}">
                <a16:creationId xmlns:a16="http://schemas.microsoft.com/office/drawing/2014/main" id="{C96ACB37-A1BA-FAC9-D85F-3A1A79BA8C3D}"/>
              </a:ext>
            </a:extLst>
          </p:cNvPr>
          <p:cNvGrpSpPr/>
          <p:nvPr/>
        </p:nvGrpSpPr>
        <p:grpSpPr>
          <a:xfrm>
            <a:off x="3213903" y="2702784"/>
            <a:ext cx="1203028" cy="2049440"/>
            <a:chOff x="3213903" y="2702784"/>
            <a:chExt cx="1203028" cy="2049440"/>
          </a:xfrm>
        </p:grpSpPr>
        <p:pic>
          <p:nvPicPr>
            <p:cNvPr id="40" name="Picture 4" descr="Party Hat | Club Penguin Wiki | Fandom">
              <a:extLst>
                <a:ext uri="{FF2B5EF4-FFF2-40B4-BE49-F238E27FC236}">
                  <a16:creationId xmlns:a16="http://schemas.microsoft.com/office/drawing/2014/main" id="{0DB9628B-2E52-133D-1D75-52B8B2867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D85F600-85E0-A8B3-61DA-2D7832C294B1}"/>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9</a:t>
              </a:r>
            </a:p>
          </p:txBody>
        </p:sp>
      </p:grpSp>
      <p:grpSp>
        <p:nvGrpSpPr>
          <p:cNvPr id="48" name="Group 47">
            <a:extLst>
              <a:ext uri="{FF2B5EF4-FFF2-40B4-BE49-F238E27FC236}">
                <a16:creationId xmlns:a16="http://schemas.microsoft.com/office/drawing/2014/main" id="{3D8176E2-60A6-61E4-1F0F-934F85499E1C}"/>
              </a:ext>
            </a:extLst>
          </p:cNvPr>
          <p:cNvGrpSpPr/>
          <p:nvPr/>
        </p:nvGrpSpPr>
        <p:grpSpPr>
          <a:xfrm>
            <a:off x="1791253" y="2826534"/>
            <a:ext cx="1200426" cy="1997078"/>
            <a:chOff x="1791253" y="2826534"/>
            <a:chExt cx="1200426" cy="1997078"/>
          </a:xfrm>
        </p:grpSpPr>
        <p:sp>
          <p:nvSpPr>
            <p:cNvPr id="42" name="TextBox 41">
              <a:extLst>
                <a:ext uri="{FF2B5EF4-FFF2-40B4-BE49-F238E27FC236}">
                  <a16:creationId xmlns:a16="http://schemas.microsoft.com/office/drawing/2014/main" id="{CC2C789A-7B90-8D71-FE1F-2E1962BD09A0}"/>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5</a:t>
              </a:r>
            </a:p>
          </p:txBody>
        </p:sp>
        <p:pic>
          <p:nvPicPr>
            <p:cNvPr id="17412" name="Picture 4" descr="Inflatable Duck | Club Penguin Wiki | Fandom">
              <a:extLst>
                <a:ext uri="{FF2B5EF4-FFF2-40B4-BE49-F238E27FC236}">
                  <a16:creationId xmlns:a16="http://schemas.microsoft.com/office/drawing/2014/main" id="{430067BB-AE56-ABAE-66A6-217A948EBC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503B967-3DAB-262C-5DA4-AF5C6671318C}"/>
              </a:ext>
            </a:extLst>
          </p:cNvPr>
          <p:cNvGrpSpPr/>
          <p:nvPr/>
        </p:nvGrpSpPr>
        <p:grpSpPr>
          <a:xfrm>
            <a:off x="4575505" y="2355792"/>
            <a:ext cx="1598781" cy="2600570"/>
            <a:chOff x="4575505" y="2355792"/>
            <a:chExt cx="1598781" cy="2600570"/>
          </a:xfrm>
        </p:grpSpPr>
        <p:pic>
          <p:nvPicPr>
            <p:cNvPr id="44" name="Picture 10" descr="Rockhopper | Disney Wiki | Fandom">
              <a:extLst>
                <a:ext uri="{FF2B5EF4-FFF2-40B4-BE49-F238E27FC236}">
                  <a16:creationId xmlns:a16="http://schemas.microsoft.com/office/drawing/2014/main" id="{2F1DAE06-AB9F-0101-FBAC-EBBE52892F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1595" y="2980049"/>
              <a:ext cx="1200427" cy="197631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C5D35C50-AB81-92FD-0223-2AB98E1B041D}"/>
                </a:ext>
              </a:extLst>
            </p:cNvPr>
            <p:cNvSpPr txBox="1"/>
            <p:nvPr/>
          </p:nvSpPr>
          <p:spPr>
            <a:xfrm>
              <a:off x="4575505" y="2355792"/>
              <a:ext cx="1598781" cy="400110"/>
            </a:xfrm>
            <a:prstGeom prst="rect">
              <a:avLst/>
            </a:prstGeom>
            <a:solidFill>
              <a:schemeClr val="bg1"/>
            </a:solidFill>
            <a:ln w="38100">
              <a:solidFill>
                <a:schemeClr val="tx1"/>
              </a:solidFill>
            </a:ln>
          </p:spPr>
          <p:txBody>
            <a:bodyPr wrap="square" rtlCol="0">
              <a:spAutoFit/>
            </a:bodyPr>
            <a:lstStyle/>
            <a:p>
              <a:pPr algn="ctr"/>
              <a:r>
                <a:rPr lang="en-US" sz="2000" b="1"/>
                <a:t>priority 999</a:t>
              </a:r>
            </a:p>
          </p:txBody>
        </p:sp>
      </p:grpSp>
    </p:spTree>
    <p:extLst>
      <p:ext uri="{BB962C8B-B14F-4D97-AF65-F5344CB8AC3E}">
        <p14:creationId xmlns:p14="http://schemas.microsoft.com/office/powerpoint/2010/main" val="398945073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43297-43F5-9EA2-C9E8-CD4C0D1E111E}"/>
              </a:ext>
            </a:extLst>
          </p:cNvPr>
          <p:cNvSpPr>
            <a:spLocks noGrp="1"/>
          </p:cNvSpPr>
          <p:nvPr>
            <p:ph type="title"/>
          </p:nvPr>
        </p:nvSpPr>
        <p:spPr/>
        <p:txBody>
          <a:bodyPr/>
          <a:lstStyle/>
          <a:p>
            <a:r>
              <a:rPr lang="en-US"/>
              <a:t>a </a:t>
            </a:r>
            <a:r>
              <a:rPr lang="en-US" b="1"/>
              <a:t>heap</a:t>
            </a:r>
            <a:r>
              <a:rPr lang="en-US"/>
              <a:t>'s remove()</a:t>
            </a:r>
            <a:br>
              <a:rPr lang="en-US"/>
            </a:br>
            <a:r>
              <a:rPr lang="en-US"/>
              <a:t>function removes the node</a:t>
            </a:r>
            <a:br>
              <a:rPr lang="en-US"/>
            </a:br>
            <a:r>
              <a:rPr lang="en-US"/>
              <a:t>with </a:t>
            </a:r>
            <a:r>
              <a:rPr lang="en-US" b="1"/>
              <a:t>maximum value</a:t>
            </a:r>
          </a:p>
        </p:txBody>
      </p:sp>
    </p:spTree>
    <p:extLst>
      <p:ext uri="{BB962C8B-B14F-4D97-AF65-F5344CB8AC3E}">
        <p14:creationId xmlns:p14="http://schemas.microsoft.com/office/powerpoint/2010/main" val="369581008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43297-43F5-9EA2-C9E8-CD4C0D1E111E}"/>
              </a:ext>
            </a:extLst>
          </p:cNvPr>
          <p:cNvSpPr>
            <a:spLocks noGrp="1"/>
          </p:cNvSpPr>
          <p:nvPr>
            <p:ph type="title"/>
          </p:nvPr>
        </p:nvSpPr>
        <p:spPr/>
        <p:txBody>
          <a:bodyPr/>
          <a:lstStyle/>
          <a:p>
            <a:r>
              <a:rPr lang="en-US"/>
              <a:t>a </a:t>
            </a:r>
            <a:r>
              <a:rPr lang="en-US" b="1"/>
              <a:t>priority queue</a:t>
            </a:r>
            <a:r>
              <a:rPr lang="en-US"/>
              <a:t>'s remove() function removes the element with </a:t>
            </a:r>
            <a:r>
              <a:rPr lang="en-US" b="1"/>
              <a:t>highest priority</a:t>
            </a:r>
          </a:p>
        </p:txBody>
      </p:sp>
    </p:spTree>
    <p:extLst>
      <p:ext uri="{BB962C8B-B14F-4D97-AF65-F5344CB8AC3E}">
        <p14:creationId xmlns:p14="http://schemas.microsoft.com/office/powerpoint/2010/main" val="331242646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DA347D-4EC2-43EC-000B-DA933134B3A3}"/>
              </a:ext>
            </a:extLst>
          </p:cNvPr>
          <p:cNvSpPr txBox="1"/>
          <p:nvPr/>
        </p:nvSpPr>
        <p:spPr>
          <a:xfrm>
            <a:off x="3669175" y="1516284"/>
            <a:ext cx="2870521" cy="1077218"/>
          </a:xfrm>
          <a:prstGeom prst="rect">
            <a:avLst/>
          </a:prstGeom>
          <a:noFill/>
        </p:spPr>
        <p:txBody>
          <a:bodyPr wrap="square" rtlCol="0">
            <a:spAutoFit/>
          </a:bodyPr>
          <a:lstStyle/>
          <a:p>
            <a:r>
              <a:rPr lang="en-US" sz="3200">
                <a:solidFill>
                  <a:schemeClr val="accent2">
                    <a:lumMod val="75000"/>
                  </a:schemeClr>
                </a:solidFill>
              </a:rPr>
              <a:t>TODO: club penguin meme</a:t>
            </a:r>
          </a:p>
        </p:txBody>
      </p:sp>
    </p:spTree>
    <p:extLst>
      <p:ext uri="{BB962C8B-B14F-4D97-AF65-F5344CB8AC3E}">
        <p14:creationId xmlns:p14="http://schemas.microsoft.com/office/powerpoint/2010/main" val="19404528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C0734C-BABA-7A6E-1755-3FF781AF1593}"/>
              </a:ext>
            </a:extLst>
          </p:cNvPr>
          <p:cNvSpPr>
            <a:spLocks noGrp="1"/>
          </p:cNvSpPr>
          <p:nvPr>
            <p:ph type="title"/>
          </p:nvPr>
        </p:nvSpPr>
        <p:spPr/>
        <p:txBody>
          <a:bodyPr/>
          <a:lstStyle/>
          <a:p>
            <a:r>
              <a:rPr lang="en-US" b="1"/>
              <a:t>heap application:</a:t>
            </a:r>
            <a:br>
              <a:rPr lang="en-US"/>
            </a:br>
            <a:r>
              <a:rPr lang="en-US"/>
              <a:t>(implicit) heapsort</a:t>
            </a:r>
          </a:p>
        </p:txBody>
      </p:sp>
    </p:spTree>
    <p:extLst>
      <p:ext uri="{BB962C8B-B14F-4D97-AF65-F5344CB8AC3E}">
        <p14:creationId xmlns:p14="http://schemas.microsoft.com/office/powerpoint/2010/main" val="264851965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522135-3A1E-936B-01B8-44035E2B493E}"/>
              </a:ext>
            </a:extLst>
          </p:cNvPr>
          <p:cNvSpPr>
            <a:spLocks noGrp="1"/>
          </p:cNvSpPr>
          <p:nvPr>
            <p:ph type="title"/>
          </p:nvPr>
        </p:nvSpPr>
        <p:spPr>
          <a:xfrm>
            <a:off x="457200" y="254916"/>
            <a:ext cx="8229600" cy="973632"/>
          </a:xfrm>
        </p:spPr>
        <p:txBody>
          <a:bodyPr>
            <a:noAutofit/>
          </a:bodyPr>
          <a:lstStyle/>
          <a:p>
            <a:pPr algn="l"/>
            <a:r>
              <a:rPr lang="en-US" sz="2800"/>
              <a:t>because a heap is an always-complete binary tree, </a:t>
            </a:r>
            <a:r>
              <a:rPr lang="en-US" sz="2800" b="1"/>
              <a:t>we can store a heap "implicitly" as an array</a:t>
            </a:r>
            <a:r>
              <a:rPr lang="en-US" sz="2800"/>
              <a:t> using a breadth-first (level-order) traversal!</a:t>
            </a:r>
          </a:p>
        </p:txBody>
      </p:sp>
      <p:grpSp>
        <p:nvGrpSpPr>
          <p:cNvPr id="23" name="Group 22">
            <a:extLst>
              <a:ext uri="{FF2B5EF4-FFF2-40B4-BE49-F238E27FC236}">
                <a16:creationId xmlns:a16="http://schemas.microsoft.com/office/drawing/2014/main" id="{32587A80-2933-3663-38A9-F3CC8A14A403}"/>
              </a:ext>
            </a:extLst>
          </p:cNvPr>
          <p:cNvGrpSpPr/>
          <p:nvPr/>
        </p:nvGrpSpPr>
        <p:grpSpPr>
          <a:xfrm>
            <a:off x="457199" y="2217278"/>
            <a:ext cx="5735336" cy="2671306"/>
            <a:chOff x="918441" y="1191132"/>
            <a:chExt cx="6803538" cy="3168834"/>
          </a:xfrm>
        </p:grpSpPr>
        <p:sp>
          <p:nvSpPr>
            <p:cNvPr id="6" name="Oval 5">
              <a:extLst>
                <a:ext uri="{FF2B5EF4-FFF2-40B4-BE49-F238E27FC236}">
                  <a16:creationId xmlns:a16="http://schemas.microsoft.com/office/drawing/2014/main" id="{0F11D5D3-9D17-2B5E-261B-98B680AED478}"/>
                </a:ext>
              </a:extLst>
            </p:cNvPr>
            <p:cNvSpPr/>
            <p:nvPr/>
          </p:nvSpPr>
          <p:spPr>
            <a:xfrm>
              <a:off x="4287064" y="1191132"/>
              <a:ext cx="518003" cy="516349"/>
            </a:xfrm>
            <a:prstGeom prst="ellipse">
              <a:avLst/>
            </a:prstGeom>
            <a:solidFill>
              <a:schemeClr val="bg2">
                <a:lumMod val="20000"/>
                <a:lumOff val="8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Consolas" panose="020B0609020204030204" pitchFamily="49" charset="0"/>
                  <a:cs typeface="Consolas" panose="020B0609020204030204" pitchFamily="49" charset="0"/>
                </a:rPr>
                <a:t>9</a:t>
              </a: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0149A63-8F45-1885-20BE-2A99A44D6C3B}"/>
                </a:ext>
              </a:extLst>
            </p:cNvPr>
            <p:cNvSpPr/>
            <p:nvPr/>
          </p:nvSpPr>
          <p:spPr>
            <a:xfrm>
              <a:off x="2396591" y="2052634"/>
              <a:ext cx="518003" cy="518003"/>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cxnSp>
          <p:nvCxnSpPr>
            <p:cNvPr id="8" name="Straight Arrow Connector 7">
              <a:extLst>
                <a:ext uri="{FF2B5EF4-FFF2-40B4-BE49-F238E27FC236}">
                  <a16:creationId xmlns:a16="http://schemas.microsoft.com/office/drawing/2014/main" id="{A3162127-4AE7-7192-ECCC-F0D7B4848419}"/>
                </a:ext>
              </a:extLst>
            </p:cNvPr>
            <p:cNvCxnSpPr>
              <a:cxnSpLocks/>
              <a:endCxn id="7"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52588D23-9AD9-BDF0-AA9D-3DF94BB1AADF}"/>
                </a:ext>
              </a:extLst>
            </p:cNvPr>
            <p:cNvSpPr/>
            <p:nvPr/>
          </p:nvSpPr>
          <p:spPr>
            <a:xfrm>
              <a:off x="6243830" y="2052634"/>
              <a:ext cx="518003" cy="518003"/>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10" name="Straight Arrow Connector 9">
              <a:extLst>
                <a:ext uri="{FF2B5EF4-FFF2-40B4-BE49-F238E27FC236}">
                  <a16:creationId xmlns:a16="http://schemas.microsoft.com/office/drawing/2014/main" id="{57F9DADD-CBCC-2695-CA7B-1A956C3A37D3}"/>
                </a:ext>
              </a:extLst>
            </p:cNvPr>
            <p:cNvCxnSpPr>
              <a:cxnSpLocks/>
              <a:endCxn id="9"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11" name="Straight Arrow Connector 10">
              <a:extLst>
                <a:ext uri="{FF2B5EF4-FFF2-40B4-BE49-F238E27FC236}">
                  <a16:creationId xmlns:a16="http://schemas.microsoft.com/office/drawing/2014/main" id="{B1F300DC-91FD-580D-7AE8-E3DD600E1681}"/>
                </a:ext>
              </a:extLst>
            </p:cNvPr>
            <p:cNvCxnSpPr>
              <a:cxnSpLocks/>
              <a:endCxn id="12"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493B8FB0-B638-FF4F-B961-581DFF56EF7E}"/>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6</a:t>
              </a:r>
            </a:p>
          </p:txBody>
        </p:sp>
        <p:cxnSp>
          <p:nvCxnSpPr>
            <p:cNvPr id="13" name="Straight Arrow Connector 12">
              <a:extLst>
                <a:ext uri="{FF2B5EF4-FFF2-40B4-BE49-F238E27FC236}">
                  <a16:creationId xmlns:a16="http://schemas.microsoft.com/office/drawing/2014/main" id="{A586D147-9929-4522-D660-7571C1492E87}"/>
                </a:ext>
              </a:extLst>
            </p:cNvPr>
            <p:cNvCxnSpPr>
              <a:cxnSpLocks/>
              <a:endCxn id="14"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1848D7D6-89AC-8B22-E016-178A5B7071EF}"/>
                </a:ext>
              </a:extLst>
            </p:cNvPr>
            <p:cNvSpPr/>
            <p:nvPr/>
          </p:nvSpPr>
          <p:spPr>
            <a:xfrm>
              <a:off x="3356737"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Consolas" panose="020B0609020204030204" pitchFamily="49" charset="0"/>
                  <a:cs typeface="Consolas" panose="020B0609020204030204" pitchFamily="49" charset="0"/>
                </a:rPr>
                <a:t>4</a:t>
              </a: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BB157C09-F16D-9D6E-8DB0-6A7DDEFA25D7}"/>
                </a:ext>
              </a:extLst>
            </p:cNvPr>
            <p:cNvCxnSpPr>
              <a:cxnSpLocks/>
              <a:endCxn id="16"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3EA33133-3EC5-BA91-325F-A776C98408B8}"/>
                </a:ext>
              </a:extLst>
            </p:cNvPr>
            <p:cNvSpPr/>
            <p:nvPr/>
          </p:nvSpPr>
          <p:spPr>
            <a:xfrm>
              <a:off x="5283683"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7" name="Straight Arrow Connector 16">
              <a:extLst>
                <a:ext uri="{FF2B5EF4-FFF2-40B4-BE49-F238E27FC236}">
                  <a16:creationId xmlns:a16="http://schemas.microsoft.com/office/drawing/2014/main" id="{BA8FFAA4-5164-8DA3-0715-1574DA1D1CE6}"/>
                </a:ext>
              </a:extLst>
            </p:cNvPr>
            <p:cNvCxnSpPr>
              <a:cxnSpLocks/>
              <a:endCxn id="18"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DE5A5DFF-AEC2-FAA8-1DCB-CC880F27935F}"/>
                </a:ext>
              </a:extLst>
            </p:cNvPr>
            <p:cNvSpPr/>
            <p:nvPr/>
          </p:nvSpPr>
          <p:spPr>
            <a:xfrm>
              <a:off x="7203976"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9" name="Straight Arrow Connector 18">
              <a:extLst>
                <a:ext uri="{FF2B5EF4-FFF2-40B4-BE49-F238E27FC236}">
                  <a16:creationId xmlns:a16="http://schemas.microsoft.com/office/drawing/2014/main" id="{4F4EA12A-BDF2-74F3-FB63-842CAD6B436C}"/>
                </a:ext>
              </a:extLst>
            </p:cNvPr>
            <p:cNvCxnSpPr>
              <a:cxnSpLocks/>
              <a:endCxn id="20"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20" name="Oval 19">
              <a:extLst>
                <a:ext uri="{FF2B5EF4-FFF2-40B4-BE49-F238E27FC236}">
                  <a16:creationId xmlns:a16="http://schemas.microsoft.com/office/drawing/2014/main" id="{057E7AE4-3E83-DF93-1E2B-23F4A10BE71B}"/>
                </a:ext>
              </a:extLst>
            </p:cNvPr>
            <p:cNvSpPr/>
            <p:nvPr/>
          </p:nvSpPr>
          <p:spPr>
            <a:xfrm>
              <a:off x="918441" y="3841963"/>
              <a:ext cx="518003" cy="518003"/>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Consolas" panose="020B0609020204030204" pitchFamily="49" charset="0"/>
                  <a:cs typeface="Consolas" panose="020B0609020204030204" pitchFamily="49" charset="0"/>
                </a:rPr>
                <a:t>3</a:t>
              </a: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21" name="Straight Arrow Connector 20">
              <a:extLst>
                <a:ext uri="{FF2B5EF4-FFF2-40B4-BE49-F238E27FC236}">
                  <a16:creationId xmlns:a16="http://schemas.microsoft.com/office/drawing/2014/main" id="{0A707A37-E26C-23C7-FE7B-81925779B887}"/>
                </a:ext>
              </a:extLst>
            </p:cNvPr>
            <p:cNvCxnSpPr>
              <a:cxnSpLocks/>
              <a:endCxn id="22"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22" name="Oval 21">
              <a:extLst>
                <a:ext uri="{FF2B5EF4-FFF2-40B4-BE49-F238E27FC236}">
                  <a16:creationId xmlns:a16="http://schemas.microsoft.com/office/drawing/2014/main" id="{E0B6979C-72E6-EC3C-D67A-6D7CAA30ADFD}"/>
                </a:ext>
              </a:extLst>
            </p:cNvPr>
            <p:cNvSpPr/>
            <p:nvPr/>
          </p:nvSpPr>
          <p:spPr>
            <a:xfrm>
              <a:off x="1878588" y="3841963"/>
              <a:ext cx="518003" cy="518003"/>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Consolas" panose="020B0609020204030204" pitchFamily="49" charset="0"/>
                  <a:cs typeface="Consolas" panose="020B0609020204030204" pitchFamily="49" charset="0"/>
                </a:rPr>
                <a:t>5</a:t>
              </a: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grpSp>
      <p:sp>
        <p:nvSpPr>
          <p:cNvPr id="24" name="Title 1">
            <a:extLst>
              <a:ext uri="{FF2B5EF4-FFF2-40B4-BE49-F238E27FC236}">
                <a16:creationId xmlns:a16="http://schemas.microsoft.com/office/drawing/2014/main" id="{ACB03C23-0345-76B9-A2AA-BB134AFFB653}"/>
              </a:ext>
            </a:extLst>
          </p:cNvPr>
          <p:cNvSpPr txBox="1">
            <a:spLocks/>
          </p:cNvSpPr>
          <p:nvPr/>
        </p:nvSpPr>
        <p:spPr>
          <a:xfrm>
            <a:off x="457199" y="1437818"/>
            <a:ext cx="5298663" cy="66716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dirty="0">
                <a:latin typeface="+mj-lt"/>
              </a:rPr>
              <a:t>[ </a:t>
            </a:r>
            <a:r>
              <a:rPr lang="en-US" dirty="0">
                <a:solidFill>
                  <a:schemeClr val="bg2"/>
                </a:solidFill>
                <a:latin typeface="+mj-lt"/>
              </a:rPr>
              <a:t>9</a:t>
            </a:r>
            <a:r>
              <a:rPr lang="en-US" dirty="0">
                <a:solidFill>
                  <a:schemeClr val="accent6">
                    <a:lumMod val="75000"/>
                  </a:schemeClr>
                </a:solidFill>
                <a:latin typeface="+mj-lt"/>
              </a:rPr>
              <a:t> </a:t>
            </a:r>
            <a:r>
              <a:rPr lang="en-US" dirty="0">
                <a:solidFill>
                  <a:schemeClr val="accent1"/>
                </a:solidFill>
                <a:latin typeface="+mj-lt"/>
              </a:rPr>
              <a:t>8 7</a:t>
            </a:r>
            <a:r>
              <a:rPr lang="en-US" dirty="0">
                <a:solidFill>
                  <a:schemeClr val="accent6">
                    <a:lumMod val="75000"/>
                  </a:schemeClr>
                </a:solidFill>
                <a:latin typeface="+mj-lt"/>
              </a:rPr>
              <a:t> </a:t>
            </a:r>
            <a:r>
              <a:rPr lang="en-US" dirty="0">
                <a:solidFill>
                  <a:schemeClr val="accent2"/>
                </a:solidFill>
                <a:latin typeface="+mj-lt"/>
              </a:rPr>
              <a:t>6 4 1 2</a:t>
            </a:r>
            <a:r>
              <a:rPr lang="en-US" dirty="0">
                <a:solidFill>
                  <a:schemeClr val="bg2">
                    <a:lumMod val="60000"/>
                    <a:lumOff val="40000"/>
                  </a:schemeClr>
                </a:solidFill>
                <a:latin typeface="+mj-lt"/>
              </a:rPr>
              <a:t> </a:t>
            </a:r>
            <a:r>
              <a:rPr lang="en-US" dirty="0">
                <a:solidFill>
                  <a:schemeClr val="accent3">
                    <a:lumMod val="75000"/>
                  </a:schemeClr>
                </a:solidFill>
                <a:latin typeface="+mj-lt"/>
              </a:rPr>
              <a:t>3 5</a:t>
            </a:r>
            <a:r>
              <a:rPr lang="en-US" dirty="0">
                <a:latin typeface="+mj-lt"/>
              </a:rPr>
              <a:t> ]</a:t>
            </a:r>
            <a:endParaRPr lang="en-US">
              <a:latin typeface="+mj-lt"/>
            </a:endParaRPr>
          </a:p>
        </p:txBody>
      </p:sp>
      <p:pic>
        <p:nvPicPr>
          <p:cNvPr id="25" name="Picture 4">
            <a:extLst>
              <a:ext uri="{FF2B5EF4-FFF2-40B4-BE49-F238E27FC236}">
                <a16:creationId xmlns:a16="http://schemas.microsoft.com/office/drawing/2014/main" id="{DA207D79-9F8E-BC72-8B0B-143CF5A15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662520" y="645586"/>
            <a:ext cx="1312811" cy="131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51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D20B7E-7DB3-1178-55C6-9ADD3B1949B7}"/>
              </a:ext>
            </a:extLst>
          </p:cNvPr>
          <p:cNvSpPr>
            <a:spLocks noGrp="1"/>
          </p:cNvSpPr>
          <p:nvPr>
            <p:ph type="title"/>
          </p:nvPr>
        </p:nvSpPr>
        <p:spPr/>
        <p:txBody>
          <a:bodyPr/>
          <a:lstStyle/>
          <a:p>
            <a:r>
              <a:rPr lang="en-US" sz="4000"/>
              <a:t>this lets us do </a:t>
            </a:r>
            <a:r>
              <a:rPr lang="en-US" sz="4000" b="1"/>
              <a:t>in-place</a:t>
            </a:r>
            <a:r>
              <a:rPr lang="en-US" sz="4000"/>
              <a:t> </a:t>
            </a:r>
            <a:r>
              <a:rPr lang="en-US" sz="4000" b="1"/>
              <a:t>heapsort</a:t>
            </a:r>
            <a:r>
              <a:rPr lang="en-US" sz="4000"/>
              <a:t>!</a:t>
            </a:r>
            <a:br>
              <a:rPr lang="en-US" sz="4000"/>
            </a:br>
            <a:r>
              <a:rPr lang="en-US" sz="4000"/>
              <a:t>      </a:t>
            </a:r>
            <a:r>
              <a:rPr lang="en-US" sz="2800"/>
              <a:t>(using only swaps)</a:t>
            </a:r>
            <a:endParaRPr lang="en-US" sz="4000"/>
          </a:p>
        </p:txBody>
      </p:sp>
    </p:spTree>
    <p:extLst>
      <p:ext uri="{BB962C8B-B14F-4D97-AF65-F5344CB8AC3E}">
        <p14:creationId xmlns:p14="http://schemas.microsoft.com/office/powerpoint/2010/main" val="1258293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335520" y="1242931"/>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a:off x="799146" y="1650833"/>
            <a:ext cx="1000181" cy="90842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7726277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05799-321B-3837-877E-35175B396BDA}"/>
              </a:ext>
            </a:extLst>
          </p:cNvPr>
          <p:cNvSpPr>
            <a:spLocks noGrp="1"/>
          </p:cNvSpPr>
          <p:nvPr>
            <p:ph type="title"/>
          </p:nvPr>
        </p:nvSpPr>
        <p:spPr/>
        <p:txBody>
          <a:bodyPr/>
          <a:lstStyle/>
          <a:p>
            <a:pPr algn="l"/>
            <a:r>
              <a:rPr lang="en-US" sz="4000">
                <a:solidFill>
                  <a:schemeClr val="accent6">
                    <a:lumMod val="75000"/>
                  </a:schemeClr>
                </a:solidFill>
              </a:rPr>
              <a:t>1. build a heap by calling add(...) 				over and over</a:t>
            </a:r>
            <a:br>
              <a:rPr lang="en-US" sz="4000"/>
            </a:br>
            <a:r>
              <a:rPr lang="en-US" sz="4000">
                <a:solidFill>
                  <a:schemeClr val="accent5">
                    <a:lumMod val="75000"/>
                  </a:schemeClr>
                </a:solidFill>
              </a:rPr>
              <a:t>2. deconstruct the heap by calling 			remove() over and over</a:t>
            </a:r>
          </a:p>
        </p:txBody>
      </p:sp>
    </p:spTree>
    <p:extLst>
      <p:ext uri="{BB962C8B-B14F-4D97-AF65-F5344CB8AC3E}">
        <p14:creationId xmlns:p14="http://schemas.microsoft.com/office/powerpoint/2010/main" val="312700925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bg2">
                    <a:lumMod val="60000"/>
                    <a:lumOff val="40000"/>
                  </a:schemeClr>
                </a:solidFill>
                <a:latin typeface="+mj-lt"/>
              </a:rPr>
              <a:t>7 3 2 4 6 1 8 5 9</a:t>
            </a:r>
            <a:r>
              <a:rPr lang="en-US" dirty="0">
                <a:latin typeface="+mj-lt"/>
              </a:rPr>
              <a:t> ]</a:t>
            </a:r>
            <a:endParaRPr lang="en-US">
              <a:latin typeface="+mj-lt"/>
            </a:endParaRPr>
          </a:p>
        </p:txBody>
      </p:sp>
    </p:spTree>
    <p:extLst>
      <p:ext uri="{BB962C8B-B14F-4D97-AF65-F5344CB8AC3E}">
        <p14:creationId xmlns:p14="http://schemas.microsoft.com/office/powerpoint/2010/main" val="342899649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bg2">
                    <a:lumMod val="60000"/>
                    <a:lumOff val="40000"/>
                  </a:schemeClr>
                </a:solidFill>
                <a:latin typeface="+mj-lt"/>
              </a:rPr>
              <a:t>3 2 4 6 1 8 5 9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717101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3</a:t>
            </a:r>
            <a:r>
              <a:rPr lang="en-US" dirty="0">
                <a:latin typeface="+mj-lt"/>
              </a:rPr>
              <a:t> </a:t>
            </a:r>
            <a:r>
              <a:rPr lang="en-US" dirty="0">
                <a:solidFill>
                  <a:schemeClr val="bg2">
                    <a:lumMod val="60000"/>
                    <a:lumOff val="40000"/>
                  </a:schemeClr>
                </a:solidFill>
                <a:latin typeface="+mj-lt"/>
              </a:rPr>
              <a:t>2 4 6 1 8 5 9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3</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137154393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3</a:t>
            </a:r>
            <a:r>
              <a:rPr lang="en-US" dirty="0">
                <a:latin typeface="+mj-lt"/>
              </a:rPr>
              <a:t> </a:t>
            </a:r>
            <a:r>
              <a:rPr lang="en-US" dirty="0">
                <a:solidFill>
                  <a:schemeClr val="accent6">
                    <a:lumMod val="75000"/>
                  </a:schemeClr>
                </a:solidFill>
                <a:latin typeface="+mj-lt"/>
              </a:rPr>
              <a:t>2</a:t>
            </a:r>
            <a:r>
              <a:rPr lang="en-US" dirty="0">
                <a:latin typeface="+mj-lt"/>
              </a:rPr>
              <a:t> </a:t>
            </a:r>
            <a:r>
              <a:rPr lang="en-US" dirty="0">
                <a:solidFill>
                  <a:schemeClr val="bg2">
                    <a:lumMod val="60000"/>
                    <a:lumOff val="40000"/>
                  </a:schemeClr>
                </a:solidFill>
                <a:latin typeface="+mj-lt"/>
              </a:rPr>
              <a:t>4 6 1 8 5 9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3</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21027188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3</a:t>
            </a:r>
            <a:r>
              <a:rPr lang="en-US" dirty="0">
                <a:latin typeface="+mj-lt"/>
              </a:rPr>
              <a:t> </a:t>
            </a:r>
            <a:r>
              <a:rPr lang="en-US" dirty="0">
                <a:solidFill>
                  <a:schemeClr val="accent6">
                    <a:lumMod val="75000"/>
                  </a:schemeClr>
                </a:solidFill>
                <a:latin typeface="+mj-lt"/>
              </a:rPr>
              <a:t>2</a:t>
            </a:r>
            <a:r>
              <a:rPr lang="en-US" dirty="0">
                <a:latin typeface="+mj-lt"/>
              </a:rPr>
              <a:t> </a:t>
            </a:r>
            <a:r>
              <a:rPr lang="en-US" dirty="0">
                <a:solidFill>
                  <a:schemeClr val="accent2"/>
                </a:solidFill>
                <a:latin typeface="+mj-lt"/>
              </a:rPr>
              <a:t>4</a:t>
            </a:r>
            <a:r>
              <a:rPr lang="en-US" dirty="0">
                <a:solidFill>
                  <a:schemeClr val="bg2">
                    <a:lumMod val="60000"/>
                    <a:lumOff val="40000"/>
                  </a:schemeClr>
                </a:solidFill>
                <a:latin typeface="+mj-lt"/>
              </a:rPr>
              <a:t>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3</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4</a:t>
            </a:r>
          </a:p>
        </p:txBody>
      </p:sp>
      <p:sp>
        <p:nvSpPr>
          <p:cNvPr id="9" name="TextBox 8">
            <a:extLst>
              <a:ext uri="{FF2B5EF4-FFF2-40B4-BE49-F238E27FC236}">
                <a16:creationId xmlns:a16="http://schemas.microsoft.com/office/drawing/2014/main" id="{8CD0AF85-A17E-5E2B-F0B7-C7F999A0CA54}"/>
              </a:ext>
            </a:extLst>
          </p:cNvPr>
          <p:cNvSpPr txBox="1"/>
          <p:nvPr/>
        </p:nvSpPr>
        <p:spPr>
          <a:xfrm>
            <a:off x="1274778" y="2238232"/>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78062166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2"/>
                </a:solidFill>
                <a:latin typeface="+mj-lt"/>
              </a:rPr>
              <a:t>4</a:t>
            </a:r>
            <a:r>
              <a:rPr lang="en-US" dirty="0">
                <a:solidFill>
                  <a:schemeClr val="accent6">
                    <a:lumMod val="75000"/>
                  </a:schemeClr>
                </a:solidFill>
                <a:latin typeface="+mj-lt"/>
              </a:rPr>
              <a:t> 2 3</a:t>
            </a:r>
            <a:r>
              <a:rPr lang="en-US" dirty="0">
                <a:solidFill>
                  <a:schemeClr val="bg2">
                    <a:lumMod val="60000"/>
                    <a:lumOff val="40000"/>
                  </a:schemeClr>
                </a:solidFill>
                <a:latin typeface="+mj-lt"/>
              </a:rPr>
              <a:t>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78EDD80D-009C-7DB5-C0FE-D897D7C62F6E}"/>
              </a:ext>
            </a:extLst>
          </p:cNvPr>
          <p:cNvSpPr txBox="1"/>
          <p:nvPr/>
        </p:nvSpPr>
        <p:spPr>
          <a:xfrm>
            <a:off x="1772741" y="1939154"/>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47857404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4 2 3</a:t>
            </a:r>
            <a:r>
              <a:rPr lang="en-US" dirty="0">
                <a:solidFill>
                  <a:schemeClr val="bg2">
                    <a:lumMod val="60000"/>
                    <a:lumOff val="40000"/>
                  </a:schemeClr>
                </a:solidFill>
                <a:latin typeface="+mj-lt"/>
              </a:rPr>
              <a:t>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98592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4 2 3</a:t>
            </a:r>
            <a:r>
              <a:rPr lang="en-US" dirty="0">
                <a:solidFill>
                  <a:schemeClr val="bg2">
                    <a:lumMod val="60000"/>
                    <a:lumOff val="40000"/>
                  </a:schemeClr>
                </a:solidFill>
                <a:latin typeface="+mj-lt"/>
              </a:rPr>
              <a:t> </a:t>
            </a:r>
            <a:r>
              <a:rPr lang="en-US" dirty="0">
                <a:solidFill>
                  <a:schemeClr val="accent2"/>
                </a:solidFill>
                <a:latin typeface="+mj-lt"/>
              </a:rPr>
              <a:t>6</a:t>
            </a:r>
            <a:r>
              <a:rPr lang="en-US" dirty="0">
                <a:solidFill>
                  <a:schemeClr val="bg2">
                    <a:lumMod val="60000"/>
                    <a:lumOff val="40000"/>
                  </a:schemeClr>
                </a:solidFill>
                <a:latin typeface="+mj-lt"/>
              </a:rPr>
              <a:t>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sp>
        <p:nvSpPr>
          <p:cNvPr id="11" name="TextBox 10">
            <a:extLst>
              <a:ext uri="{FF2B5EF4-FFF2-40B4-BE49-F238E27FC236}">
                <a16:creationId xmlns:a16="http://schemas.microsoft.com/office/drawing/2014/main" id="{FD550DEC-59CA-4C5B-314B-32960A72B51D}"/>
              </a:ext>
            </a:extLst>
          </p:cNvPr>
          <p:cNvSpPr txBox="1"/>
          <p:nvPr/>
        </p:nvSpPr>
        <p:spPr>
          <a:xfrm>
            <a:off x="3303813" y="2253500"/>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218697120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a:t>
            </a:r>
            <a:r>
              <a:rPr lang="en-US" dirty="0">
                <a:solidFill>
                  <a:schemeClr val="accent2"/>
                </a:solidFill>
                <a:latin typeface="+mj-lt"/>
              </a:rPr>
              <a:t>6</a:t>
            </a:r>
            <a:r>
              <a:rPr lang="en-US" dirty="0">
                <a:solidFill>
                  <a:schemeClr val="accent6">
                    <a:lumMod val="75000"/>
                  </a:schemeClr>
                </a:solidFill>
                <a:latin typeface="+mj-lt"/>
              </a:rPr>
              <a:t> 2 3 4</a:t>
            </a:r>
            <a:r>
              <a:rPr lang="en-US" dirty="0">
                <a:solidFill>
                  <a:schemeClr val="bg2">
                    <a:lumMod val="60000"/>
                    <a:lumOff val="40000"/>
                  </a:schemeClr>
                </a:solidFill>
                <a:latin typeface="+mj-lt"/>
              </a:rPr>
              <a:t>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9DA6D479-281C-93FA-B6CD-65492DE41DAB}"/>
              </a:ext>
            </a:extLst>
          </p:cNvPr>
          <p:cNvSpPr txBox="1"/>
          <p:nvPr/>
        </p:nvSpPr>
        <p:spPr>
          <a:xfrm>
            <a:off x="2809465" y="2052634"/>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0886333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335520" y="1242931"/>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a:off x="799146" y="1650833"/>
            <a:ext cx="1000181" cy="90842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solidFill>
                  <a:schemeClr val="accent6"/>
                </a:solidFill>
                <a:latin typeface="Consolas"/>
                <a:ea typeface="Segoe UI Emoji" panose="020B0502040204020203" pitchFamily="34" charset="0"/>
                <a:cs typeface="Consolas" panose="020B0609020204030204" pitchFamily="49" charset="0"/>
              </a:rPr>
              <a:t>tmp</a:t>
            </a:r>
            <a:endParaRPr lang="en-US" sz="2000">
              <a:solidFill>
                <a:schemeClr val="accent6"/>
              </a:solidFill>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accent6"/>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0BA867FC-CAF9-3E77-CD6C-B1223AD7C8B6}"/>
              </a:ext>
            </a:extLst>
          </p:cNvPr>
          <p:cNvSpPr txBox="1"/>
          <p:nvPr/>
        </p:nvSpPr>
        <p:spPr>
          <a:xfrm>
            <a:off x="1362292" y="3161998"/>
            <a:ext cx="6958195" cy="369332"/>
          </a:xfrm>
          <a:prstGeom prst="rect">
            <a:avLst/>
          </a:prstGeom>
          <a:noFill/>
        </p:spPr>
        <p:txBody>
          <a:bodyPr wrap="square" rtlCol="0">
            <a:spAutoFit/>
          </a:bodyPr>
          <a:lstStyle/>
          <a:p>
            <a:r>
              <a:rPr lang="en-US">
                <a:solidFill>
                  <a:schemeClr val="accent6"/>
                </a:solidFill>
                <a:latin typeface="+mj-lt"/>
              </a:rPr>
              <a:t>// tmp leaves scope</a:t>
            </a:r>
          </a:p>
        </p:txBody>
      </p:sp>
    </p:spTree>
    <p:extLst>
      <p:ext uri="{BB962C8B-B14F-4D97-AF65-F5344CB8AC3E}">
        <p14:creationId xmlns:p14="http://schemas.microsoft.com/office/powerpoint/2010/main" val="71833853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7 6 2 3 4</a:t>
            </a:r>
            <a:r>
              <a:rPr lang="en-US" dirty="0">
                <a:solidFill>
                  <a:schemeClr val="bg2">
                    <a:lumMod val="60000"/>
                    <a:lumOff val="40000"/>
                  </a:schemeClr>
                </a:solidFill>
                <a:latin typeface="+mj-lt"/>
              </a:rPr>
              <a:t>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2763054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7 6 2 3 4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51195359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7 6 2 3 4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2"/>
                </a:solidFill>
                <a:latin typeface="+mj-lt"/>
              </a:rPr>
              <a:t>8</a:t>
            </a:r>
            <a:r>
              <a:rPr lang="en-US" dirty="0">
                <a:solidFill>
                  <a:schemeClr val="bg2">
                    <a:lumMod val="60000"/>
                    <a:lumOff val="40000"/>
                  </a:schemeClr>
                </a:solidFill>
                <a:latin typeface="+mj-lt"/>
              </a:rPr>
              <a:t>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15" name="TextBox 14">
            <a:extLst>
              <a:ext uri="{FF2B5EF4-FFF2-40B4-BE49-F238E27FC236}">
                <a16:creationId xmlns:a16="http://schemas.microsoft.com/office/drawing/2014/main" id="{A66D2C5B-4807-E00C-2B63-A79643474FB6}"/>
              </a:ext>
            </a:extLst>
          </p:cNvPr>
          <p:cNvSpPr txBox="1"/>
          <p:nvPr/>
        </p:nvSpPr>
        <p:spPr>
          <a:xfrm>
            <a:off x="7203976" y="2278249"/>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76030817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7 6 </a:t>
            </a:r>
            <a:r>
              <a:rPr lang="en-US" dirty="0">
                <a:solidFill>
                  <a:schemeClr val="accent2"/>
                </a:solidFill>
                <a:latin typeface="+mj-lt"/>
              </a:rPr>
              <a:t>8</a:t>
            </a:r>
            <a:r>
              <a:rPr lang="en-US" dirty="0">
                <a:solidFill>
                  <a:schemeClr val="accent6">
                    <a:lumMod val="75000"/>
                  </a:schemeClr>
                </a:solidFill>
                <a:latin typeface="+mj-lt"/>
              </a:rPr>
              <a:t> 3 4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8</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21D130CE-465F-F960-001B-12ACD1C219B9}"/>
              </a:ext>
            </a:extLst>
          </p:cNvPr>
          <p:cNvSpPr txBox="1"/>
          <p:nvPr/>
        </p:nvSpPr>
        <p:spPr>
          <a:xfrm>
            <a:off x="6007764" y="1449306"/>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24731678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2"/>
                </a:solidFill>
                <a:latin typeface="+mj-lt"/>
              </a:rPr>
              <a:t>8</a:t>
            </a:r>
            <a:r>
              <a:rPr lang="en-US" dirty="0">
                <a:solidFill>
                  <a:schemeClr val="accent6">
                    <a:lumMod val="75000"/>
                  </a:schemeClr>
                </a:solidFill>
                <a:latin typeface="+mj-lt"/>
              </a:rPr>
              <a:t> 6 7 3 4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1246FD6-703F-E9F0-2BC9-D805A806072B}"/>
              </a:ext>
            </a:extLst>
          </p:cNvPr>
          <p:cNvSpPr txBox="1"/>
          <p:nvPr/>
        </p:nvSpPr>
        <p:spPr>
          <a:xfrm>
            <a:off x="4714214" y="1156918"/>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7296157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8 6 7 3 4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16798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8 6 7 3 4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2"/>
                </a:solidFill>
                <a:latin typeface="+mj-lt"/>
              </a:rPr>
              <a:t>5</a:t>
            </a:r>
            <a:r>
              <a:rPr lang="en-US" dirty="0">
                <a:solidFill>
                  <a:schemeClr val="bg2">
                    <a:lumMod val="60000"/>
                    <a:lumOff val="40000"/>
                  </a:schemeClr>
                </a:solidFill>
                <a:latin typeface="+mj-lt"/>
              </a:rPr>
              <a:t>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sp>
        <p:nvSpPr>
          <p:cNvPr id="17" name="TextBox 16">
            <a:extLst>
              <a:ext uri="{FF2B5EF4-FFF2-40B4-BE49-F238E27FC236}">
                <a16:creationId xmlns:a16="http://schemas.microsoft.com/office/drawing/2014/main" id="{1E0AE727-F506-55C4-528C-80C60C3674A5}"/>
              </a:ext>
            </a:extLst>
          </p:cNvPr>
          <p:cNvSpPr txBox="1"/>
          <p:nvPr/>
        </p:nvSpPr>
        <p:spPr>
          <a:xfrm>
            <a:off x="591768" y="3308615"/>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0883486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8 6 7 </a:t>
            </a:r>
            <a:r>
              <a:rPr lang="en-US" dirty="0">
                <a:solidFill>
                  <a:schemeClr val="accent2"/>
                </a:solidFill>
                <a:latin typeface="+mj-lt"/>
              </a:rPr>
              <a:t>5</a:t>
            </a:r>
            <a:r>
              <a:rPr lang="en-US" dirty="0">
                <a:solidFill>
                  <a:schemeClr val="accent6">
                    <a:lumMod val="75000"/>
                  </a:schemeClr>
                </a:solidFill>
                <a:latin typeface="+mj-lt"/>
              </a:rPr>
              <a:t>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5</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B52B4203-319F-FAA7-58C4-2E3393F8E6EE}"/>
              </a:ext>
            </a:extLst>
          </p:cNvPr>
          <p:cNvSpPr txBox="1"/>
          <p:nvPr/>
        </p:nvSpPr>
        <p:spPr>
          <a:xfrm>
            <a:off x="797601" y="2851128"/>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259448059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8 6 7 5 4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5</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5646426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8 6 7 5 4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a:t>
            </a:r>
            <a:r>
              <a:rPr lang="en-US" dirty="0">
                <a:solidFill>
                  <a:schemeClr val="accent2"/>
                </a:solidFill>
                <a:latin typeface="+mj-lt"/>
              </a:rPr>
              <a:t>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5</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BFFBB0AC-72B7-4B2D-5D4D-18871A721E50}"/>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29E56327-939B-2B69-D196-C257C44DEF1F}"/>
              </a:ext>
            </a:extLst>
          </p:cNvPr>
          <p:cNvSpPr/>
          <p:nvPr/>
        </p:nvSpPr>
        <p:spPr>
          <a:xfrm>
            <a:off x="1878588" y="3841963"/>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9</a:t>
            </a:r>
          </a:p>
        </p:txBody>
      </p:sp>
      <p:sp>
        <p:nvSpPr>
          <p:cNvPr id="19" name="TextBox 18">
            <a:extLst>
              <a:ext uri="{FF2B5EF4-FFF2-40B4-BE49-F238E27FC236}">
                <a16:creationId xmlns:a16="http://schemas.microsoft.com/office/drawing/2014/main" id="{DBD59CDF-87E0-940F-BCA2-FDAA90317C08}"/>
              </a:ext>
            </a:extLst>
          </p:cNvPr>
          <p:cNvSpPr txBox="1"/>
          <p:nvPr/>
        </p:nvSpPr>
        <p:spPr>
          <a:xfrm>
            <a:off x="2075184" y="3323960"/>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2366985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335520" y="1242931"/>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a:off x="799146" y="1650833"/>
            <a:ext cx="1000181" cy="90842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8262178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8 6 7 </a:t>
            </a:r>
            <a:r>
              <a:rPr lang="en-US" dirty="0">
                <a:solidFill>
                  <a:schemeClr val="accent2"/>
                </a:solidFill>
                <a:latin typeface="+mj-lt"/>
              </a:rPr>
              <a:t>9</a:t>
            </a:r>
            <a:r>
              <a:rPr lang="en-US" dirty="0">
                <a:solidFill>
                  <a:schemeClr val="accent6">
                    <a:lumMod val="75000"/>
                  </a:schemeClr>
                </a:solidFill>
                <a:latin typeface="+mj-lt"/>
              </a:rPr>
              <a:t>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a:t>
            </a:r>
            <a:r>
              <a:rPr lang="en-US" dirty="0">
                <a:solidFill>
                  <a:schemeClr val="accent6">
                    <a:lumMod val="75000"/>
                  </a:schemeClr>
                </a:solidFill>
                <a:latin typeface="+mj-lt"/>
              </a:rPr>
              <a:t>5</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9</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BFFBB0AC-72B7-4B2D-5D4D-18871A721E50}"/>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29E56327-939B-2B69-D196-C257C44DEF1F}"/>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CAC9CF8F-B994-1077-28DB-E0BFE54CB8A7}"/>
              </a:ext>
            </a:extLst>
          </p:cNvPr>
          <p:cNvSpPr txBox="1"/>
          <p:nvPr/>
        </p:nvSpPr>
        <p:spPr>
          <a:xfrm>
            <a:off x="1344873" y="2257760"/>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67438248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 </a:t>
            </a:r>
            <a:r>
              <a:rPr lang="en-US" dirty="0">
                <a:solidFill>
                  <a:schemeClr val="accent2"/>
                </a:solidFill>
                <a:latin typeface="+mj-lt"/>
              </a:rPr>
              <a:t>9</a:t>
            </a:r>
            <a:r>
              <a:rPr lang="en-US" dirty="0">
                <a:solidFill>
                  <a:schemeClr val="accent6">
                    <a:lumMod val="75000"/>
                  </a:schemeClr>
                </a:solidFill>
                <a:latin typeface="+mj-lt"/>
              </a:rPr>
              <a:t> 7 6 4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a:t>
            </a:r>
            <a:r>
              <a:rPr lang="en-US" dirty="0">
                <a:solidFill>
                  <a:schemeClr val="accent6">
                    <a:lumMod val="75000"/>
                  </a:schemeClr>
                </a:solidFill>
                <a:latin typeface="+mj-lt"/>
              </a:rPr>
              <a:t>5</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9</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6</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BFFBB0AC-72B7-4B2D-5D4D-18871A721E50}"/>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29E56327-939B-2B69-D196-C257C44DEF1F}"/>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CA8BB4FC-F719-8E48-5AA1-036D3054DF6A}"/>
              </a:ext>
            </a:extLst>
          </p:cNvPr>
          <p:cNvSpPr txBox="1"/>
          <p:nvPr/>
        </p:nvSpPr>
        <p:spPr>
          <a:xfrm>
            <a:off x="2348106" y="1416043"/>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0735306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2"/>
                </a:solidFill>
                <a:latin typeface="+mj-lt"/>
              </a:rPr>
              <a:t>9</a:t>
            </a:r>
            <a:r>
              <a:rPr lang="en-US" dirty="0">
                <a:solidFill>
                  <a:schemeClr val="accent6">
                    <a:lumMod val="75000"/>
                  </a:schemeClr>
                </a:solidFill>
                <a:latin typeface="+mj-lt"/>
              </a:rPr>
              <a:t> 8 7 6 4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a:t>
            </a:r>
            <a:r>
              <a:rPr lang="en-US" dirty="0">
                <a:solidFill>
                  <a:schemeClr val="accent6">
                    <a:lumMod val="75000"/>
                  </a:schemeClr>
                </a:solidFill>
                <a:latin typeface="+mj-lt"/>
              </a:rPr>
              <a:t>5</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9</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6</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BFFBB0AC-72B7-4B2D-5D4D-18871A721E50}"/>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29E56327-939B-2B69-D196-C257C44DEF1F}"/>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42717D1B-DEE9-05C2-5D3F-E6FCA7673079}"/>
              </a:ext>
            </a:extLst>
          </p:cNvPr>
          <p:cNvSpPr txBox="1"/>
          <p:nvPr/>
        </p:nvSpPr>
        <p:spPr>
          <a:xfrm>
            <a:off x="3653848" y="1070428"/>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32303179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9 8 7 6 4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a:t>
            </a:r>
            <a:r>
              <a:rPr lang="en-US" dirty="0">
                <a:solidFill>
                  <a:schemeClr val="accent6">
                    <a:lumMod val="75000"/>
                  </a:schemeClr>
                </a:solidFill>
                <a:latin typeface="+mj-lt"/>
              </a:rPr>
              <a:t>5</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9</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6</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BFFBB0AC-72B7-4B2D-5D4D-18871A721E50}"/>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29E56327-939B-2B69-D196-C257C44DEF1F}"/>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9000151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9</a:t>
            </a:r>
            <a:r>
              <a:rPr lang="en-US" dirty="0">
                <a:solidFill>
                  <a:schemeClr val="accent6">
                    <a:lumMod val="75000"/>
                  </a:schemeClr>
                </a:solidFill>
                <a:latin typeface="+mj-lt"/>
              </a:rPr>
              <a:t> 8 7 6 4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a:t>
            </a:r>
            <a:r>
              <a:rPr lang="en-US" dirty="0">
                <a:solidFill>
                  <a:schemeClr val="accent5">
                    <a:lumMod val="75000"/>
                  </a:schemeClr>
                </a:solidFill>
                <a:latin typeface="+mj-lt"/>
              </a:rPr>
              <a:t>5</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9</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6</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BFFBB0AC-72B7-4B2D-5D4D-18871A721E50}"/>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29E56327-939B-2B69-D196-C257C44DEF1F}"/>
              </a:ext>
            </a:extLst>
          </p:cNvPr>
          <p:cNvSpPr/>
          <p:nvPr/>
        </p:nvSpPr>
        <p:spPr>
          <a:xfrm>
            <a:off x="1878588" y="3841963"/>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5126846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5 </a:t>
            </a:r>
            <a:r>
              <a:rPr lang="en-US" dirty="0">
                <a:solidFill>
                  <a:schemeClr val="accent6">
                    <a:lumMod val="75000"/>
                  </a:schemeClr>
                </a:solidFill>
                <a:latin typeface="+mj-lt"/>
              </a:rPr>
              <a:t>8 7 6 4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accent4">
                    <a:lumMod val="75000"/>
                  </a:schemeClr>
                </a:solidFill>
                <a:latin typeface="+mj-lt"/>
              </a:rPr>
              <a:t> 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6</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9F4C121F-4EBE-F40C-AB68-44A9C31AD762}"/>
              </a:ext>
            </a:extLst>
          </p:cNvPr>
          <p:cNvSpPr txBox="1"/>
          <p:nvPr/>
        </p:nvSpPr>
        <p:spPr>
          <a:xfrm>
            <a:off x="3561097" y="1087468"/>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230216479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a:t>
            </a:r>
            <a:r>
              <a:rPr lang="en-US" dirty="0">
                <a:solidFill>
                  <a:schemeClr val="accent5">
                    <a:lumMod val="75000"/>
                  </a:schemeClr>
                </a:solidFill>
                <a:latin typeface="+mj-lt"/>
              </a:rPr>
              <a:t> 5</a:t>
            </a:r>
            <a:r>
              <a:rPr lang="en-US" dirty="0">
                <a:solidFill>
                  <a:schemeClr val="accent6">
                    <a:lumMod val="75000"/>
                  </a:schemeClr>
                </a:solidFill>
                <a:latin typeface="+mj-lt"/>
              </a:rPr>
              <a:t> 7 6 4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accent4">
                    <a:lumMod val="75000"/>
                  </a:schemeClr>
                </a:solidFill>
                <a:latin typeface="+mj-lt"/>
              </a:rPr>
              <a:t> 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8</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6</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9F4C121F-4EBE-F40C-AB68-44A9C31AD762}"/>
              </a:ext>
            </a:extLst>
          </p:cNvPr>
          <p:cNvSpPr txBox="1"/>
          <p:nvPr/>
        </p:nvSpPr>
        <p:spPr>
          <a:xfrm>
            <a:off x="1757748" y="2008405"/>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46353602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a:t>
            </a:r>
            <a:r>
              <a:rPr lang="en-US" dirty="0">
                <a:solidFill>
                  <a:schemeClr val="accent5">
                    <a:lumMod val="75000"/>
                  </a:schemeClr>
                </a:solidFill>
                <a:latin typeface="+mj-lt"/>
              </a:rPr>
              <a:t> </a:t>
            </a:r>
            <a:r>
              <a:rPr lang="en-US" dirty="0">
                <a:solidFill>
                  <a:schemeClr val="accent6">
                    <a:lumMod val="75000"/>
                  </a:schemeClr>
                </a:solidFill>
                <a:latin typeface="+mj-lt"/>
              </a:rPr>
              <a:t>6 7 </a:t>
            </a:r>
            <a:r>
              <a:rPr lang="en-US" dirty="0">
                <a:solidFill>
                  <a:schemeClr val="accent5">
                    <a:lumMod val="75000"/>
                  </a:schemeClr>
                </a:solidFill>
                <a:latin typeface="+mj-lt"/>
              </a:rPr>
              <a:t>5</a:t>
            </a:r>
            <a:r>
              <a:rPr lang="en-US" dirty="0">
                <a:solidFill>
                  <a:schemeClr val="accent6">
                    <a:lumMod val="75000"/>
                  </a:schemeClr>
                </a:solidFill>
                <a:latin typeface="+mj-lt"/>
              </a:rPr>
              <a:t>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accent4">
                    <a:lumMod val="75000"/>
                  </a:schemeClr>
                </a:solidFill>
                <a:latin typeface="+mj-lt"/>
              </a:rPr>
              <a:t> 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8</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7AD12F8D-368D-6BF9-42C9-7A0087945B90}"/>
              </a:ext>
            </a:extLst>
          </p:cNvPr>
          <p:cNvSpPr txBox="1"/>
          <p:nvPr/>
        </p:nvSpPr>
        <p:spPr>
          <a:xfrm>
            <a:off x="1124519" y="2356108"/>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201573630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a:t>
            </a:r>
            <a:r>
              <a:rPr lang="en-US" dirty="0">
                <a:solidFill>
                  <a:schemeClr val="accent5">
                    <a:lumMod val="75000"/>
                  </a:schemeClr>
                </a:solidFill>
                <a:latin typeface="+mj-lt"/>
              </a:rPr>
              <a:t> </a:t>
            </a:r>
            <a:r>
              <a:rPr lang="en-US" dirty="0">
                <a:solidFill>
                  <a:schemeClr val="accent6">
                    <a:lumMod val="75000"/>
                  </a:schemeClr>
                </a:solidFill>
                <a:latin typeface="+mj-lt"/>
              </a:rPr>
              <a:t>6 7 5 4 1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accent4">
                    <a:lumMod val="75000"/>
                  </a:schemeClr>
                </a:solidFill>
                <a:latin typeface="+mj-lt"/>
              </a:rPr>
              <a:t> 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8</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0070254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8</a:t>
            </a:r>
            <a:r>
              <a:rPr lang="en-US" dirty="0">
                <a:solidFill>
                  <a:schemeClr val="accent5">
                    <a:lumMod val="75000"/>
                  </a:schemeClr>
                </a:solidFill>
                <a:latin typeface="+mj-lt"/>
              </a:rPr>
              <a:t> </a:t>
            </a:r>
            <a:r>
              <a:rPr lang="en-US" dirty="0">
                <a:solidFill>
                  <a:schemeClr val="accent6">
                    <a:lumMod val="75000"/>
                  </a:schemeClr>
                </a:solidFill>
                <a:latin typeface="+mj-lt"/>
              </a:rPr>
              <a:t>6 7 5 4 1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5">
                    <a:lumMod val="75000"/>
                  </a:schemeClr>
                </a:solidFill>
                <a:latin typeface="+mj-lt"/>
              </a:rPr>
              <a:t>3</a:t>
            </a:r>
            <a:r>
              <a:rPr lang="en-US" dirty="0">
                <a:solidFill>
                  <a:schemeClr val="accent4">
                    <a:lumMod val="75000"/>
                  </a:schemeClr>
                </a:solidFill>
                <a:latin typeface="+mj-lt"/>
              </a:rPr>
              <a:t> 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8</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09647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2875DE-324C-2F5E-15A7-DA39059A7CEB}"/>
              </a:ext>
            </a:extLst>
          </p:cNvPr>
          <p:cNvSpPr>
            <a:spLocks noGrp="1"/>
          </p:cNvSpPr>
          <p:nvPr>
            <p:ph type="title"/>
          </p:nvPr>
        </p:nvSpPr>
        <p:spPr/>
        <p:txBody>
          <a:bodyPr/>
          <a:lstStyle/>
          <a:p>
            <a:r>
              <a:rPr lang="en-US"/>
              <a:t>same thing but with</a:t>
            </a:r>
            <a:br>
              <a:rPr lang="en-US"/>
            </a:br>
            <a:r>
              <a:rPr lang="en-US"/>
              <a:t>labels instead of arrows</a:t>
            </a:r>
            <a:br>
              <a:rPr lang="en-US"/>
            </a:br>
            <a:r>
              <a:rPr lang="en-US"/>
              <a:t>for </a:t>
            </a:r>
            <a:r>
              <a:rPr lang="en-US">
                <a:latin typeface="+mj-lt"/>
              </a:rPr>
              <a:t>head</a:t>
            </a:r>
            <a:r>
              <a:rPr lang="en-US"/>
              <a:t> and </a:t>
            </a:r>
            <a:r>
              <a:rPr lang="en-US">
                <a:latin typeface="+mj-lt"/>
              </a:rPr>
              <a:t>tmp</a:t>
            </a:r>
          </a:p>
        </p:txBody>
      </p:sp>
    </p:spTree>
    <p:extLst>
      <p:ext uri="{BB962C8B-B14F-4D97-AF65-F5344CB8AC3E}">
        <p14:creationId xmlns:p14="http://schemas.microsoft.com/office/powerpoint/2010/main" val="172526261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3</a:t>
            </a:r>
            <a:r>
              <a:rPr lang="en-US" dirty="0">
                <a:solidFill>
                  <a:schemeClr val="accent4">
                    <a:lumMod val="75000"/>
                  </a:schemeClr>
                </a:solidFill>
                <a:latin typeface="+mj-lt"/>
              </a:rPr>
              <a:t> </a:t>
            </a:r>
            <a:r>
              <a:rPr lang="en-US" dirty="0">
                <a:solidFill>
                  <a:schemeClr val="accent6">
                    <a:lumMod val="75000"/>
                  </a:schemeClr>
                </a:solidFill>
                <a:latin typeface="+mj-lt"/>
              </a:rPr>
              <a:t>6 7 5 4 1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4">
                    <a:lumMod val="75000"/>
                  </a:schemeClr>
                </a:solidFill>
                <a:latin typeface="+mj-lt"/>
              </a:rPr>
              <a:t>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E0E34CAC-3362-857B-BA7D-CC27A97E7EA6}"/>
              </a:ext>
            </a:extLst>
          </p:cNvPr>
          <p:cNvSpPr txBox="1"/>
          <p:nvPr/>
        </p:nvSpPr>
        <p:spPr>
          <a:xfrm>
            <a:off x="4805067" y="1119111"/>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16449783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7 6 </a:t>
            </a:r>
            <a:r>
              <a:rPr lang="en-US" dirty="0">
                <a:solidFill>
                  <a:schemeClr val="accent5">
                    <a:lumMod val="75000"/>
                  </a:schemeClr>
                </a:solidFill>
                <a:latin typeface="+mj-lt"/>
              </a:rPr>
              <a:t>3</a:t>
            </a:r>
            <a:r>
              <a:rPr lang="en-US" dirty="0">
                <a:solidFill>
                  <a:schemeClr val="accent4">
                    <a:lumMod val="75000"/>
                  </a:schemeClr>
                </a:solidFill>
                <a:latin typeface="+mj-lt"/>
              </a:rPr>
              <a:t> </a:t>
            </a:r>
            <a:r>
              <a:rPr lang="en-US" dirty="0">
                <a:solidFill>
                  <a:schemeClr val="accent6">
                    <a:lumMod val="75000"/>
                  </a:schemeClr>
                </a:solidFill>
                <a:latin typeface="+mj-lt"/>
              </a:rPr>
              <a:t>5 4 1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4">
                    <a:lumMod val="75000"/>
                  </a:schemeClr>
                </a:solidFill>
                <a:latin typeface="+mj-lt"/>
              </a:rPr>
              <a:t>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50333D92-8A06-3F6A-9BCA-4B97B4FE76B7}"/>
              </a:ext>
            </a:extLst>
          </p:cNvPr>
          <p:cNvSpPr txBox="1"/>
          <p:nvPr/>
        </p:nvSpPr>
        <p:spPr>
          <a:xfrm>
            <a:off x="5916912" y="1497699"/>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20996724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7 6 3 5 4 1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4">
                    <a:lumMod val="75000"/>
                  </a:schemeClr>
                </a:solidFill>
                <a:latin typeface="+mj-lt"/>
              </a:rPr>
              <a:t>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9753840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7</a:t>
            </a:r>
            <a:r>
              <a:rPr lang="en-US" dirty="0">
                <a:solidFill>
                  <a:schemeClr val="accent6">
                    <a:lumMod val="75000"/>
                  </a:schemeClr>
                </a:solidFill>
                <a:latin typeface="+mj-lt"/>
              </a:rPr>
              <a:t> 6 3 5 4 1</a:t>
            </a:r>
            <a:r>
              <a:rPr lang="en-US" dirty="0">
                <a:solidFill>
                  <a:schemeClr val="bg2">
                    <a:lumMod val="60000"/>
                    <a:lumOff val="40000"/>
                  </a:schemeClr>
                </a:solidFill>
                <a:latin typeface="+mj-lt"/>
              </a:rPr>
              <a:t> </a:t>
            </a:r>
            <a:r>
              <a:rPr lang="en-US" dirty="0">
                <a:solidFill>
                  <a:schemeClr val="accent5">
                    <a:lumMod val="75000"/>
                  </a:schemeClr>
                </a:solidFill>
                <a:latin typeface="+mj-lt"/>
              </a:rPr>
              <a:t>2</a:t>
            </a:r>
            <a:r>
              <a:rPr lang="en-US" dirty="0">
                <a:solidFill>
                  <a:schemeClr val="bg2">
                    <a:lumMod val="60000"/>
                    <a:lumOff val="40000"/>
                  </a:schemeClr>
                </a:solidFill>
                <a:latin typeface="+mj-lt"/>
              </a:rPr>
              <a:t> </a:t>
            </a:r>
            <a:r>
              <a:rPr lang="en-US" dirty="0">
                <a:solidFill>
                  <a:schemeClr val="accent4">
                    <a:lumMod val="75000"/>
                  </a:schemeClr>
                </a:solidFill>
                <a:latin typeface="+mj-lt"/>
              </a:rPr>
              <a:t>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6465806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2 </a:t>
            </a:r>
            <a:r>
              <a:rPr lang="en-US" dirty="0">
                <a:solidFill>
                  <a:schemeClr val="accent6">
                    <a:lumMod val="75000"/>
                  </a:schemeClr>
                </a:solidFill>
                <a:latin typeface="+mj-lt"/>
              </a:rPr>
              <a:t>6 3 5 4 1</a:t>
            </a:r>
            <a:r>
              <a:rPr lang="en-US" dirty="0">
                <a:solidFill>
                  <a:schemeClr val="bg2">
                    <a:lumMod val="60000"/>
                    <a:lumOff val="40000"/>
                  </a:schemeClr>
                </a:solidFill>
                <a:latin typeface="+mj-lt"/>
              </a:rPr>
              <a:t> </a:t>
            </a:r>
            <a:r>
              <a:rPr lang="en-US" dirty="0">
                <a:solidFill>
                  <a:schemeClr val="accent4">
                    <a:lumMod val="75000"/>
                  </a:schemeClr>
                </a:solidFill>
                <a:latin typeface="+mj-lt"/>
              </a:rPr>
              <a:t>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
        <p:nvSpPr>
          <p:cNvPr id="15" name="TextBox 14">
            <a:extLst>
              <a:ext uri="{FF2B5EF4-FFF2-40B4-BE49-F238E27FC236}">
                <a16:creationId xmlns:a16="http://schemas.microsoft.com/office/drawing/2014/main" id="{4861F7AE-3EDA-1366-FCE1-4E47D0D24D36}"/>
              </a:ext>
            </a:extLst>
          </p:cNvPr>
          <p:cNvSpPr txBox="1"/>
          <p:nvPr/>
        </p:nvSpPr>
        <p:spPr>
          <a:xfrm>
            <a:off x="3663214" y="1119111"/>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98154010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6</a:t>
            </a:r>
            <a:r>
              <a:rPr lang="en-US" dirty="0">
                <a:solidFill>
                  <a:schemeClr val="accent5">
                    <a:lumMod val="75000"/>
                  </a:schemeClr>
                </a:solidFill>
                <a:latin typeface="+mj-lt"/>
              </a:rPr>
              <a:t> 2</a:t>
            </a:r>
            <a:r>
              <a:rPr lang="en-US" dirty="0">
                <a:solidFill>
                  <a:schemeClr val="accent6">
                    <a:lumMod val="75000"/>
                  </a:schemeClr>
                </a:solidFill>
                <a:latin typeface="+mj-lt"/>
              </a:rPr>
              <a:t> 3 5 4 1</a:t>
            </a:r>
            <a:r>
              <a:rPr lang="en-US" dirty="0">
                <a:solidFill>
                  <a:schemeClr val="bg2">
                    <a:lumMod val="60000"/>
                    <a:lumOff val="40000"/>
                  </a:schemeClr>
                </a:solidFill>
                <a:latin typeface="+mj-lt"/>
              </a:rPr>
              <a:t> </a:t>
            </a:r>
            <a:r>
              <a:rPr lang="en-US" dirty="0">
                <a:solidFill>
                  <a:schemeClr val="accent4">
                    <a:lumMod val="75000"/>
                  </a:schemeClr>
                </a:solidFill>
                <a:latin typeface="+mj-lt"/>
              </a:rPr>
              <a:t>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
        <p:nvSpPr>
          <p:cNvPr id="15" name="TextBox 14">
            <a:extLst>
              <a:ext uri="{FF2B5EF4-FFF2-40B4-BE49-F238E27FC236}">
                <a16:creationId xmlns:a16="http://schemas.microsoft.com/office/drawing/2014/main" id="{4861F7AE-3EDA-1366-FCE1-4E47D0D24D36}"/>
              </a:ext>
            </a:extLst>
          </p:cNvPr>
          <p:cNvSpPr txBox="1"/>
          <p:nvPr/>
        </p:nvSpPr>
        <p:spPr>
          <a:xfrm>
            <a:off x="1825664" y="2019247"/>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34153973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6</a:t>
            </a:r>
            <a:r>
              <a:rPr lang="en-US" dirty="0">
                <a:solidFill>
                  <a:schemeClr val="accent5">
                    <a:lumMod val="75000"/>
                  </a:schemeClr>
                </a:solidFill>
                <a:latin typeface="+mj-lt"/>
              </a:rPr>
              <a:t> </a:t>
            </a:r>
            <a:r>
              <a:rPr lang="en-US" dirty="0">
                <a:solidFill>
                  <a:schemeClr val="accent6">
                    <a:lumMod val="75000"/>
                  </a:schemeClr>
                </a:solidFill>
                <a:latin typeface="+mj-lt"/>
              </a:rPr>
              <a:t>5 3 </a:t>
            </a:r>
            <a:r>
              <a:rPr lang="en-US" dirty="0">
                <a:solidFill>
                  <a:schemeClr val="accent5">
                    <a:lumMod val="75000"/>
                  </a:schemeClr>
                </a:solidFill>
                <a:latin typeface="+mj-lt"/>
              </a:rPr>
              <a:t>2 </a:t>
            </a:r>
            <a:r>
              <a:rPr lang="en-US" dirty="0">
                <a:solidFill>
                  <a:schemeClr val="accent6">
                    <a:lumMod val="75000"/>
                  </a:schemeClr>
                </a:solidFill>
                <a:latin typeface="+mj-lt"/>
              </a:rPr>
              <a:t>4 1</a:t>
            </a:r>
            <a:r>
              <a:rPr lang="en-US" dirty="0">
                <a:solidFill>
                  <a:schemeClr val="bg2">
                    <a:lumMod val="60000"/>
                    <a:lumOff val="40000"/>
                  </a:schemeClr>
                </a:solidFill>
                <a:latin typeface="+mj-lt"/>
              </a:rPr>
              <a:t> </a:t>
            </a:r>
            <a:r>
              <a:rPr lang="en-US" dirty="0">
                <a:solidFill>
                  <a:schemeClr val="accent4">
                    <a:lumMod val="75000"/>
                  </a:schemeClr>
                </a:solidFill>
                <a:latin typeface="+mj-lt"/>
              </a:rPr>
              <a:t>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
        <p:nvSpPr>
          <p:cNvPr id="13" name="TextBox 12">
            <a:extLst>
              <a:ext uri="{FF2B5EF4-FFF2-40B4-BE49-F238E27FC236}">
                <a16:creationId xmlns:a16="http://schemas.microsoft.com/office/drawing/2014/main" id="{98975FCB-DF0B-E7B9-D0FD-B737F1B4615A}"/>
              </a:ext>
            </a:extLst>
          </p:cNvPr>
          <p:cNvSpPr txBox="1"/>
          <p:nvPr/>
        </p:nvSpPr>
        <p:spPr>
          <a:xfrm>
            <a:off x="1124519" y="2333125"/>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84058476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6</a:t>
            </a:r>
            <a:r>
              <a:rPr lang="en-US" dirty="0">
                <a:solidFill>
                  <a:schemeClr val="accent5">
                    <a:lumMod val="75000"/>
                  </a:schemeClr>
                </a:solidFill>
                <a:latin typeface="+mj-lt"/>
              </a:rPr>
              <a:t> </a:t>
            </a:r>
            <a:r>
              <a:rPr lang="en-US" dirty="0">
                <a:solidFill>
                  <a:schemeClr val="accent6">
                    <a:lumMod val="75000"/>
                  </a:schemeClr>
                </a:solidFill>
                <a:latin typeface="+mj-lt"/>
              </a:rPr>
              <a:t>5 3 2</a:t>
            </a:r>
            <a:r>
              <a:rPr lang="en-US" dirty="0">
                <a:solidFill>
                  <a:schemeClr val="accent5">
                    <a:lumMod val="75000"/>
                  </a:schemeClr>
                </a:solidFill>
                <a:latin typeface="+mj-lt"/>
              </a:rPr>
              <a:t> </a:t>
            </a:r>
            <a:r>
              <a:rPr lang="en-US" dirty="0">
                <a:solidFill>
                  <a:schemeClr val="accent6">
                    <a:lumMod val="75000"/>
                  </a:schemeClr>
                </a:solidFill>
                <a:latin typeface="+mj-lt"/>
              </a:rPr>
              <a:t>4 1</a:t>
            </a:r>
            <a:r>
              <a:rPr lang="en-US" dirty="0">
                <a:solidFill>
                  <a:schemeClr val="bg2">
                    <a:lumMod val="60000"/>
                    <a:lumOff val="40000"/>
                  </a:schemeClr>
                </a:solidFill>
                <a:latin typeface="+mj-lt"/>
              </a:rPr>
              <a:t> </a:t>
            </a:r>
            <a:r>
              <a:rPr lang="en-US" dirty="0">
                <a:solidFill>
                  <a:schemeClr val="accent4">
                    <a:lumMod val="75000"/>
                  </a:schemeClr>
                </a:solidFill>
                <a:latin typeface="+mj-lt"/>
              </a:rPr>
              <a:t>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247317415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6</a:t>
            </a:r>
            <a:r>
              <a:rPr lang="en-US" dirty="0">
                <a:solidFill>
                  <a:schemeClr val="accent5">
                    <a:lumMod val="75000"/>
                  </a:schemeClr>
                </a:solidFill>
                <a:latin typeface="+mj-lt"/>
              </a:rPr>
              <a:t> </a:t>
            </a:r>
            <a:r>
              <a:rPr lang="en-US" dirty="0">
                <a:solidFill>
                  <a:schemeClr val="accent6">
                    <a:lumMod val="75000"/>
                  </a:schemeClr>
                </a:solidFill>
                <a:latin typeface="+mj-lt"/>
              </a:rPr>
              <a:t>5 3 2</a:t>
            </a:r>
            <a:r>
              <a:rPr lang="en-US" dirty="0">
                <a:solidFill>
                  <a:schemeClr val="accent5">
                    <a:lumMod val="75000"/>
                  </a:schemeClr>
                </a:solidFill>
                <a:latin typeface="+mj-lt"/>
              </a:rPr>
              <a:t> </a:t>
            </a:r>
            <a:r>
              <a:rPr lang="en-US" dirty="0">
                <a:solidFill>
                  <a:schemeClr val="accent6">
                    <a:lumMod val="75000"/>
                  </a:schemeClr>
                </a:solidFill>
                <a:latin typeface="+mj-lt"/>
              </a:rPr>
              <a:t>4 </a:t>
            </a:r>
            <a:r>
              <a:rPr lang="en-US" dirty="0">
                <a:solidFill>
                  <a:schemeClr val="accent5">
                    <a:lumMod val="75000"/>
                  </a:schemeClr>
                </a:solidFill>
                <a:latin typeface="+mj-lt"/>
              </a:rPr>
              <a:t>1</a:t>
            </a:r>
            <a:r>
              <a:rPr lang="en-US" dirty="0">
                <a:solidFill>
                  <a:schemeClr val="bg2">
                    <a:lumMod val="60000"/>
                    <a:lumOff val="40000"/>
                  </a:schemeClr>
                </a:solidFill>
                <a:latin typeface="+mj-lt"/>
              </a:rPr>
              <a:t> </a:t>
            </a:r>
            <a:r>
              <a:rPr lang="en-US" dirty="0">
                <a:solidFill>
                  <a:schemeClr val="accent4">
                    <a:lumMod val="75000"/>
                  </a:schemeClr>
                </a:solidFill>
                <a:latin typeface="+mj-lt"/>
              </a:rPr>
              <a:t>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222370987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1 </a:t>
            </a:r>
            <a:r>
              <a:rPr lang="en-US" dirty="0">
                <a:solidFill>
                  <a:schemeClr val="accent6">
                    <a:lumMod val="75000"/>
                  </a:schemeClr>
                </a:solidFill>
                <a:latin typeface="+mj-lt"/>
              </a:rPr>
              <a:t>5 3 2</a:t>
            </a:r>
            <a:r>
              <a:rPr lang="en-US" dirty="0">
                <a:solidFill>
                  <a:schemeClr val="accent5">
                    <a:lumMod val="75000"/>
                  </a:schemeClr>
                </a:solidFill>
                <a:latin typeface="+mj-lt"/>
              </a:rPr>
              <a:t> </a:t>
            </a:r>
            <a:r>
              <a:rPr lang="en-US" dirty="0">
                <a:solidFill>
                  <a:schemeClr val="accent6">
                    <a:lumMod val="75000"/>
                  </a:schemeClr>
                </a:solidFill>
                <a:latin typeface="+mj-lt"/>
              </a:rPr>
              <a:t>4 </a:t>
            </a:r>
            <a:r>
              <a:rPr lang="en-US" dirty="0">
                <a:solidFill>
                  <a:schemeClr val="accent4">
                    <a:lumMod val="75000"/>
                  </a:schemeClr>
                </a:solidFill>
                <a:latin typeface="+mj-lt"/>
              </a:rPr>
              <a:t>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23E95B03-F467-479A-D2F9-D8F4C25CB0DB}"/>
              </a:ext>
            </a:extLst>
          </p:cNvPr>
          <p:cNvSpPr txBox="1"/>
          <p:nvPr/>
        </p:nvSpPr>
        <p:spPr>
          <a:xfrm>
            <a:off x="3663214" y="1119111"/>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656335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AD0B76C2-FF19-AE87-0039-95EBF7FECA98}"/>
              </a:ext>
            </a:extLst>
          </p:cNvPr>
          <p:cNvSpPr txBox="1"/>
          <p:nvPr/>
        </p:nvSpPr>
        <p:spPr>
          <a:xfrm>
            <a:off x="4388989"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2739482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5 </a:t>
            </a:r>
            <a:r>
              <a:rPr lang="en-US" dirty="0">
                <a:solidFill>
                  <a:schemeClr val="accent5">
                    <a:lumMod val="75000"/>
                  </a:schemeClr>
                </a:solidFill>
                <a:latin typeface="+mj-lt"/>
              </a:rPr>
              <a:t>1 </a:t>
            </a:r>
            <a:r>
              <a:rPr lang="en-US" dirty="0">
                <a:solidFill>
                  <a:schemeClr val="accent6">
                    <a:lumMod val="75000"/>
                  </a:schemeClr>
                </a:solidFill>
                <a:latin typeface="+mj-lt"/>
              </a:rPr>
              <a:t>3 2</a:t>
            </a:r>
            <a:r>
              <a:rPr lang="en-US" dirty="0">
                <a:solidFill>
                  <a:schemeClr val="accent5">
                    <a:lumMod val="75000"/>
                  </a:schemeClr>
                </a:solidFill>
                <a:latin typeface="+mj-lt"/>
              </a:rPr>
              <a:t> </a:t>
            </a:r>
            <a:r>
              <a:rPr lang="en-US" dirty="0">
                <a:solidFill>
                  <a:schemeClr val="accent6">
                    <a:lumMod val="75000"/>
                  </a:schemeClr>
                </a:solidFill>
                <a:latin typeface="+mj-lt"/>
              </a:rPr>
              <a:t>4 </a:t>
            </a:r>
            <a:r>
              <a:rPr lang="en-US" dirty="0">
                <a:solidFill>
                  <a:schemeClr val="accent4">
                    <a:lumMod val="75000"/>
                  </a:schemeClr>
                </a:solidFill>
                <a:latin typeface="+mj-lt"/>
              </a:rPr>
              <a:t>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23E95B03-F467-479A-D2F9-D8F4C25CB0DB}"/>
              </a:ext>
            </a:extLst>
          </p:cNvPr>
          <p:cNvSpPr txBox="1"/>
          <p:nvPr/>
        </p:nvSpPr>
        <p:spPr>
          <a:xfrm>
            <a:off x="2915311" y="2052634"/>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37741842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5 4</a:t>
            </a:r>
            <a:r>
              <a:rPr lang="en-US" dirty="0">
                <a:solidFill>
                  <a:schemeClr val="accent5">
                    <a:lumMod val="75000"/>
                  </a:schemeClr>
                </a:solidFill>
                <a:latin typeface="+mj-lt"/>
              </a:rPr>
              <a:t> </a:t>
            </a:r>
            <a:r>
              <a:rPr lang="en-US" dirty="0">
                <a:solidFill>
                  <a:schemeClr val="accent6">
                    <a:lumMod val="75000"/>
                  </a:schemeClr>
                </a:solidFill>
                <a:latin typeface="+mj-lt"/>
              </a:rPr>
              <a:t>3 2</a:t>
            </a:r>
            <a:r>
              <a:rPr lang="en-US" dirty="0">
                <a:solidFill>
                  <a:schemeClr val="accent5">
                    <a:lumMod val="75000"/>
                  </a:schemeClr>
                </a:solidFill>
                <a:latin typeface="+mj-lt"/>
              </a:rPr>
              <a:t> 1</a:t>
            </a:r>
            <a:r>
              <a:rPr lang="en-US" dirty="0">
                <a:solidFill>
                  <a:schemeClr val="accent6">
                    <a:lumMod val="75000"/>
                  </a:schemeClr>
                </a:solidFill>
                <a:latin typeface="+mj-lt"/>
              </a:rPr>
              <a:t> </a:t>
            </a:r>
            <a:r>
              <a:rPr lang="en-US" dirty="0">
                <a:solidFill>
                  <a:schemeClr val="accent4">
                    <a:lumMod val="75000"/>
                  </a:schemeClr>
                </a:solidFill>
                <a:latin typeface="+mj-lt"/>
              </a:rPr>
              <a:t>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
        <p:nvSpPr>
          <p:cNvPr id="14" name="TextBox 13">
            <a:extLst>
              <a:ext uri="{FF2B5EF4-FFF2-40B4-BE49-F238E27FC236}">
                <a16:creationId xmlns:a16="http://schemas.microsoft.com/office/drawing/2014/main" id="{156C1BE5-8EED-0DFF-61E8-7A433865F52C}"/>
              </a:ext>
            </a:extLst>
          </p:cNvPr>
          <p:cNvSpPr txBox="1"/>
          <p:nvPr/>
        </p:nvSpPr>
        <p:spPr>
          <a:xfrm>
            <a:off x="3432597" y="2333125"/>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244180724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5 4</a:t>
            </a:r>
            <a:r>
              <a:rPr lang="en-US" dirty="0">
                <a:solidFill>
                  <a:schemeClr val="accent5">
                    <a:lumMod val="75000"/>
                  </a:schemeClr>
                </a:solidFill>
                <a:latin typeface="+mj-lt"/>
              </a:rPr>
              <a:t> </a:t>
            </a:r>
            <a:r>
              <a:rPr lang="en-US" dirty="0">
                <a:solidFill>
                  <a:schemeClr val="accent6">
                    <a:lumMod val="75000"/>
                  </a:schemeClr>
                </a:solidFill>
                <a:latin typeface="+mj-lt"/>
              </a:rPr>
              <a:t>3 2</a:t>
            </a:r>
            <a:r>
              <a:rPr lang="en-US" dirty="0">
                <a:solidFill>
                  <a:schemeClr val="accent5">
                    <a:lumMod val="75000"/>
                  </a:schemeClr>
                </a:solidFill>
                <a:latin typeface="+mj-lt"/>
              </a:rPr>
              <a:t> </a:t>
            </a:r>
            <a:r>
              <a:rPr lang="en-US" dirty="0">
                <a:solidFill>
                  <a:schemeClr val="accent6">
                    <a:lumMod val="75000"/>
                  </a:schemeClr>
                </a:solidFill>
                <a:latin typeface="+mj-lt"/>
              </a:rPr>
              <a:t>1 </a:t>
            </a:r>
            <a:r>
              <a:rPr lang="en-US" dirty="0">
                <a:solidFill>
                  <a:schemeClr val="accent4">
                    <a:lumMod val="75000"/>
                  </a:schemeClr>
                </a:solidFill>
                <a:latin typeface="+mj-lt"/>
              </a:rPr>
              <a:t>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15324043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5</a:t>
            </a:r>
            <a:r>
              <a:rPr lang="en-US" dirty="0">
                <a:solidFill>
                  <a:schemeClr val="accent6">
                    <a:lumMod val="75000"/>
                  </a:schemeClr>
                </a:solidFill>
                <a:latin typeface="+mj-lt"/>
              </a:rPr>
              <a:t> 4</a:t>
            </a:r>
            <a:r>
              <a:rPr lang="en-US" dirty="0">
                <a:solidFill>
                  <a:schemeClr val="accent5">
                    <a:lumMod val="75000"/>
                  </a:schemeClr>
                </a:solidFill>
                <a:latin typeface="+mj-lt"/>
              </a:rPr>
              <a:t> </a:t>
            </a:r>
            <a:r>
              <a:rPr lang="en-US" dirty="0">
                <a:solidFill>
                  <a:schemeClr val="accent6">
                    <a:lumMod val="75000"/>
                  </a:schemeClr>
                </a:solidFill>
                <a:latin typeface="+mj-lt"/>
              </a:rPr>
              <a:t>3 2</a:t>
            </a:r>
            <a:r>
              <a:rPr lang="en-US" dirty="0">
                <a:solidFill>
                  <a:schemeClr val="accent5">
                    <a:lumMod val="75000"/>
                  </a:schemeClr>
                </a:solidFill>
                <a:latin typeface="+mj-lt"/>
              </a:rPr>
              <a:t> 1</a:t>
            </a:r>
            <a:r>
              <a:rPr lang="en-US" dirty="0">
                <a:solidFill>
                  <a:schemeClr val="accent6">
                    <a:lumMod val="75000"/>
                  </a:schemeClr>
                </a:solidFill>
                <a:latin typeface="+mj-lt"/>
              </a:rPr>
              <a:t> </a:t>
            </a:r>
            <a:r>
              <a:rPr lang="en-US" dirty="0">
                <a:solidFill>
                  <a:schemeClr val="accent4">
                    <a:lumMod val="75000"/>
                  </a:schemeClr>
                </a:solidFill>
                <a:latin typeface="+mj-lt"/>
              </a:rPr>
              <a:t>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148787348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1 </a:t>
            </a:r>
            <a:r>
              <a:rPr lang="en-US" dirty="0">
                <a:solidFill>
                  <a:schemeClr val="accent6">
                    <a:lumMod val="75000"/>
                  </a:schemeClr>
                </a:solidFill>
                <a:latin typeface="+mj-lt"/>
              </a:rPr>
              <a:t>4</a:t>
            </a:r>
            <a:r>
              <a:rPr lang="en-US" dirty="0">
                <a:solidFill>
                  <a:schemeClr val="accent5">
                    <a:lumMod val="75000"/>
                  </a:schemeClr>
                </a:solidFill>
                <a:latin typeface="+mj-lt"/>
              </a:rPr>
              <a:t> </a:t>
            </a:r>
            <a:r>
              <a:rPr lang="en-US" dirty="0">
                <a:solidFill>
                  <a:schemeClr val="accent6">
                    <a:lumMod val="75000"/>
                  </a:schemeClr>
                </a:solidFill>
                <a:latin typeface="+mj-lt"/>
              </a:rPr>
              <a:t>3 2</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sp>
        <p:nvSpPr>
          <p:cNvPr id="11" name="TextBox 10">
            <a:extLst>
              <a:ext uri="{FF2B5EF4-FFF2-40B4-BE49-F238E27FC236}">
                <a16:creationId xmlns:a16="http://schemas.microsoft.com/office/drawing/2014/main" id="{40FBA996-E054-0E2B-E620-4D0E8A4B8658}"/>
              </a:ext>
            </a:extLst>
          </p:cNvPr>
          <p:cNvSpPr txBox="1"/>
          <p:nvPr/>
        </p:nvSpPr>
        <p:spPr>
          <a:xfrm>
            <a:off x="3663214" y="1156918"/>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01536562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4 </a:t>
            </a:r>
            <a:r>
              <a:rPr lang="en-US" dirty="0">
                <a:solidFill>
                  <a:schemeClr val="accent5">
                    <a:lumMod val="75000"/>
                  </a:schemeClr>
                </a:solidFill>
                <a:latin typeface="+mj-lt"/>
              </a:rPr>
              <a:t>1 </a:t>
            </a:r>
            <a:r>
              <a:rPr lang="en-US" dirty="0">
                <a:solidFill>
                  <a:schemeClr val="accent6">
                    <a:lumMod val="75000"/>
                  </a:schemeClr>
                </a:solidFill>
                <a:latin typeface="+mj-lt"/>
              </a:rPr>
              <a:t>3 2</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sp>
        <p:nvSpPr>
          <p:cNvPr id="11" name="TextBox 10">
            <a:extLst>
              <a:ext uri="{FF2B5EF4-FFF2-40B4-BE49-F238E27FC236}">
                <a16:creationId xmlns:a16="http://schemas.microsoft.com/office/drawing/2014/main" id="{40FBA996-E054-0E2B-E620-4D0E8A4B8658}"/>
              </a:ext>
            </a:extLst>
          </p:cNvPr>
          <p:cNvSpPr txBox="1"/>
          <p:nvPr/>
        </p:nvSpPr>
        <p:spPr>
          <a:xfrm>
            <a:off x="1772741" y="2075617"/>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44999207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4 2 3</a:t>
            </a:r>
            <a:r>
              <a:rPr lang="en-US" dirty="0">
                <a:solidFill>
                  <a:schemeClr val="accent5">
                    <a:lumMod val="75000"/>
                  </a:schemeClr>
                </a:solidFill>
                <a:latin typeface="+mj-lt"/>
              </a:rPr>
              <a:t> 1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107D95E7-AFCC-7C58-E9B8-BCF591432895}"/>
              </a:ext>
            </a:extLst>
          </p:cNvPr>
          <p:cNvSpPr txBox="1"/>
          <p:nvPr/>
        </p:nvSpPr>
        <p:spPr>
          <a:xfrm>
            <a:off x="1124519" y="2334618"/>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42289717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4 2 3</a:t>
            </a:r>
            <a:r>
              <a:rPr lang="en-US" dirty="0">
                <a:solidFill>
                  <a:schemeClr val="accent5">
                    <a:lumMod val="75000"/>
                  </a:schemeClr>
                </a:solidFill>
                <a:latin typeface="+mj-lt"/>
              </a:rPr>
              <a:t> </a:t>
            </a:r>
            <a:r>
              <a:rPr lang="en-US" dirty="0">
                <a:solidFill>
                  <a:schemeClr val="accent6">
                    <a:lumMod val="75000"/>
                  </a:schemeClr>
                </a:solidFill>
                <a:latin typeface="+mj-lt"/>
              </a:rPr>
              <a:t>1</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3701980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4</a:t>
            </a:r>
            <a:r>
              <a:rPr lang="en-US" dirty="0">
                <a:solidFill>
                  <a:schemeClr val="accent6">
                    <a:lumMod val="75000"/>
                  </a:schemeClr>
                </a:solidFill>
                <a:latin typeface="+mj-lt"/>
              </a:rPr>
              <a:t> 2 3</a:t>
            </a:r>
            <a:r>
              <a:rPr lang="en-US" dirty="0">
                <a:solidFill>
                  <a:schemeClr val="accent5">
                    <a:lumMod val="75000"/>
                  </a:schemeClr>
                </a:solidFill>
                <a:latin typeface="+mj-lt"/>
              </a:rPr>
              <a:t> 1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5776520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1 </a:t>
            </a:r>
            <a:r>
              <a:rPr lang="en-US" dirty="0">
                <a:solidFill>
                  <a:schemeClr val="accent6">
                    <a:lumMod val="75000"/>
                  </a:schemeClr>
                </a:solidFill>
                <a:latin typeface="+mj-lt"/>
              </a:rPr>
              <a:t>2 3</a:t>
            </a:r>
            <a:r>
              <a:rPr lang="en-US" dirty="0">
                <a:solidFill>
                  <a:schemeClr val="accent4">
                    <a:lumMod val="75000"/>
                  </a:schemeClr>
                </a:solidFill>
                <a:latin typeface="+mj-lt"/>
              </a:rPr>
              <a:t> 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9" name="TextBox 8">
            <a:extLst>
              <a:ext uri="{FF2B5EF4-FFF2-40B4-BE49-F238E27FC236}">
                <a16:creationId xmlns:a16="http://schemas.microsoft.com/office/drawing/2014/main" id="{58DC9DEA-7754-F57F-132C-2216B26E9F2D}"/>
              </a:ext>
            </a:extLst>
          </p:cNvPr>
          <p:cNvSpPr txBox="1"/>
          <p:nvPr/>
        </p:nvSpPr>
        <p:spPr>
          <a:xfrm>
            <a:off x="4805067" y="1119111"/>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37653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chemeClr val="accent6">
                              <a:lumMod val="75000"/>
                            </a:schemeClr>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b="0">
                          <a:solidFill>
                            <a:schemeClr val="accent6">
                              <a:lumMod val="75000"/>
                            </a:schemeClr>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0AF8E399-6434-11B7-356D-DAA2D56B6BA6}"/>
              </a:ext>
            </a:extLst>
          </p:cNvPr>
          <p:cNvSpPr txBox="1"/>
          <p:nvPr/>
        </p:nvSpPr>
        <p:spPr>
          <a:xfrm>
            <a:off x="720899" y="1383749"/>
            <a:ext cx="3713119" cy="400110"/>
          </a:xfrm>
          <a:prstGeom prst="rect">
            <a:avLst/>
          </a:prstGeom>
          <a:noFill/>
        </p:spPr>
        <p:txBody>
          <a:bodyPr wrap="square">
            <a:spAutoFit/>
          </a:bodyPr>
          <a:lstStyle/>
          <a:p>
            <a:pPr defTabSz="342886">
              <a:spcBef>
                <a:spcPct val="20000"/>
              </a:spcBef>
              <a:buClr>
                <a:srgbClr val="FFFFFF">
                  <a:lumMod val="65000"/>
                </a:srgbClr>
              </a:buClr>
            </a:pPr>
            <a:r>
              <a:rPr lang="en-US" sz="2000">
                <a:solidFill>
                  <a:schemeClr val="accent6"/>
                </a:solidFill>
                <a:latin typeface="Consolas"/>
              </a:rPr>
              <a:t>Node tmp = new Node(2.0);</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BCAFE814-0D4B-F1D2-E36A-1B8A2BA07DF9}"/>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solidFill>
                  <a:schemeClr val="accent6"/>
                </a:solidFill>
                <a:latin typeface="Consolas"/>
                <a:ea typeface="Segoe UI Emoji" panose="020B0502040204020203" pitchFamily="34" charset="0"/>
                <a:cs typeface="Consolas" panose="020B0609020204030204" pitchFamily="49" charset="0"/>
              </a:rPr>
              <a:t>tmp</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8CD94E3C-50B3-3654-3F28-A55F1D09E52F}"/>
              </a:ext>
            </a:extLst>
          </p:cNvPr>
          <p:cNvSpPr txBox="1"/>
          <p:nvPr/>
        </p:nvSpPr>
        <p:spPr>
          <a:xfrm>
            <a:off x="4388989"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791408835"/>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3 2 </a:t>
            </a:r>
            <a:r>
              <a:rPr lang="en-US" dirty="0">
                <a:solidFill>
                  <a:schemeClr val="accent5">
                    <a:lumMod val="75000"/>
                  </a:schemeClr>
                </a:solidFill>
                <a:latin typeface="+mj-lt"/>
              </a:rPr>
              <a:t>1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3</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TextBox 9">
            <a:extLst>
              <a:ext uri="{FF2B5EF4-FFF2-40B4-BE49-F238E27FC236}">
                <a16:creationId xmlns:a16="http://schemas.microsoft.com/office/drawing/2014/main" id="{8855092D-CA1E-1563-D793-D5B22D2D7AF4}"/>
              </a:ext>
            </a:extLst>
          </p:cNvPr>
          <p:cNvSpPr txBox="1"/>
          <p:nvPr/>
        </p:nvSpPr>
        <p:spPr>
          <a:xfrm>
            <a:off x="5931905" y="1467859"/>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424255343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3 2 1</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3</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427102862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3</a:t>
            </a:r>
            <a:r>
              <a:rPr lang="en-US" dirty="0">
                <a:solidFill>
                  <a:schemeClr val="accent6">
                    <a:lumMod val="75000"/>
                  </a:schemeClr>
                </a:solidFill>
                <a:latin typeface="+mj-lt"/>
              </a:rPr>
              <a:t> 2 </a:t>
            </a:r>
            <a:r>
              <a:rPr lang="en-US" dirty="0">
                <a:solidFill>
                  <a:schemeClr val="accent5">
                    <a:lumMod val="75000"/>
                  </a:schemeClr>
                </a:solidFill>
                <a:latin typeface="+mj-lt"/>
              </a:rPr>
              <a:t>1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3</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41100169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1</a:t>
            </a:r>
            <a:r>
              <a:rPr lang="en-US" dirty="0">
                <a:solidFill>
                  <a:schemeClr val="accent6">
                    <a:lumMod val="75000"/>
                  </a:schemeClr>
                </a:solidFill>
                <a:latin typeface="+mj-lt"/>
              </a:rPr>
              <a:t> 2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7" name="TextBox 6">
            <a:extLst>
              <a:ext uri="{FF2B5EF4-FFF2-40B4-BE49-F238E27FC236}">
                <a16:creationId xmlns:a16="http://schemas.microsoft.com/office/drawing/2014/main" id="{7BA953E8-4F6B-1A2F-16B8-C4FC65050B01}"/>
              </a:ext>
            </a:extLst>
          </p:cNvPr>
          <p:cNvSpPr txBox="1"/>
          <p:nvPr/>
        </p:nvSpPr>
        <p:spPr>
          <a:xfrm>
            <a:off x="3663214" y="1070428"/>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71447826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2</a:t>
            </a:r>
            <a:r>
              <a:rPr lang="en-US" dirty="0">
                <a:solidFill>
                  <a:schemeClr val="accent5">
                    <a:lumMod val="75000"/>
                  </a:schemeClr>
                </a:solidFill>
                <a:latin typeface="+mj-lt"/>
              </a:rPr>
              <a:t> 1</a:t>
            </a:r>
            <a:r>
              <a:rPr lang="en-US" dirty="0">
                <a:solidFill>
                  <a:schemeClr val="accent6">
                    <a:lumMod val="75000"/>
                  </a:schemeClr>
                </a:solidFill>
                <a:latin typeface="+mj-lt"/>
              </a:rPr>
              <a:t>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TextBox 4">
            <a:extLst>
              <a:ext uri="{FF2B5EF4-FFF2-40B4-BE49-F238E27FC236}">
                <a16:creationId xmlns:a16="http://schemas.microsoft.com/office/drawing/2014/main" id="{7C20BCBB-7055-AF88-9DB0-E299B3A27790}"/>
              </a:ext>
            </a:extLst>
          </p:cNvPr>
          <p:cNvSpPr txBox="1"/>
          <p:nvPr/>
        </p:nvSpPr>
        <p:spPr>
          <a:xfrm>
            <a:off x="2448494" y="1444710"/>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237801709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2</a:t>
            </a:r>
            <a:r>
              <a:rPr lang="en-US" dirty="0">
                <a:solidFill>
                  <a:schemeClr val="accent5">
                    <a:lumMod val="75000"/>
                  </a:schemeClr>
                </a:solidFill>
                <a:latin typeface="+mj-lt"/>
              </a:rPr>
              <a:t> </a:t>
            </a:r>
            <a:r>
              <a:rPr lang="en-US" dirty="0">
                <a:solidFill>
                  <a:schemeClr val="accent6">
                    <a:lumMod val="75000"/>
                  </a:schemeClr>
                </a:solidFill>
                <a:latin typeface="+mj-lt"/>
              </a:rPr>
              <a:t>1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95579988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2</a:t>
            </a:r>
            <a:r>
              <a:rPr lang="en-US" dirty="0">
                <a:solidFill>
                  <a:schemeClr val="accent5">
                    <a:lumMod val="75000"/>
                  </a:schemeClr>
                </a:solidFill>
                <a:latin typeface="+mj-lt"/>
              </a:rPr>
              <a:t> 1</a:t>
            </a:r>
            <a:r>
              <a:rPr lang="en-US" dirty="0">
                <a:solidFill>
                  <a:schemeClr val="accent6">
                    <a:lumMod val="75000"/>
                  </a:schemeClr>
                </a:solidFill>
                <a:latin typeface="+mj-lt"/>
              </a:rPr>
              <a:t>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62674288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1</a:t>
            </a:r>
            <a:r>
              <a:rPr lang="en-US" dirty="0">
                <a:solidFill>
                  <a:schemeClr val="accent4">
                    <a:lumMod val="75000"/>
                  </a:schemeClr>
                </a:solidFill>
                <a:latin typeface="+mj-lt"/>
              </a:rPr>
              <a:t> 2</a:t>
            </a:r>
            <a:r>
              <a:rPr lang="en-US" dirty="0">
                <a:solidFill>
                  <a:schemeClr val="accent6">
                    <a:lumMod val="75000"/>
                  </a:schemeClr>
                </a:solidFill>
                <a:latin typeface="+mj-lt"/>
              </a:rPr>
              <a:t>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551690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1</a:t>
            </a:r>
            <a:r>
              <a:rPr lang="en-US" dirty="0">
                <a:solidFill>
                  <a:schemeClr val="accent4">
                    <a:lumMod val="75000"/>
                  </a:schemeClr>
                </a:solidFill>
                <a:latin typeface="+mj-lt"/>
              </a:rPr>
              <a:t> 2</a:t>
            </a:r>
            <a:r>
              <a:rPr lang="en-US" dirty="0">
                <a:solidFill>
                  <a:schemeClr val="accent6">
                    <a:lumMod val="75000"/>
                  </a:schemeClr>
                </a:solidFill>
                <a:latin typeface="+mj-lt"/>
              </a:rPr>
              <a:t>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8983535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1 2</a:t>
            </a:r>
            <a:r>
              <a:rPr lang="en-US" dirty="0">
                <a:solidFill>
                  <a:schemeClr val="accent6">
                    <a:lumMod val="75000"/>
                  </a:schemeClr>
                </a:solidFill>
                <a:latin typeface="+mj-lt"/>
              </a:rPr>
              <a:t>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3053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extLst>
              <p:ext uri="{D42A27DB-BD31-4B8C-83A1-F6EECF244321}">
                <p14:modId xmlns:p14="http://schemas.microsoft.com/office/powerpoint/2010/main" val="3133758202"/>
              </p:ext>
            </p:extLst>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9B5B6"/>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8CD94E3C-50B3-3654-3F28-A55F1D09E52F}"/>
              </a:ext>
            </a:extLst>
          </p:cNvPr>
          <p:cNvSpPr txBox="1"/>
          <p:nvPr/>
        </p:nvSpPr>
        <p:spPr>
          <a:xfrm>
            <a:off x="4388989"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93118216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1 2</a:t>
            </a:r>
            <a:r>
              <a:rPr lang="en-US" dirty="0">
                <a:solidFill>
                  <a:schemeClr val="accent6">
                    <a:lumMod val="75000"/>
                  </a:schemeClr>
                </a:solidFill>
                <a:latin typeface="+mj-lt"/>
              </a:rPr>
              <a:t>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Tree>
    <p:extLst>
      <p:ext uri="{BB962C8B-B14F-4D97-AF65-F5344CB8AC3E}">
        <p14:creationId xmlns:p14="http://schemas.microsoft.com/office/powerpoint/2010/main" val="323289617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3E2DE-E131-FFE5-93CF-DEE07BF95A2D}"/>
              </a:ext>
            </a:extLst>
          </p:cNvPr>
          <p:cNvSpPr>
            <a:spLocks noGrp="1"/>
          </p:cNvSpPr>
          <p:nvPr>
            <p:ph type="title"/>
          </p:nvPr>
        </p:nvSpPr>
        <p:spPr/>
        <p:txBody>
          <a:bodyPr/>
          <a:lstStyle/>
          <a:p>
            <a:r>
              <a:rPr lang="en-US" sz="8000"/>
              <a:t>gamedev update</a:t>
            </a:r>
            <a:br>
              <a:rPr lang="en-US"/>
            </a:br>
            <a:r>
              <a:rPr lang="en-US" sz="4800"/>
              <a:t>(switch to other laptop)</a:t>
            </a:r>
            <a:endParaRPr lang="en-US"/>
          </a:p>
        </p:txBody>
      </p:sp>
    </p:spTree>
    <p:extLst>
      <p:ext uri="{BB962C8B-B14F-4D97-AF65-F5344CB8AC3E}">
        <p14:creationId xmlns:p14="http://schemas.microsoft.com/office/powerpoint/2010/main" val="169205906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49102-0EFB-FCB0-E893-74AF73649AD5}"/>
              </a:ext>
            </a:extLst>
          </p:cNvPr>
          <p:cNvSpPr>
            <a:spLocks noGrp="1"/>
          </p:cNvSpPr>
          <p:nvPr>
            <p:ph type="title"/>
          </p:nvPr>
        </p:nvSpPr>
        <p:spPr/>
        <p:txBody>
          <a:bodyPr/>
          <a:lstStyle/>
          <a:p>
            <a:pPr algn="l"/>
            <a:r>
              <a:rPr lang="en-US" sz="2800"/>
              <a:t>avl tree</a:t>
            </a:r>
            <a:br>
              <a:rPr lang="en-US" sz="2800"/>
            </a:br>
            <a:r>
              <a:rPr lang="en-US" sz="2800"/>
              <a:t>red black tree</a:t>
            </a:r>
            <a:br>
              <a:rPr lang="en-US" sz="2800"/>
            </a:br>
            <a:r>
              <a:rPr lang="en-US" sz="2800"/>
              <a:t>anchor </a:t>
            </a:r>
            <a:br>
              <a:rPr lang="en-US" sz="2800"/>
            </a:br>
            <a:br>
              <a:rPr lang="en-US" sz="2800"/>
            </a:br>
            <a:r>
              <a:rPr lang="en-US" sz="2800"/>
              <a:t>n vs. log n</a:t>
            </a:r>
            <a:br>
              <a:rPr lang="en-US" sz="2800"/>
            </a:br>
            <a:r>
              <a:rPr lang="en-US" sz="2800"/>
              <a:t>priority queue (club analogy)</a:t>
            </a:r>
            <a:br>
              <a:rPr lang="en-US" sz="2800"/>
            </a:br>
            <a:r>
              <a:rPr lang="en-US" sz="2800"/>
              <a:t>log(n) time</a:t>
            </a:r>
            <a:br>
              <a:rPr lang="en-US" sz="2800"/>
            </a:br>
            <a:r>
              <a:rPr lang="en-US" sz="2800"/>
              <a:t>implicit heap</a:t>
            </a:r>
            <a:br>
              <a:rPr lang="en-US" sz="2800"/>
            </a:br>
            <a:br>
              <a:rPr lang="en-US" sz="2800"/>
            </a:br>
            <a:r>
              <a:rPr lang="en-US" sz="2800"/>
              <a:t>robots/games</a:t>
            </a:r>
          </a:p>
        </p:txBody>
      </p:sp>
      <p:pic>
        <p:nvPicPr>
          <p:cNvPr id="1026" name="Picture 2" descr="undefined">
            <a:extLst>
              <a:ext uri="{FF2B5EF4-FFF2-40B4-BE49-F238E27FC236}">
                <a16:creationId xmlns:a16="http://schemas.microsoft.com/office/drawing/2014/main" id="{B8622388-74F5-44CA-27D8-1A49D9BFD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0" y="0"/>
            <a:ext cx="4064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06626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49102-0EFB-FCB0-E893-74AF73649AD5}"/>
              </a:ext>
            </a:extLst>
          </p:cNvPr>
          <p:cNvSpPr>
            <a:spLocks noGrp="1"/>
          </p:cNvSpPr>
          <p:nvPr>
            <p:ph type="title"/>
          </p:nvPr>
        </p:nvSpPr>
        <p:spPr/>
        <p:txBody>
          <a:bodyPr/>
          <a:lstStyle/>
          <a:p>
            <a:pPr algn="l"/>
            <a:r>
              <a:rPr lang="en-US" sz="3600"/>
              <a:t>space complexity</a:t>
            </a:r>
          </a:p>
        </p:txBody>
      </p:sp>
      <p:pic>
        <p:nvPicPr>
          <p:cNvPr id="1026" name="Picture 2" descr="undefined">
            <a:extLst>
              <a:ext uri="{FF2B5EF4-FFF2-40B4-BE49-F238E27FC236}">
                <a16:creationId xmlns:a16="http://schemas.microsoft.com/office/drawing/2014/main" id="{B8622388-74F5-44CA-27D8-1A49D9BFD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0" y="0"/>
            <a:ext cx="4064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70205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49102-0EFB-FCB0-E893-74AF73649AD5}"/>
              </a:ext>
            </a:extLst>
          </p:cNvPr>
          <p:cNvSpPr>
            <a:spLocks noGrp="1"/>
          </p:cNvSpPr>
          <p:nvPr>
            <p:ph type="title"/>
          </p:nvPr>
        </p:nvSpPr>
        <p:spPr/>
        <p:txBody>
          <a:bodyPr/>
          <a:lstStyle/>
          <a:p>
            <a:r>
              <a:rPr lang="en-US"/>
              <a:t>john's robots</a:t>
            </a:r>
            <a:br>
              <a:rPr lang="en-US"/>
            </a:br>
            <a:r>
              <a:rPr lang="en-US"/>
              <a:t>tree algorithm</a:t>
            </a:r>
          </a:p>
        </p:txBody>
      </p:sp>
    </p:spTree>
    <p:extLst>
      <p:ext uri="{BB962C8B-B14F-4D97-AF65-F5344CB8AC3E}">
        <p14:creationId xmlns:p14="http://schemas.microsoft.com/office/powerpoint/2010/main" val="59890717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5"/>
            <a:ext cx="8396548" cy="4524315"/>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rPr>
              <a:t>today is the Last Lecture Before Thanksgiving Monday!</a:t>
            </a:r>
            <a:endParaRPr lang="en-US" sz="2400"/>
          </a:p>
          <a:p>
            <a:br>
              <a:rPr lang="en-US" sz="2400"/>
            </a:br>
            <a:r>
              <a:rPr lang="en-US" sz="3200">
                <a:solidFill>
                  <a:schemeClr val="accent1"/>
                </a:solidFill>
              </a:rPr>
              <a:t>WARMUP</a:t>
            </a:r>
            <a:br>
              <a:rPr lang="en-US" sz="2400">
                <a:solidFill>
                  <a:schemeClr val="accent1"/>
                </a:solidFill>
              </a:rPr>
            </a:br>
            <a:r>
              <a:rPr lang="en-US" sz="2400">
                <a:solidFill>
                  <a:schemeClr val="accent1"/>
                </a:solidFill>
              </a:rPr>
              <a:t>do you have Thanksgiving plans?</a:t>
            </a:r>
          </a:p>
          <a:p>
            <a:r>
              <a:rPr lang="en-US" sz="2400">
                <a:solidFill>
                  <a:schemeClr val="accent1"/>
                </a:solidFill>
              </a:rPr>
              <a:t>do you have a favorite Thanksgiving food?</a:t>
            </a:r>
          </a:p>
          <a:p>
            <a:endParaRPr lang="en-US" sz="2400">
              <a:solidFill>
                <a:schemeClr val="accent1"/>
              </a:solidFill>
            </a:endParaRPr>
          </a:p>
          <a:p>
            <a:r>
              <a:rPr lang="en-US" sz="2400">
                <a:solidFill>
                  <a:schemeClr val="accent1"/>
                </a:solidFill>
              </a:rPr>
              <a:t>what does this graph represent?</a:t>
            </a:r>
            <a:endParaRPr lang="en-US" sz="2400">
              <a:solidFill>
                <a:srgbClr val="FD971F"/>
              </a:solidFill>
            </a:endParaRPr>
          </a:p>
          <a:p>
            <a:br>
              <a:rPr lang="en-US" sz="2400">
                <a:solidFill>
                  <a:schemeClr val="accent4"/>
                </a:solidFill>
              </a:rPr>
            </a:br>
            <a:r>
              <a:rPr lang="en-US" sz="3200">
                <a:solidFill>
                  <a:schemeClr val="accent3">
                    <a:lumMod val="75000"/>
                  </a:schemeClr>
                </a:solidFill>
              </a:rPr>
              <a:t>TODAY</a:t>
            </a:r>
            <a:endParaRPr lang="en-US" sz="2400">
              <a:solidFill>
                <a:schemeClr val="accent3">
                  <a:lumMod val="75000"/>
                </a:schemeClr>
              </a:solidFill>
            </a:endParaRPr>
          </a:p>
          <a:p>
            <a:r>
              <a:rPr lang="en-US" sz="2400">
                <a:solidFill>
                  <a:schemeClr val="accent3">
                    <a:lumMod val="75000"/>
                  </a:schemeClr>
                </a:solidFill>
              </a:rPr>
              <a:t>graphs</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5" name="Group 64">
            <a:extLst>
              <a:ext uri="{FF2B5EF4-FFF2-40B4-BE49-F238E27FC236}">
                <a16:creationId xmlns:a16="http://schemas.microsoft.com/office/drawing/2014/main" id="{AC6A18B0-268A-7C68-5883-9508D852A665}"/>
              </a:ext>
            </a:extLst>
          </p:cNvPr>
          <p:cNvGrpSpPr/>
          <p:nvPr/>
        </p:nvGrpSpPr>
        <p:grpSpPr>
          <a:xfrm>
            <a:off x="5020773" y="3073155"/>
            <a:ext cx="3796739" cy="1760750"/>
            <a:chOff x="594166" y="849099"/>
            <a:chExt cx="7429168" cy="3445301"/>
          </a:xfrm>
        </p:grpSpPr>
        <p:sp>
          <p:nvSpPr>
            <p:cNvPr id="66" name="Freeform 65">
              <a:extLst>
                <a:ext uri="{FF2B5EF4-FFF2-40B4-BE49-F238E27FC236}">
                  <a16:creationId xmlns:a16="http://schemas.microsoft.com/office/drawing/2014/main" id="{2C9376E0-519A-1A3B-5BD3-5A05DCDBF93C}"/>
                </a:ext>
              </a:extLst>
            </p:cNvPr>
            <p:cNvSpPr/>
            <p:nvPr/>
          </p:nvSpPr>
          <p:spPr>
            <a:xfrm>
              <a:off x="2516959" y="2531591"/>
              <a:ext cx="2988297" cy="980387"/>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67" name="Freeform 66">
              <a:extLst>
                <a:ext uri="{FF2B5EF4-FFF2-40B4-BE49-F238E27FC236}">
                  <a16:creationId xmlns:a16="http://schemas.microsoft.com/office/drawing/2014/main" id="{547B1D40-3525-E093-E129-DDD1B6F5BAB9}"/>
                </a:ext>
              </a:extLst>
            </p:cNvPr>
            <p:cNvSpPr/>
            <p:nvPr/>
          </p:nvSpPr>
          <p:spPr>
            <a:xfrm rot="10800000">
              <a:off x="2820977" y="2980542"/>
              <a:ext cx="2988297" cy="980387"/>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68" name="Freeform 67">
              <a:extLst>
                <a:ext uri="{FF2B5EF4-FFF2-40B4-BE49-F238E27FC236}">
                  <a16:creationId xmlns:a16="http://schemas.microsoft.com/office/drawing/2014/main" id="{961FF3E1-0DA2-15F1-FFA0-BF4212BBCEA5}"/>
                </a:ext>
              </a:extLst>
            </p:cNvPr>
            <p:cNvSpPr/>
            <p:nvPr/>
          </p:nvSpPr>
          <p:spPr>
            <a:xfrm rot="17086753">
              <a:off x="1125328" y="2651017"/>
              <a:ext cx="1344103" cy="562425"/>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69" name="Freeform 68">
              <a:extLst>
                <a:ext uri="{FF2B5EF4-FFF2-40B4-BE49-F238E27FC236}">
                  <a16:creationId xmlns:a16="http://schemas.microsoft.com/office/drawing/2014/main" id="{B57DD56A-4A97-744F-CD64-8FD5BB54C2A7}"/>
                </a:ext>
              </a:extLst>
            </p:cNvPr>
            <p:cNvSpPr/>
            <p:nvPr/>
          </p:nvSpPr>
          <p:spPr>
            <a:xfrm rot="5587957">
              <a:off x="1615471" y="2501133"/>
              <a:ext cx="1091436" cy="459329"/>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70" name="Freeform 69">
              <a:extLst>
                <a:ext uri="{FF2B5EF4-FFF2-40B4-BE49-F238E27FC236}">
                  <a16:creationId xmlns:a16="http://schemas.microsoft.com/office/drawing/2014/main" id="{A87EDF19-F0A2-5564-376C-7A3A4B70A8FF}"/>
                </a:ext>
              </a:extLst>
            </p:cNvPr>
            <p:cNvSpPr/>
            <p:nvPr/>
          </p:nvSpPr>
          <p:spPr>
            <a:xfrm rot="8816128">
              <a:off x="5944819" y="1885740"/>
              <a:ext cx="1701970" cy="528420"/>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71" name="Oval 70">
              <a:extLst>
                <a:ext uri="{FF2B5EF4-FFF2-40B4-BE49-F238E27FC236}">
                  <a16:creationId xmlns:a16="http://schemas.microsoft.com/office/drawing/2014/main" id="{40477641-2BA0-342A-B3DD-5EB56E877FFD}"/>
                </a:ext>
              </a:extLst>
            </p:cNvPr>
            <p:cNvSpPr/>
            <p:nvPr/>
          </p:nvSpPr>
          <p:spPr>
            <a:xfrm>
              <a:off x="6950250" y="849099"/>
              <a:ext cx="1073084" cy="1073084"/>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7AC5F2E7-5EFF-D260-C839-ED4D45BB55E6}"/>
                </a:ext>
              </a:extLst>
            </p:cNvPr>
            <p:cNvSpPr/>
            <p:nvPr/>
          </p:nvSpPr>
          <p:spPr>
            <a:xfrm rot="1672431">
              <a:off x="2156742" y="1310139"/>
              <a:ext cx="3521695" cy="1301707"/>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 name="connsiteX0" fmla="*/ 0 w 2610148"/>
                <a:gd name="connsiteY0" fmla="*/ 731974 h 731974"/>
                <a:gd name="connsiteX1" fmla="*/ 1073579 w 2610148"/>
                <a:gd name="connsiteY1" fmla="*/ 30752 h 731974"/>
                <a:gd name="connsiteX2" fmla="*/ 2610148 w 2610148"/>
                <a:gd name="connsiteY2" fmla="*/ 115594 h 731974"/>
                <a:gd name="connsiteX3" fmla="*/ 2610148 w 2610148"/>
                <a:gd name="connsiteY3" fmla="*/ 115594 h 731974"/>
              </a:gdLst>
              <a:ahLst/>
              <a:cxnLst>
                <a:cxn ang="0">
                  <a:pos x="connsiteX0" y="connsiteY0"/>
                </a:cxn>
                <a:cxn ang="0">
                  <a:pos x="connsiteX1" y="connsiteY1"/>
                </a:cxn>
                <a:cxn ang="0">
                  <a:pos x="connsiteX2" y="connsiteY2"/>
                </a:cxn>
                <a:cxn ang="0">
                  <a:pos x="connsiteX3" y="connsiteY3"/>
                </a:cxn>
              </a:cxnLst>
              <a:rect l="l" t="t" r="r" b="b"/>
              <a:pathLst>
                <a:path w="2610148" h="731974">
                  <a:moveTo>
                    <a:pt x="0" y="731974"/>
                  </a:moveTo>
                  <a:cubicBezTo>
                    <a:pt x="280447" y="520656"/>
                    <a:pt x="638554" y="133482"/>
                    <a:pt x="1073579" y="30752"/>
                  </a:cubicBezTo>
                  <a:cubicBezTo>
                    <a:pt x="1508604" y="-71978"/>
                    <a:pt x="2610148" y="115594"/>
                    <a:pt x="2610148" y="115594"/>
                  </a:cubicBezTo>
                  <a:lnTo>
                    <a:pt x="2610148" y="115594"/>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73" name="Freeform 72">
              <a:extLst>
                <a:ext uri="{FF2B5EF4-FFF2-40B4-BE49-F238E27FC236}">
                  <a16:creationId xmlns:a16="http://schemas.microsoft.com/office/drawing/2014/main" id="{1851EB4A-36BD-7773-5D8A-778EE3F5AFE0}"/>
                </a:ext>
              </a:extLst>
            </p:cNvPr>
            <p:cNvSpPr/>
            <p:nvPr/>
          </p:nvSpPr>
          <p:spPr>
            <a:xfrm rot="19993499">
              <a:off x="5444810" y="1919997"/>
              <a:ext cx="1701970" cy="528420"/>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74" name="Freeform 73">
              <a:extLst>
                <a:ext uri="{FF2B5EF4-FFF2-40B4-BE49-F238E27FC236}">
                  <a16:creationId xmlns:a16="http://schemas.microsoft.com/office/drawing/2014/main" id="{BB0467C5-3709-BCD0-C1E8-EA4747301181}"/>
                </a:ext>
              </a:extLst>
            </p:cNvPr>
            <p:cNvSpPr/>
            <p:nvPr/>
          </p:nvSpPr>
          <p:spPr>
            <a:xfrm rot="632366" flipH="1" flipV="1">
              <a:off x="2278699" y="1974252"/>
              <a:ext cx="3515564" cy="288434"/>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 name="connsiteX0" fmla="*/ 0 w 2941169"/>
                <a:gd name="connsiteY0" fmla="*/ 52800 h 484708"/>
                <a:gd name="connsiteX1" fmla="*/ 1404600 w 2941169"/>
                <a:gd name="connsiteY1" fmla="*/ 399864 h 484708"/>
                <a:gd name="connsiteX2" fmla="*/ 2941169 w 2941169"/>
                <a:gd name="connsiteY2" fmla="*/ 484706 h 484708"/>
                <a:gd name="connsiteX3" fmla="*/ 2941169 w 2941169"/>
                <a:gd name="connsiteY3" fmla="*/ 484706 h 484708"/>
                <a:gd name="connsiteX0" fmla="*/ 0 w 2941169"/>
                <a:gd name="connsiteY0" fmla="*/ 14036 h 2120397"/>
                <a:gd name="connsiteX1" fmla="*/ 1453418 w 2941169"/>
                <a:gd name="connsiteY1" fmla="*/ 2118230 h 2120397"/>
                <a:gd name="connsiteX2" fmla="*/ 2941169 w 2941169"/>
                <a:gd name="connsiteY2" fmla="*/ 445942 h 2120397"/>
                <a:gd name="connsiteX3" fmla="*/ 2941169 w 2941169"/>
                <a:gd name="connsiteY3" fmla="*/ 445942 h 2120397"/>
              </a:gdLst>
              <a:ahLst/>
              <a:cxnLst>
                <a:cxn ang="0">
                  <a:pos x="connsiteX0" y="connsiteY0"/>
                </a:cxn>
                <a:cxn ang="0">
                  <a:pos x="connsiteX1" y="connsiteY1"/>
                </a:cxn>
                <a:cxn ang="0">
                  <a:pos x="connsiteX2" y="connsiteY2"/>
                </a:cxn>
                <a:cxn ang="0">
                  <a:pos x="connsiteX3" y="connsiteY3"/>
                </a:cxn>
              </a:cxnLst>
              <a:rect l="l" t="t" r="r" b="b"/>
              <a:pathLst>
                <a:path w="2941169" h="2120397">
                  <a:moveTo>
                    <a:pt x="0" y="14036"/>
                  </a:moveTo>
                  <a:cubicBezTo>
                    <a:pt x="280447" y="-197282"/>
                    <a:pt x="963223" y="2046246"/>
                    <a:pt x="1453418" y="2118230"/>
                  </a:cubicBezTo>
                  <a:cubicBezTo>
                    <a:pt x="1943613" y="2190214"/>
                    <a:pt x="2941169" y="445942"/>
                    <a:pt x="2941169" y="445942"/>
                  </a:cubicBezTo>
                  <a:lnTo>
                    <a:pt x="2941169" y="445942"/>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75" name="Oval 74">
              <a:extLst>
                <a:ext uri="{FF2B5EF4-FFF2-40B4-BE49-F238E27FC236}">
                  <a16:creationId xmlns:a16="http://schemas.microsoft.com/office/drawing/2014/main" id="{0AF5DBA2-2FC0-D9C2-E2C5-2B3872BF5E20}"/>
                </a:ext>
              </a:extLst>
            </p:cNvPr>
            <p:cNvSpPr/>
            <p:nvPr/>
          </p:nvSpPr>
          <p:spPr>
            <a:xfrm>
              <a:off x="5505256" y="2373696"/>
              <a:ext cx="648088" cy="648088"/>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5059647-7136-0A29-8699-C28D6D130324}"/>
                </a:ext>
              </a:extLst>
            </p:cNvPr>
            <p:cNvSpPr/>
            <p:nvPr/>
          </p:nvSpPr>
          <p:spPr>
            <a:xfrm rot="17086753">
              <a:off x="1117908" y="2651017"/>
              <a:ext cx="1344103" cy="562425"/>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7620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77" name="Freeform 76">
              <a:extLst>
                <a:ext uri="{FF2B5EF4-FFF2-40B4-BE49-F238E27FC236}">
                  <a16:creationId xmlns:a16="http://schemas.microsoft.com/office/drawing/2014/main" id="{D9FA3CE5-E994-EC9A-B94E-0D9F143D1810}"/>
                </a:ext>
              </a:extLst>
            </p:cNvPr>
            <p:cNvSpPr/>
            <p:nvPr/>
          </p:nvSpPr>
          <p:spPr>
            <a:xfrm rot="5587957">
              <a:off x="1607041" y="2504446"/>
              <a:ext cx="1091436" cy="459329"/>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7620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78" name="Oval 77">
              <a:extLst>
                <a:ext uri="{FF2B5EF4-FFF2-40B4-BE49-F238E27FC236}">
                  <a16:creationId xmlns:a16="http://schemas.microsoft.com/office/drawing/2014/main" id="{8E447F83-1A9A-BA36-CB45-2143A1BD02FD}"/>
                </a:ext>
              </a:extLst>
            </p:cNvPr>
            <p:cNvSpPr/>
            <p:nvPr/>
          </p:nvSpPr>
          <p:spPr>
            <a:xfrm>
              <a:off x="1821736" y="3314013"/>
              <a:ext cx="980387" cy="980387"/>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AC1CEA52-332F-A308-6836-8120C1F29C6F}"/>
                </a:ext>
              </a:extLst>
            </p:cNvPr>
            <p:cNvSpPr/>
            <p:nvPr/>
          </p:nvSpPr>
          <p:spPr>
            <a:xfrm>
              <a:off x="594166" y="1507455"/>
              <a:ext cx="1191774" cy="544458"/>
            </a:xfrm>
            <a:custGeom>
              <a:avLst/>
              <a:gdLst>
                <a:gd name="connsiteX0" fmla="*/ 1191774 w 1191774"/>
                <a:gd name="connsiteY0" fmla="*/ 507083 h 544458"/>
                <a:gd name="connsiteX1" fmla="*/ 163074 w 1191774"/>
                <a:gd name="connsiteY1" fmla="*/ 492795 h 544458"/>
                <a:gd name="connsiteX2" fmla="*/ 91637 w 1191774"/>
                <a:gd name="connsiteY2" fmla="*/ 7020 h 544458"/>
                <a:gd name="connsiteX3" fmla="*/ 1048899 w 1191774"/>
                <a:gd name="connsiteY3" fmla="*/ 249908 h 544458"/>
              </a:gdLst>
              <a:ahLst/>
              <a:cxnLst>
                <a:cxn ang="0">
                  <a:pos x="connsiteX0" y="connsiteY0"/>
                </a:cxn>
                <a:cxn ang="0">
                  <a:pos x="connsiteX1" y="connsiteY1"/>
                </a:cxn>
                <a:cxn ang="0">
                  <a:pos x="connsiteX2" y="connsiteY2"/>
                </a:cxn>
                <a:cxn ang="0">
                  <a:pos x="connsiteX3" y="connsiteY3"/>
                </a:cxn>
              </a:cxnLst>
              <a:rect l="l" t="t" r="r" b="b"/>
              <a:pathLst>
                <a:path w="1191774" h="544458">
                  <a:moveTo>
                    <a:pt x="1191774" y="507083"/>
                  </a:moveTo>
                  <a:cubicBezTo>
                    <a:pt x="769102" y="541611"/>
                    <a:pt x="346430" y="576139"/>
                    <a:pt x="163074" y="492795"/>
                  </a:cubicBezTo>
                  <a:cubicBezTo>
                    <a:pt x="-20282" y="409451"/>
                    <a:pt x="-56000" y="47501"/>
                    <a:pt x="91637" y="7020"/>
                  </a:cubicBezTo>
                  <a:cubicBezTo>
                    <a:pt x="239274" y="-33461"/>
                    <a:pt x="644086" y="108223"/>
                    <a:pt x="1048899" y="249908"/>
                  </a:cubicBez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80" name="Oval 79">
              <a:extLst>
                <a:ext uri="{FF2B5EF4-FFF2-40B4-BE49-F238E27FC236}">
                  <a16:creationId xmlns:a16="http://schemas.microsoft.com/office/drawing/2014/main" id="{E5FFD7CB-1926-4B56-FBF7-C419AE643885}"/>
                </a:ext>
              </a:extLst>
            </p:cNvPr>
            <p:cNvSpPr/>
            <p:nvPr/>
          </p:nvSpPr>
          <p:spPr>
            <a:xfrm>
              <a:off x="1629284" y="1598139"/>
              <a:ext cx="648088" cy="648088"/>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752877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19D37227-B508-30B0-CE3B-9ABCA08BD96C}"/>
              </a:ext>
            </a:extLst>
          </p:cNvPr>
          <p:cNvSpPr/>
          <p:nvPr/>
        </p:nvSpPr>
        <p:spPr>
          <a:xfrm>
            <a:off x="2516959" y="2531591"/>
            <a:ext cx="2988297" cy="980387"/>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0" name="Freeform 9">
            <a:extLst>
              <a:ext uri="{FF2B5EF4-FFF2-40B4-BE49-F238E27FC236}">
                <a16:creationId xmlns:a16="http://schemas.microsoft.com/office/drawing/2014/main" id="{99157B5C-F3E1-2191-3153-2487744D248B}"/>
              </a:ext>
            </a:extLst>
          </p:cNvPr>
          <p:cNvSpPr/>
          <p:nvPr/>
        </p:nvSpPr>
        <p:spPr>
          <a:xfrm rot="10800000">
            <a:off x="2820977" y="2980542"/>
            <a:ext cx="2988297" cy="980387"/>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3" name="Freeform 12">
            <a:extLst>
              <a:ext uri="{FF2B5EF4-FFF2-40B4-BE49-F238E27FC236}">
                <a16:creationId xmlns:a16="http://schemas.microsoft.com/office/drawing/2014/main" id="{1DC54C9E-02F3-076C-365B-3BDE5F830F16}"/>
              </a:ext>
            </a:extLst>
          </p:cNvPr>
          <p:cNvSpPr/>
          <p:nvPr/>
        </p:nvSpPr>
        <p:spPr>
          <a:xfrm rot="17086753">
            <a:off x="1125328" y="2651017"/>
            <a:ext cx="1344103" cy="562425"/>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9" name="Freeform 18">
            <a:extLst>
              <a:ext uri="{FF2B5EF4-FFF2-40B4-BE49-F238E27FC236}">
                <a16:creationId xmlns:a16="http://schemas.microsoft.com/office/drawing/2014/main" id="{660E7315-7894-83F6-D3AC-891AAF81266D}"/>
              </a:ext>
            </a:extLst>
          </p:cNvPr>
          <p:cNvSpPr/>
          <p:nvPr/>
        </p:nvSpPr>
        <p:spPr>
          <a:xfrm rot="5587957">
            <a:off x="1615471" y="2501133"/>
            <a:ext cx="1091436" cy="459329"/>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35A02430-6E4A-6C8E-4254-3FC0F41833B1}"/>
              </a:ext>
            </a:extLst>
          </p:cNvPr>
          <p:cNvSpPr/>
          <p:nvPr/>
        </p:nvSpPr>
        <p:spPr>
          <a:xfrm rot="8816128">
            <a:off x="5944819" y="1885740"/>
            <a:ext cx="1701970" cy="528420"/>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22" name="Oval 21">
            <a:extLst>
              <a:ext uri="{FF2B5EF4-FFF2-40B4-BE49-F238E27FC236}">
                <a16:creationId xmlns:a16="http://schemas.microsoft.com/office/drawing/2014/main" id="{9DBAE700-E148-CFA5-DA61-52AA2C884516}"/>
              </a:ext>
            </a:extLst>
          </p:cNvPr>
          <p:cNvSpPr/>
          <p:nvPr/>
        </p:nvSpPr>
        <p:spPr>
          <a:xfrm>
            <a:off x="6950250" y="849099"/>
            <a:ext cx="1073084" cy="1073084"/>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219978F9-D55D-AA39-E10E-9486F794C5F4}"/>
              </a:ext>
            </a:extLst>
          </p:cNvPr>
          <p:cNvSpPr/>
          <p:nvPr/>
        </p:nvSpPr>
        <p:spPr>
          <a:xfrm rot="1672431">
            <a:off x="2156742" y="1310139"/>
            <a:ext cx="3521695" cy="1301707"/>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 name="connsiteX0" fmla="*/ 0 w 2610148"/>
              <a:gd name="connsiteY0" fmla="*/ 731974 h 731974"/>
              <a:gd name="connsiteX1" fmla="*/ 1073579 w 2610148"/>
              <a:gd name="connsiteY1" fmla="*/ 30752 h 731974"/>
              <a:gd name="connsiteX2" fmla="*/ 2610148 w 2610148"/>
              <a:gd name="connsiteY2" fmla="*/ 115594 h 731974"/>
              <a:gd name="connsiteX3" fmla="*/ 2610148 w 2610148"/>
              <a:gd name="connsiteY3" fmla="*/ 115594 h 731974"/>
            </a:gdLst>
            <a:ahLst/>
            <a:cxnLst>
              <a:cxn ang="0">
                <a:pos x="connsiteX0" y="connsiteY0"/>
              </a:cxn>
              <a:cxn ang="0">
                <a:pos x="connsiteX1" y="connsiteY1"/>
              </a:cxn>
              <a:cxn ang="0">
                <a:pos x="connsiteX2" y="connsiteY2"/>
              </a:cxn>
              <a:cxn ang="0">
                <a:pos x="connsiteX3" y="connsiteY3"/>
              </a:cxn>
            </a:cxnLst>
            <a:rect l="l" t="t" r="r" b="b"/>
            <a:pathLst>
              <a:path w="2610148" h="731974">
                <a:moveTo>
                  <a:pt x="0" y="731974"/>
                </a:moveTo>
                <a:cubicBezTo>
                  <a:pt x="280447" y="520656"/>
                  <a:pt x="638554" y="133482"/>
                  <a:pt x="1073579" y="30752"/>
                </a:cubicBezTo>
                <a:cubicBezTo>
                  <a:pt x="1508604" y="-71978"/>
                  <a:pt x="2610148" y="115594"/>
                  <a:pt x="2610148" y="115594"/>
                </a:cubicBezTo>
                <a:lnTo>
                  <a:pt x="2610148" y="115594"/>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26" name="Freeform 25">
            <a:extLst>
              <a:ext uri="{FF2B5EF4-FFF2-40B4-BE49-F238E27FC236}">
                <a16:creationId xmlns:a16="http://schemas.microsoft.com/office/drawing/2014/main" id="{06280F60-7505-3EA5-E9C2-E17774F07CE4}"/>
              </a:ext>
            </a:extLst>
          </p:cNvPr>
          <p:cNvSpPr/>
          <p:nvPr/>
        </p:nvSpPr>
        <p:spPr>
          <a:xfrm rot="19993499">
            <a:off x="5444810" y="1919997"/>
            <a:ext cx="1701970" cy="528420"/>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29" name="Freeform 28">
            <a:extLst>
              <a:ext uri="{FF2B5EF4-FFF2-40B4-BE49-F238E27FC236}">
                <a16:creationId xmlns:a16="http://schemas.microsoft.com/office/drawing/2014/main" id="{5924BA47-4078-72E8-0EA0-485F1627609D}"/>
              </a:ext>
            </a:extLst>
          </p:cNvPr>
          <p:cNvSpPr/>
          <p:nvPr/>
        </p:nvSpPr>
        <p:spPr>
          <a:xfrm rot="632366" flipH="1" flipV="1">
            <a:off x="2278699" y="1974252"/>
            <a:ext cx="3515564" cy="288434"/>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 name="connsiteX0" fmla="*/ 0 w 2941169"/>
              <a:gd name="connsiteY0" fmla="*/ 52800 h 484708"/>
              <a:gd name="connsiteX1" fmla="*/ 1404600 w 2941169"/>
              <a:gd name="connsiteY1" fmla="*/ 399864 h 484708"/>
              <a:gd name="connsiteX2" fmla="*/ 2941169 w 2941169"/>
              <a:gd name="connsiteY2" fmla="*/ 484706 h 484708"/>
              <a:gd name="connsiteX3" fmla="*/ 2941169 w 2941169"/>
              <a:gd name="connsiteY3" fmla="*/ 484706 h 484708"/>
              <a:gd name="connsiteX0" fmla="*/ 0 w 2941169"/>
              <a:gd name="connsiteY0" fmla="*/ 14036 h 2120397"/>
              <a:gd name="connsiteX1" fmla="*/ 1453418 w 2941169"/>
              <a:gd name="connsiteY1" fmla="*/ 2118230 h 2120397"/>
              <a:gd name="connsiteX2" fmla="*/ 2941169 w 2941169"/>
              <a:gd name="connsiteY2" fmla="*/ 445942 h 2120397"/>
              <a:gd name="connsiteX3" fmla="*/ 2941169 w 2941169"/>
              <a:gd name="connsiteY3" fmla="*/ 445942 h 2120397"/>
            </a:gdLst>
            <a:ahLst/>
            <a:cxnLst>
              <a:cxn ang="0">
                <a:pos x="connsiteX0" y="connsiteY0"/>
              </a:cxn>
              <a:cxn ang="0">
                <a:pos x="connsiteX1" y="connsiteY1"/>
              </a:cxn>
              <a:cxn ang="0">
                <a:pos x="connsiteX2" y="connsiteY2"/>
              </a:cxn>
              <a:cxn ang="0">
                <a:pos x="connsiteX3" y="connsiteY3"/>
              </a:cxn>
            </a:cxnLst>
            <a:rect l="l" t="t" r="r" b="b"/>
            <a:pathLst>
              <a:path w="2941169" h="2120397">
                <a:moveTo>
                  <a:pt x="0" y="14036"/>
                </a:moveTo>
                <a:cubicBezTo>
                  <a:pt x="280447" y="-197282"/>
                  <a:pt x="963223" y="2046246"/>
                  <a:pt x="1453418" y="2118230"/>
                </a:cubicBezTo>
                <a:cubicBezTo>
                  <a:pt x="1943613" y="2190214"/>
                  <a:pt x="2941169" y="445942"/>
                  <a:pt x="2941169" y="445942"/>
                </a:cubicBezTo>
                <a:lnTo>
                  <a:pt x="2941169" y="445942"/>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30" name="Oval 29">
            <a:extLst>
              <a:ext uri="{FF2B5EF4-FFF2-40B4-BE49-F238E27FC236}">
                <a16:creationId xmlns:a16="http://schemas.microsoft.com/office/drawing/2014/main" id="{CF1B31E2-B86B-68CC-D249-6ECDE900FDB4}"/>
              </a:ext>
            </a:extLst>
          </p:cNvPr>
          <p:cNvSpPr/>
          <p:nvPr/>
        </p:nvSpPr>
        <p:spPr>
          <a:xfrm>
            <a:off x="5505256" y="2373696"/>
            <a:ext cx="648088" cy="648088"/>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A6782DE0-F906-B5A3-D77E-D758BB5950FD}"/>
              </a:ext>
            </a:extLst>
          </p:cNvPr>
          <p:cNvSpPr/>
          <p:nvPr/>
        </p:nvSpPr>
        <p:spPr>
          <a:xfrm rot="17086753">
            <a:off x="1117908" y="2651017"/>
            <a:ext cx="1344103" cy="562425"/>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76200">
            <a:solidFill>
              <a:schemeClr val="accent3">
                <a:lumMod val="60000"/>
                <a:lumOff val="40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32" name="Freeform 31">
            <a:extLst>
              <a:ext uri="{FF2B5EF4-FFF2-40B4-BE49-F238E27FC236}">
                <a16:creationId xmlns:a16="http://schemas.microsoft.com/office/drawing/2014/main" id="{F5AAE30F-3772-6F66-984F-2126EDE84067}"/>
              </a:ext>
            </a:extLst>
          </p:cNvPr>
          <p:cNvSpPr/>
          <p:nvPr/>
        </p:nvSpPr>
        <p:spPr>
          <a:xfrm rot="5587957">
            <a:off x="1607041" y="2504446"/>
            <a:ext cx="1091436" cy="459329"/>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76200">
            <a:solidFill>
              <a:schemeClr val="accent3">
                <a:lumMod val="60000"/>
                <a:lumOff val="40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33" name="Oval 32">
            <a:extLst>
              <a:ext uri="{FF2B5EF4-FFF2-40B4-BE49-F238E27FC236}">
                <a16:creationId xmlns:a16="http://schemas.microsoft.com/office/drawing/2014/main" id="{A826299C-2E7C-3BBF-1F68-D37E2FB5AF3D}"/>
              </a:ext>
            </a:extLst>
          </p:cNvPr>
          <p:cNvSpPr/>
          <p:nvPr/>
        </p:nvSpPr>
        <p:spPr>
          <a:xfrm>
            <a:off x="1821736" y="3314013"/>
            <a:ext cx="980387" cy="980387"/>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C60899C-B7D7-339A-DE12-60CD59C46C03}"/>
              </a:ext>
            </a:extLst>
          </p:cNvPr>
          <p:cNvSpPr txBox="1"/>
          <p:nvPr/>
        </p:nvSpPr>
        <p:spPr>
          <a:xfrm>
            <a:off x="1268881" y="4356037"/>
            <a:ext cx="2286240" cy="461665"/>
          </a:xfrm>
          <a:prstGeom prst="rect">
            <a:avLst/>
          </a:prstGeom>
          <a:noFill/>
        </p:spPr>
        <p:txBody>
          <a:bodyPr wrap="square" rtlCol="0">
            <a:spAutoFit/>
          </a:bodyPr>
          <a:lstStyle/>
          <a:p>
            <a:pPr algn="ctr"/>
            <a:r>
              <a:rPr lang="en-US" sz="2400">
                <a:solidFill>
                  <a:schemeClr val="accent5">
                    <a:lumMod val="75000"/>
                  </a:schemeClr>
                </a:solidFill>
              </a:rPr>
              <a:t>Williamstown</a:t>
            </a:r>
          </a:p>
        </p:txBody>
      </p:sp>
      <p:sp>
        <p:nvSpPr>
          <p:cNvPr id="36" name="TextBox 35">
            <a:extLst>
              <a:ext uri="{FF2B5EF4-FFF2-40B4-BE49-F238E27FC236}">
                <a16:creationId xmlns:a16="http://schemas.microsoft.com/office/drawing/2014/main" id="{AA237CD5-E5C8-D625-3C0A-0298FE6A838F}"/>
              </a:ext>
            </a:extLst>
          </p:cNvPr>
          <p:cNvSpPr txBox="1"/>
          <p:nvPr/>
        </p:nvSpPr>
        <p:spPr>
          <a:xfrm>
            <a:off x="210913" y="996786"/>
            <a:ext cx="2286240" cy="461665"/>
          </a:xfrm>
          <a:prstGeom prst="rect">
            <a:avLst/>
          </a:prstGeom>
          <a:noFill/>
        </p:spPr>
        <p:txBody>
          <a:bodyPr wrap="square" rtlCol="0">
            <a:spAutoFit/>
          </a:bodyPr>
          <a:lstStyle/>
          <a:p>
            <a:pPr algn="ctr"/>
            <a:r>
              <a:rPr lang="en-US" sz="2400">
                <a:solidFill>
                  <a:schemeClr val="accent5">
                    <a:lumMod val="75000"/>
                  </a:schemeClr>
                </a:solidFill>
              </a:rPr>
              <a:t>Bennington</a:t>
            </a:r>
          </a:p>
        </p:txBody>
      </p:sp>
      <p:sp>
        <p:nvSpPr>
          <p:cNvPr id="37" name="TextBox 36">
            <a:extLst>
              <a:ext uri="{FF2B5EF4-FFF2-40B4-BE49-F238E27FC236}">
                <a16:creationId xmlns:a16="http://schemas.microsoft.com/office/drawing/2014/main" id="{02D84B2D-0E10-299F-F13F-CE3020541822}"/>
              </a:ext>
            </a:extLst>
          </p:cNvPr>
          <p:cNvSpPr txBox="1"/>
          <p:nvPr/>
        </p:nvSpPr>
        <p:spPr>
          <a:xfrm>
            <a:off x="6332583" y="264931"/>
            <a:ext cx="2286240" cy="461665"/>
          </a:xfrm>
          <a:prstGeom prst="rect">
            <a:avLst/>
          </a:prstGeom>
          <a:noFill/>
        </p:spPr>
        <p:txBody>
          <a:bodyPr wrap="square" rtlCol="0">
            <a:spAutoFit/>
          </a:bodyPr>
          <a:lstStyle/>
          <a:p>
            <a:pPr algn="ctr"/>
            <a:r>
              <a:rPr lang="en-US" sz="2400">
                <a:solidFill>
                  <a:schemeClr val="accent5">
                    <a:lumMod val="75000"/>
                  </a:schemeClr>
                </a:solidFill>
              </a:rPr>
              <a:t>Boston</a:t>
            </a:r>
          </a:p>
        </p:txBody>
      </p:sp>
      <p:sp>
        <p:nvSpPr>
          <p:cNvPr id="38" name="TextBox 37">
            <a:extLst>
              <a:ext uri="{FF2B5EF4-FFF2-40B4-BE49-F238E27FC236}">
                <a16:creationId xmlns:a16="http://schemas.microsoft.com/office/drawing/2014/main" id="{CA09F670-B2E6-659A-43B3-5A88A6D5F8ED}"/>
              </a:ext>
            </a:extLst>
          </p:cNvPr>
          <p:cNvSpPr txBox="1"/>
          <p:nvPr/>
        </p:nvSpPr>
        <p:spPr>
          <a:xfrm>
            <a:off x="5970807" y="3034310"/>
            <a:ext cx="2286240" cy="461665"/>
          </a:xfrm>
          <a:prstGeom prst="rect">
            <a:avLst/>
          </a:prstGeom>
          <a:noFill/>
        </p:spPr>
        <p:txBody>
          <a:bodyPr wrap="square" rtlCol="0">
            <a:spAutoFit/>
          </a:bodyPr>
          <a:lstStyle/>
          <a:p>
            <a:r>
              <a:rPr lang="en-US" sz="2400">
                <a:solidFill>
                  <a:schemeClr val="accent5">
                    <a:lumMod val="75000"/>
                  </a:schemeClr>
                </a:solidFill>
              </a:rPr>
              <a:t>Concord</a:t>
            </a:r>
          </a:p>
        </p:txBody>
      </p:sp>
      <p:sp>
        <p:nvSpPr>
          <p:cNvPr id="40" name="Freeform 39">
            <a:extLst>
              <a:ext uri="{FF2B5EF4-FFF2-40B4-BE49-F238E27FC236}">
                <a16:creationId xmlns:a16="http://schemas.microsoft.com/office/drawing/2014/main" id="{CCD0E838-B8E3-E680-72FE-23F3C745EC5B}"/>
              </a:ext>
            </a:extLst>
          </p:cNvPr>
          <p:cNvSpPr/>
          <p:nvPr/>
        </p:nvSpPr>
        <p:spPr>
          <a:xfrm>
            <a:off x="594166" y="1507455"/>
            <a:ext cx="1191774" cy="544458"/>
          </a:xfrm>
          <a:custGeom>
            <a:avLst/>
            <a:gdLst>
              <a:gd name="connsiteX0" fmla="*/ 1191774 w 1191774"/>
              <a:gd name="connsiteY0" fmla="*/ 507083 h 544458"/>
              <a:gd name="connsiteX1" fmla="*/ 163074 w 1191774"/>
              <a:gd name="connsiteY1" fmla="*/ 492795 h 544458"/>
              <a:gd name="connsiteX2" fmla="*/ 91637 w 1191774"/>
              <a:gd name="connsiteY2" fmla="*/ 7020 h 544458"/>
              <a:gd name="connsiteX3" fmla="*/ 1048899 w 1191774"/>
              <a:gd name="connsiteY3" fmla="*/ 249908 h 544458"/>
            </a:gdLst>
            <a:ahLst/>
            <a:cxnLst>
              <a:cxn ang="0">
                <a:pos x="connsiteX0" y="connsiteY0"/>
              </a:cxn>
              <a:cxn ang="0">
                <a:pos x="connsiteX1" y="connsiteY1"/>
              </a:cxn>
              <a:cxn ang="0">
                <a:pos x="connsiteX2" y="connsiteY2"/>
              </a:cxn>
              <a:cxn ang="0">
                <a:pos x="connsiteX3" y="connsiteY3"/>
              </a:cxn>
            </a:cxnLst>
            <a:rect l="l" t="t" r="r" b="b"/>
            <a:pathLst>
              <a:path w="1191774" h="544458">
                <a:moveTo>
                  <a:pt x="1191774" y="507083"/>
                </a:moveTo>
                <a:cubicBezTo>
                  <a:pt x="769102" y="541611"/>
                  <a:pt x="346430" y="576139"/>
                  <a:pt x="163074" y="492795"/>
                </a:cubicBezTo>
                <a:cubicBezTo>
                  <a:pt x="-20282" y="409451"/>
                  <a:pt x="-56000" y="47501"/>
                  <a:pt x="91637" y="7020"/>
                </a:cubicBezTo>
                <a:cubicBezTo>
                  <a:pt x="239274" y="-33461"/>
                  <a:pt x="644086" y="108223"/>
                  <a:pt x="1048899" y="249908"/>
                </a:cubicBez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41" name="Oval 40">
            <a:extLst>
              <a:ext uri="{FF2B5EF4-FFF2-40B4-BE49-F238E27FC236}">
                <a16:creationId xmlns:a16="http://schemas.microsoft.com/office/drawing/2014/main" id="{D215C09F-66DE-0A13-C2B3-C160F38D41A3}"/>
              </a:ext>
            </a:extLst>
          </p:cNvPr>
          <p:cNvSpPr/>
          <p:nvPr/>
        </p:nvSpPr>
        <p:spPr>
          <a:xfrm>
            <a:off x="1629284" y="1598139"/>
            <a:ext cx="648088" cy="648088"/>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5480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3" grpId="0" animBg="1"/>
      <p:bldP spid="19" grpId="2" animBg="1"/>
      <p:bldP spid="21" grpId="0" animBg="1"/>
      <p:bldP spid="24" grpId="0" animBg="1"/>
      <p:bldP spid="26" grpId="0" animBg="1"/>
      <p:bldP spid="29" grpId="0" animBg="1"/>
      <p:bldP spid="31" grpId="0" animBg="1"/>
      <p:bldP spid="32" grpId="0" animBg="1"/>
      <p:bldP spid="40" grpId="0" animBg="1"/>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9A3B89-CCE0-D41C-8198-A9AF211BC9EE}"/>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26368017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27B6-F1DC-9E7B-A567-77D89F02B87B}"/>
              </a:ext>
            </a:extLst>
          </p:cNvPr>
          <p:cNvSpPr>
            <a:spLocks noGrp="1"/>
          </p:cNvSpPr>
          <p:nvPr>
            <p:ph type="title"/>
          </p:nvPr>
        </p:nvSpPr>
        <p:spPr/>
        <p:txBody>
          <a:bodyPr/>
          <a:lstStyle/>
          <a:p>
            <a:r>
              <a:rPr lang="en-US"/>
              <a:t>graphs</a:t>
            </a:r>
          </a:p>
        </p:txBody>
      </p:sp>
    </p:spTree>
    <p:extLst>
      <p:ext uri="{BB962C8B-B14F-4D97-AF65-F5344CB8AC3E}">
        <p14:creationId xmlns:p14="http://schemas.microsoft.com/office/powerpoint/2010/main" val="154401590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EE6841-1D2C-81AB-2E5D-E6BA4DDD732C}"/>
              </a:ext>
            </a:extLst>
          </p:cNvPr>
          <p:cNvSpPr>
            <a:spLocks noGrp="1"/>
          </p:cNvSpPr>
          <p:nvPr>
            <p:ph type="title"/>
          </p:nvPr>
        </p:nvSpPr>
        <p:spPr/>
        <p:txBody>
          <a:bodyPr/>
          <a:lstStyle/>
          <a:p>
            <a:r>
              <a:rPr lang="en-US"/>
              <a:t>graph</a:t>
            </a:r>
          </a:p>
        </p:txBody>
      </p:sp>
    </p:spTree>
    <p:extLst>
      <p:ext uri="{BB962C8B-B14F-4D97-AF65-F5344CB8AC3E}">
        <p14:creationId xmlns:p14="http://schemas.microsoft.com/office/powerpoint/2010/main" val="14172298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a:xfrm>
            <a:off x="457200" y="254916"/>
            <a:ext cx="8229600" cy="667168"/>
          </a:xfrm>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0AF8E399-6434-11B7-356D-DAA2D56B6BA6}"/>
              </a:ext>
            </a:extLst>
          </p:cNvPr>
          <p:cNvSpPr txBox="1"/>
          <p:nvPr/>
        </p:nvSpPr>
        <p:spPr>
          <a:xfrm>
            <a:off x="1806751" y="1383749"/>
            <a:ext cx="4123656" cy="400110"/>
          </a:xfrm>
          <a:prstGeom prst="rect">
            <a:avLst/>
          </a:prstGeom>
          <a:noFill/>
        </p:spPr>
        <p:txBody>
          <a:bodyPr wrap="square">
            <a:spAutoFit/>
          </a:bodyPr>
          <a:lstStyle/>
          <a:p>
            <a:pPr algn="ctr" defTabSz="342886">
              <a:spcBef>
                <a:spcPct val="20000"/>
              </a:spcBef>
              <a:buClr>
                <a:srgbClr val="FFFFFF">
                  <a:lumMod val="65000"/>
                </a:srgbClr>
              </a:buClr>
            </a:pPr>
            <a:r>
              <a:rPr lang="en-US" sz="2000">
                <a:solidFill>
                  <a:schemeClr val="accent6"/>
                </a:solidFill>
                <a:latin typeface="Consolas"/>
              </a:rPr>
              <a:t>tmp.next = head;</a:t>
            </a:r>
            <a:endParaRPr lang="en-US" sz="2000">
              <a:solidFill>
                <a:schemeClr val="accent6"/>
              </a:solidFill>
              <a:latin typeface="Consolas"/>
              <a:ea typeface="Segoe UI Emoji" panose="020B0502040204020203" pitchFamily="34" charset="0"/>
              <a:cs typeface="Consolas" panose="020B0609020204030204" pitchFamily="49" charset="0"/>
            </a:endParaRPr>
          </a:p>
        </p:txBody>
      </p: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accent6"/>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555B66B-B75C-BA61-0299-13045D728ECA}"/>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E231D5D7-66CA-24C7-24EA-D91D5F1C7F9A}"/>
              </a:ext>
            </a:extLst>
          </p:cNvPr>
          <p:cNvSpPr txBox="1"/>
          <p:nvPr/>
        </p:nvSpPr>
        <p:spPr>
          <a:xfrm>
            <a:off x="4388989"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83799607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fontScale="90000"/>
          </a:bodyPr>
          <a:lstStyle/>
          <a:p>
            <a:r>
              <a:rPr lang="en-US"/>
              <a:t>a </a:t>
            </a:r>
            <a:r>
              <a:rPr lang="en-US" b="1"/>
              <a:t>directed graph</a:t>
            </a:r>
            <a:r>
              <a:rPr lang="en-US"/>
              <a:t> is a super general linked list</a:t>
            </a:r>
          </a:p>
        </p:txBody>
      </p:sp>
      <p:sp>
        <p:nvSpPr>
          <p:cNvPr id="4" name="Content Placeholder 3">
            <a:extLst>
              <a:ext uri="{FF2B5EF4-FFF2-40B4-BE49-F238E27FC236}">
                <a16:creationId xmlns:a16="http://schemas.microsoft.com/office/drawing/2014/main" id="{75B72EB1-0812-CC69-4B7A-6ACB2694CD46}"/>
              </a:ext>
            </a:extLst>
          </p:cNvPr>
          <p:cNvSpPr>
            <a:spLocks noGrp="1"/>
          </p:cNvSpPr>
          <p:nvPr>
            <p:ph sz="quarter" idx="10"/>
          </p:nvPr>
        </p:nvSpPr>
        <p:spPr/>
        <p:txBody>
          <a:bodyPr/>
          <a:lstStyle/>
          <a:p>
            <a:r>
              <a:rPr lang="en-US"/>
              <a:t>a </a:t>
            </a:r>
            <a:r>
              <a:rPr lang="en-US" b="1"/>
              <a:t>node</a:t>
            </a:r>
            <a:r>
              <a:rPr lang="en-US"/>
              <a:t> in a </a:t>
            </a:r>
            <a:r>
              <a:rPr lang="en-US" b="1"/>
              <a:t>graph </a:t>
            </a:r>
            <a:r>
              <a:rPr lang="en-US"/>
              <a:t>has references to any number of other nodes</a:t>
            </a:r>
          </a:p>
          <a:p>
            <a:pPr lvl="1"/>
            <a:r>
              <a:rPr lang="en-US" b="1"/>
              <a:t>nodes</a:t>
            </a:r>
            <a:r>
              <a:rPr lang="en-US"/>
              <a:t> (</a:t>
            </a:r>
            <a:r>
              <a:rPr lang="en-US" b="1"/>
              <a:t>vertices</a:t>
            </a:r>
            <a:r>
              <a:rPr lang="en-US"/>
              <a:t>) are drawn as circles</a:t>
            </a:r>
          </a:p>
          <a:p>
            <a:pPr lvl="1"/>
            <a:r>
              <a:rPr lang="en-US" b="1"/>
              <a:t>references</a:t>
            </a:r>
            <a:r>
              <a:rPr lang="en-US"/>
              <a:t> (</a:t>
            </a:r>
            <a:r>
              <a:rPr lang="en-US" b="1"/>
              <a:t>edges</a:t>
            </a:r>
            <a:r>
              <a:rPr lang="en-US"/>
              <a:t>) are drawn as arrows</a:t>
            </a:r>
          </a:p>
        </p:txBody>
      </p:sp>
      <p:grpSp>
        <p:nvGrpSpPr>
          <p:cNvPr id="41" name="Group 40">
            <a:extLst>
              <a:ext uri="{FF2B5EF4-FFF2-40B4-BE49-F238E27FC236}">
                <a16:creationId xmlns:a16="http://schemas.microsoft.com/office/drawing/2014/main" id="{8800CAD6-1CED-8C22-4592-09EB8D38A5C4}"/>
              </a:ext>
            </a:extLst>
          </p:cNvPr>
          <p:cNvGrpSpPr/>
          <p:nvPr/>
        </p:nvGrpSpPr>
        <p:grpSpPr>
          <a:xfrm>
            <a:off x="1280175" y="2287278"/>
            <a:ext cx="2688951" cy="2048861"/>
            <a:chOff x="827512" y="2131302"/>
            <a:chExt cx="2688951" cy="2048861"/>
          </a:xfrm>
        </p:grpSpPr>
        <p:sp>
          <p:nvSpPr>
            <p:cNvPr id="22" name="Oval 21">
              <a:extLst>
                <a:ext uri="{FF2B5EF4-FFF2-40B4-BE49-F238E27FC236}">
                  <a16:creationId xmlns:a16="http://schemas.microsoft.com/office/drawing/2014/main" id="{F58B202E-347E-F87D-860F-7DB654CE421E}"/>
                </a:ext>
              </a:extLst>
            </p:cNvPr>
            <p:cNvSpPr/>
            <p:nvPr/>
          </p:nvSpPr>
          <p:spPr>
            <a:xfrm>
              <a:off x="2026448" y="2443258"/>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74E6DC78-C2A6-9878-2815-20DF863A86AD}"/>
                </a:ext>
              </a:extLst>
            </p:cNvPr>
            <p:cNvCxnSpPr>
              <a:cxnSpLocks/>
              <a:stCxn id="22" idx="3"/>
              <a:endCxn id="25" idx="7"/>
            </p:cNvCxnSpPr>
            <p:nvPr/>
          </p:nvCxnSpPr>
          <p:spPr>
            <a:xfrm flipH="1">
              <a:off x="1935078" y="2975800"/>
              <a:ext cx="182740" cy="671821"/>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6D9D1983-8060-9A85-7659-7AC1F2C462D0}"/>
                </a:ext>
              </a:extLst>
            </p:cNvPr>
            <p:cNvCxnSpPr>
              <a:cxnSpLocks/>
              <a:stCxn id="22" idx="5"/>
              <a:endCxn id="26" idx="0"/>
            </p:cNvCxnSpPr>
            <p:nvPr/>
          </p:nvCxnSpPr>
          <p:spPr>
            <a:xfrm>
              <a:off x="2558991" y="2975801"/>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91401D2A-5C14-63FD-8D1E-76F3BA02118C}"/>
                </a:ext>
              </a:extLst>
            </p:cNvPr>
            <p:cNvSpPr/>
            <p:nvPr/>
          </p:nvSpPr>
          <p:spPr>
            <a:xfrm>
              <a:off x="1402536"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752425EF-81C4-35C2-7106-79CD40111507}"/>
                </a:ext>
              </a:extLst>
            </p:cNvPr>
            <p:cNvSpPr/>
            <p:nvPr/>
          </p:nvSpPr>
          <p:spPr>
            <a:xfrm>
              <a:off x="2558991"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1BC07F38-2324-E922-76B0-E159E93B362A}"/>
                </a:ext>
              </a:extLst>
            </p:cNvPr>
            <p:cNvSpPr/>
            <p:nvPr/>
          </p:nvSpPr>
          <p:spPr>
            <a:xfrm>
              <a:off x="2892551" y="21313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8" name="Straight Arrow Connector 27">
              <a:extLst>
                <a:ext uri="{FF2B5EF4-FFF2-40B4-BE49-F238E27FC236}">
                  <a16:creationId xmlns:a16="http://schemas.microsoft.com/office/drawing/2014/main" id="{FEAF4A8C-3227-A6B2-0865-859D9EBBC393}"/>
                </a:ext>
              </a:extLst>
            </p:cNvPr>
            <p:cNvCxnSpPr>
              <a:cxnSpLocks/>
              <a:stCxn id="26" idx="1"/>
              <a:endCxn id="22" idx="4"/>
            </p:cNvCxnSpPr>
            <p:nvPr/>
          </p:nvCxnSpPr>
          <p:spPr>
            <a:xfrm flipH="1" flipV="1">
              <a:off x="2338404" y="3067170"/>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D9D1A113-8482-DB7B-C734-BD6503299037}"/>
                </a:ext>
              </a:extLst>
            </p:cNvPr>
            <p:cNvSpPr/>
            <p:nvPr/>
          </p:nvSpPr>
          <p:spPr>
            <a:xfrm>
              <a:off x="827512" y="2375843"/>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2" name="Straight Arrow Connector 31">
              <a:extLst>
                <a:ext uri="{FF2B5EF4-FFF2-40B4-BE49-F238E27FC236}">
                  <a16:creationId xmlns:a16="http://schemas.microsoft.com/office/drawing/2014/main" id="{2A8CC004-6036-5E01-9E41-E2C343756747}"/>
                </a:ext>
              </a:extLst>
            </p:cNvPr>
            <p:cNvCxnSpPr>
              <a:cxnSpLocks/>
              <a:stCxn id="25" idx="0"/>
              <a:endCxn id="31" idx="5"/>
            </p:cNvCxnSpPr>
            <p:nvPr/>
          </p:nvCxnSpPr>
          <p:spPr>
            <a:xfrm flipH="1" flipV="1">
              <a:off x="1360054" y="2908385"/>
              <a:ext cx="354438" cy="647866"/>
            </a:xfrm>
            <a:prstGeom prst="straightConnector1">
              <a:avLst/>
            </a:prstGeom>
            <a:noFill/>
            <a:ln w="3810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BD982796-F57B-0992-6915-C4C1316D305E}"/>
                </a:ext>
              </a:extLst>
            </p:cNvPr>
            <p:cNvCxnSpPr>
              <a:cxnSpLocks/>
              <a:stCxn id="31" idx="6"/>
            </p:cNvCxnSpPr>
            <p:nvPr/>
          </p:nvCxnSpPr>
          <p:spPr>
            <a:xfrm flipV="1">
              <a:off x="1451424" y="2655196"/>
              <a:ext cx="599468" cy="32603"/>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65755746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fontScale="90000"/>
          </a:bodyPr>
          <a:lstStyle/>
          <a:p>
            <a:r>
              <a:rPr lang="en-US"/>
              <a:t>an </a:t>
            </a:r>
            <a:r>
              <a:rPr lang="en-US" b="1"/>
              <a:t>undirected graph</a:t>
            </a:r>
            <a:r>
              <a:rPr lang="en-US"/>
              <a:t> has line segments</a:t>
            </a:r>
            <a:br>
              <a:rPr lang="en-US"/>
            </a:br>
            <a:r>
              <a:rPr lang="en-US"/>
              <a:t>instead of arrows</a:t>
            </a:r>
          </a:p>
        </p:txBody>
      </p:sp>
      <p:grpSp>
        <p:nvGrpSpPr>
          <p:cNvPr id="41" name="Group 40">
            <a:extLst>
              <a:ext uri="{FF2B5EF4-FFF2-40B4-BE49-F238E27FC236}">
                <a16:creationId xmlns:a16="http://schemas.microsoft.com/office/drawing/2014/main" id="{8800CAD6-1CED-8C22-4592-09EB8D38A5C4}"/>
              </a:ext>
            </a:extLst>
          </p:cNvPr>
          <p:cNvGrpSpPr/>
          <p:nvPr/>
        </p:nvGrpSpPr>
        <p:grpSpPr>
          <a:xfrm>
            <a:off x="1280175" y="2287278"/>
            <a:ext cx="2688951" cy="2048861"/>
            <a:chOff x="827512" y="2131302"/>
            <a:chExt cx="2688951" cy="2048861"/>
          </a:xfrm>
        </p:grpSpPr>
        <p:sp>
          <p:nvSpPr>
            <p:cNvPr id="22" name="Oval 21">
              <a:extLst>
                <a:ext uri="{FF2B5EF4-FFF2-40B4-BE49-F238E27FC236}">
                  <a16:creationId xmlns:a16="http://schemas.microsoft.com/office/drawing/2014/main" id="{F58B202E-347E-F87D-860F-7DB654CE421E}"/>
                </a:ext>
              </a:extLst>
            </p:cNvPr>
            <p:cNvSpPr/>
            <p:nvPr/>
          </p:nvSpPr>
          <p:spPr>
            <a:xfrm>
              <a:off x="2026448" y="2443258"/>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74E6DC78-C2A6-9878-2815-20DF863A86AD}"/>
                </a:ext>
              </a:extLst>
            </p:cNvPr>
            <p:cNvCxnSpPr>
              <a:cxnSpLocks/>
              <a:stCxn id="22" idx="3"/>
              <a:endCxn id="25" idx="7"/>
            </p:cNvCxnSpPr>
            <p:nvPr/>
          </p:nvCxnSpPr>
          <p:spPr>
            <a:xfrm flipH="1">
              <a:off x="1935078" y="2975800"/>
              <a:ext cx="182740" cy="671821"/>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
          <p:nvSpPr>
            <p:cNvPr id="25" name="Oval 24">
              <a:extLst>
                <a:ext uri="{FF2B5EF4-FFF2-40B4-BE49-F238E27FC236}">
                  <a16:creationId xmlns:a16="http://schemas.microsoft.com/office/drawing/2014/main" id="{91401D2A-5C14-63FD-8D1E-76F3BA02118C}"/>
                </a:ext>
              </a:extLst>
            </p:cNvPr>
            <p:cNvSpPr/>
            <p:nvPr/>
          </p:nvSpPr>
          <p:spPr>
            <a:xfrm>
              <a:off x="1402536"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752425EF-81C4-35C2-7106-79CD40111507}"/>
                </a:ext>
              </a:extLst>
            </p:cNvPr>
            <p:cNvSpPr/>
            <p:nvPr/>
          </p:nvSpPr>
          <p:spPr>
            <a:xfrm>
              <a:off x="2558991"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1BC07F38-2324-E922-76B0-E159E93B362A}"/>
                </a:ext>
              </a:extLst>
            </p:cNvPr>
            <p:cNvSpPr/>
            <p:nvPr/>
          </p:nvSpPr>
          <p:spPr>
            <a:xfrm>
              <a:off x="2892551" y="21313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8" name="Straight Arrow Connector 27">
              <a:extLst>
                <a:ext uri="{FF2B5EF4-FFF2-40B4-BE49-F238E27FC236}">
                  <a16:creationId xmlns:a16="http://schemas.microsoft.com/office/drawing/2014/main" id="{FEAF4A8C-3227-A6B2-0865-859D9EBBC393}"/>
                </a:ext>
              </a:extLst>
            </p:cNvPr>
            <p:cNvCxnSpPr>
              <a:cxnSpLocks/>
              <a:stCxn id="26" idx="1"/>
              <a:endCxn id="22" idx="4"/>
            </p:cNvCxnSpPr>
            <p:nvPr/>
          </p:nvCxnSpPr>
          <p:spPr>
            <a:xfrm flipH="1" flipV="1">
              <a:off x="2338404" y="3067170"/>
              <a:ext cx="311957" cy="580451"/>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
          <p:nvSpPr>
            <p:cNvPr id="31" name="Oval 30">
              <a:extLst>
                <a:ext uri="{FF2B5EF4-FFF2-40B4-BE49-F238E27FC236}">
                  <a16:creationId xmlns:a16="http://schemas.microsoft.com/office/drawing/2014/main" id="{D9D1A113-8482-DB7B-C734-BD6503299037}"/>
                </a:ext>
              </a:extLst>
            </p:cNvPr>
            <p:cNvSpPr/>
            <p:nvPr/>
          </p:nvSpPr>
          <p:spPr>
            <a:xfrm>
              <a:off x="827512" y="2375843"/>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2" name="Straight Arrow Connector 31">
              <a:extLst>
                <a:ext uri="{FF2B5EF4-FFF2-40B4-BE49-F238E27FC236}">
                  <a16:creationId xmlns:a16="http://schemas.microsoft.com/office/drawing/2014/main" id="{2A8CC004-6036-5E01-9E41-E2C343756747}"/>
                </a:ext>
              </a:extLst>
            </p:cNvPr>
            <p:cNvCxnSpPr>
              <a:cxnSpLocks/>
              <a:stCxn id="25" idx="0"/>
              <a:endCxn id="31" idx="5"/>
            </p:cNvCxnSpPr>
            <p:nvPr/>
          </p:nvCxnSpPr>
          <p:spPr>
            <a:xfrm flipH="1" flipV="1">
              <a:off x="1360054" y="2908385"/>
              <a:ext cx="354438" cy="647866"/>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5" name="Straight Arrow Connector 34">
              <a:extLst>
                <a:ext uri="{FF2B5EF4-FFF2-40B4-BE49-F238E27FC236}">
                  <a16:creationId xmlns:a16="http://schemas.microsoft.com/office/drawing/2014/main" id="{BD982796-F57B-0992-6915-C4C1316D305E}"/>
                </a:ext>
              </a:extLst>
            </p:cNvPr>
            <p:cNvCxnSpPr>
              <a:cxnSpLocks/>
              <a:stCxn id="31" idx="6"/>
            </p:cNvCxnSpPr>
            <p:nvPr/>
          </p:nvCxnSpPr>
          <p:spPr>
            <a:xfrm flipV="1">
              <a:off x="1451424" y="2655196"/>
              <a:ext cx="599468" cy="32603"/>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grpSp>
    </p:spTree>
    <p:extLst>
      <p:ext uri="{BB962C8B-B14F-4D97-AF65-F5344CB8AC3E}">
        <p14:creationId xmlns:p14="http://schemas.microsoft.com/office/powerpoint/2010/main" val="8994002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CB701-E087-33AC-6929-61B45F52D6B7}"/>
              </a:ext>
            </a:extLst>
          </p:cNvPr>
          <p:cNvSpPr>
            <a:spLocks noGrp="1"/>
          </p:cNvSpPr>
          <p:nvPr>
            <p:ph type="title"/>
          </p:nvPr>
        </p:nvSpPr>
        <p:spPr/>
        <p:txBody>
          <a:bodyPr/>
          <a:lstStyle/>
          <a:p>
            <a:r>
              <a:rPr lang="en-US"/>
              <a:t>is it a graph? </a:t>
            </a:r>
          </a:p>
        </p:txBody>
      </p:sp>
    </p:spTree>
    <p:extLst>
      <p:ext uri="{BB962C8B-B14F-4D97-AF65-F5344CB8AC3E}">
        <p14:creationId xmlns:p14="http://schemas.microsoft.com/office/powerpoint/2010/main" val="425396219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3A6E54-5060-41A6-8C52-0A957E9FAE17}"/>
              </a:ext>
            </a:extLst>
          </p:cNvPr>
          <p:cNvSpPr>
            <a:spLocks noGrp="1"/>
          </p:cNvSpPr>
          <p:nvPr>
            <p:ph type="title"/>
          </p:nvPr>
        </p:nvSpPr>
        <p:spPr/>
        <p:txBody>
          <a:bodyPr/>
          <a:lstStyle/>
          <a:p>
            <a:r>
              <a:rPr lang="en-US"/>
              <a:t>time for everyone's favorite home game...</a:t>
            </a:r>
          </a:p>
        </p:txBody>
      </p:sp>
    </p:spTree>
    <p:extLst>
      <p:ext uri="{BB962C8B-B14F-4D97-AF65-F5344CB8AC3E}">
        <p14:creationId xmlns:p14="http://schemas.microsoft.com/office/powerpoint/2010/main" val="420379331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2BAB8-D851-A949-A11B-B68F3890F910}"/>
              </a:ext>
            </a:extLst>
          </p:cNvPr>
          <p:cNvSpPr>
            <a:spLocks noGrp="1"/>
          </p:cNvSpPr>
          <p:nvPr>
            <p:ph type="title"/>
          </p:nvPr>
        </p:nvSpPr>
        <p:spPr/>
        <p:txBody>
          <a:bodyPr/>
          <a:lstStyle/>
          <a:p>
            <a:r>
              <a:rPr lang="en-US" b="1"/>
              <a:t>is it a tree?</a:t>
            </a:r>
          </a:p>
        </p:txBody>
      </p:sp>
      <p:sp>
        <p:nvSpPr>
          <p:cNvPr id="3" name="Content Placeholder 2">
            <a:extLst>
              <a:ext uri="{FF2B5EF4-FFF2-40B4-BE49-F238E27FC236}">
                <a16:creationId xmlns:a16="http://schemas.microsoft.com/office/drawing/2014/main" id="{91594E07-F39C-1B88-A3DD-6126F9F18ECA}"/>
              </a:ext>
            </a:extLst>
          </p:cNvPr>
          <p:cNvSpPr>
            <a:spLocks noGrp="1"/>
          </p:cNvSpPr>
          <p:nvPr>
            <p:ph sz="quarter" idx="10"/>
          </p:nvPr>
        </p:nvSpPr>
        <p:spPr/>
        <p:txBody>
          <a:bodyPr/>
          <a:lstStyle/>
          <a:p>
            <a:pPr marL="0" indent="0">
              <a:buNone/>
            </a:pPr>
            <a:r>
              <a:rPr lang="en-US" b="1"/>
              <a:t>tree rules</a:t>
            </a:r>
          </a:p>
          <a:p>
            <a:pPr marL="342900" indent="-342900">
              <a:buFont typeface="+mj-lt"/>
              <a:buAutoNum type="arabicPeriod"/>
            </a:pPr>
            <a:r>
              <a:rPr lang="en-US"/>
              <a:t>one node with zero parents</a:t>
            </a:r>
          </a:p>
          <a:p>
            <a:pPr marL="342900" indent="-342900">
              <a:buFont typeface="+mj-lt"/>
              <a:buAutoNum type="arabicPeriod"/>
            </a:pPr>
            <a:r>
              <a:rPr lang="en-US"/>
              <a:t>no node with more than one parent</a:t>
            </a:r>
          </a:p>
          <a:p>
            <a:pPr marL="342900" indent="-342900">
              <a:buFont typeface="+mj-lt"/>
              <a:buAutoNum type="arabicPeriod"/>
            </a:pPr>
            <a:r>
              <a:rPr lang="en-US"/>
              <a:t>no </a:t>
            </a:r>
            <a:r>
              <a:rPr lang="en-US" b="1"/>
              <a:t>cycles</a:t>
            </a:r>
            <a:r>
              <a:rPr lang="en-US"/>
              <a:t> </a:t>
            </a:r>
            <a:endParaRPr lang="en-US" u="sng"/>
          </a:p>
          <a:p>
            <a:pPr marL="342900" indent="-342900">
              <a:buFont typeface="+mj-lt"/>
              <a:buAutoNum type="arabicPeriod"/>
            </a:pPr>
            <a:r>
              <a:rPr lang="en-US"/>
              <a:t>is </a:t>
            </a:r>
            <a:r>
              <a:rPr lang="en-US" b="1"/>
              <a:t>connected</a:t>
            </a:r>
            <a:endParaRPr lang="en-US">
              <a:sym typeface="Wingdings" panose="05000000000000000000" pitchFamily="2" charset="2"/>
            </a:endParaRPr>
          </a:p>
          <a:p>
            <a:endParaRPr lang="en-US"/>
          </a:p>
        </p:txBody>
      </p:sp>
      <p:pic>
        <p:nvPicPr>
          <p:cNvPr id="4" name="Picture 2">
            <a:extLst>
              <a:ext uri="{FF2B5EF4-FFF2-40B4-BE49-F238E27FC236}">
                <a16:creationId xmlns:a16="http://schemas.microsoft.com/office/drawing/2014/main" id="{70EC5281-BDD8-88A1-7D9C-BDED11F90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927" y="699075"/>
            <a:ext cx="2095500" cy="2390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1E09E-DE30-B59B-FB9A-027A75311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7" y="3659979"/>
            <a:ext cx="1238250" cy="12573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D2915939-EC52-BFD1-000A-0401999DB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815" y="1845808"/>
            <a:ext cx="96202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C39C947A-0F67-2248-C3CF-02F89AC2F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935" y="4151014"/>
            <a:ext cx="876300"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BD72FDC-890C-26A7-B8C3-C9D47C42F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29E9E00C-7660-4C8D-D8F1-03D2715872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1101" y="3162420"/>
            <a:ext cx="200977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C2373D1-3FC2-8FBF-35B5-6DC373BBF099}"/>
              </a:ext>
            </a:extLst>
          </p:cNvPr>
          <p:cNvSpPr txBox="1"/>
          <p:nvPr/>
        </p:nvSpPr>
        <p:spPr>
          <a:xfrm>
            <a:off x="176493" y="2987849"/>
            <a:ext cx="2109391" cy="646331"/>
          </a:xfrm>
          <a:prstGeom prst="rect">
            <a:avLst/>
          </a:prstGeom>
          <a:noFill/>
        </p:spPr>
        <p:txBody>
          <a:bodyPr wrap="square" rtlCol="0">
            <a:spAutoFit/>
          </a:bodyPr>
          <a:lstStyle/>
          <a:p>
            <a:pPr algn="ctr"/>
            <a:r>
              <a:rPr lang="en-US" sz="3600">
                <a:solidFill>
                  <a:srgbClr val="00FF00"/>
                </a:solidFill>
              </a:rPr>
              <a:t>yes</a:t>
            </a:r>
          </a:p>
        </p:txBody>
      </p:sp>
      <p:sp>
        <p:nvSpPr>
          <p:cNvPr id="11" name="TextBox 10">
            <a:extLst>
              <a:ext uri="{FF2B5EF4-FFF2-40B4-BE49-F238E27FC236}">
                <a16:creationId xmlns:a16="http://schemas.microsoft.com/office/drawing/2014/main" id="{45B9F11B-5E91-023B-928F-5BAEEE98E7CB}"/>
              </a:ext>
            </a:extLst>
          </p:cNvPr>
          <p:cNvSpPr txBox="1"/>
          <p:nvPr/>
        </p:nvSpPr>
        <p:spPr>
          <a:xfrm>
            <a:off x="2567014" y="2463289"/>
            <a:ext cx="1857948"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2" name="TextBox 11">
            <a:extLst>
              <a:ext uri="{FF2B5EF4-FFF2-40B4-BE49-F238E27FC236}">
                <a16:creationId xmlns:a16="http://schemas.microsoft.com/office/drawing/2014/main" id="{04C316F2-23A8-BED7-12F9-B49DC3B7AFEE}"/>
              </a:ext>
            </a:extLst>
          </p:cNvPr>
          <p:cNvSpPr txBox="1"/>
          <p:nvPr/>
        </p:nvSpPr>
        <p:spPr>
          <a:xfrm>
            <a:off x="4904920" y="1120462"/>
            <a:ext cx="1923859"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3" name="TextBox 12">
            <a:extLst>
              <a:ext uri="{FF2B5EF4-FFF2-40B4-BE49-F238E27FC236}">
                <a16:creationId xmlns:a16="http://schemas.microsoft.com/office/drawing/2014/main" id="{2A4A75E4-5120-23A2-7A1F-3ABF46E6E220}"/>
              </a:ext>
            </a:extLst>
          </p:cNvPr>
          <p:cNvSpPr txBox="1"/>
          <p:nvPr/>
        </p:nvSpPr>
        <p:spPr>
          <a:xfrm>
            <a:off x="4482856" y="3471287"/>
            <a:ext cx="2144745"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4" name="TextBox 13">
            <a:extLst>
              <a:ext uri="{FF2B5EF4-FFF2-40B4-BE49-F238E27FC236}">
                <a16:creationId xmlns:a16="http://schemas.microsoft.com/office/drawing/2014/main" id="{9B7B5850-59BE-BF20-8216-1E48E8628C96}"/>
              </a:ext>
            </a:extLst>
          </p:cNvPr>
          <p:cNvSpPr txBox="1"/>
          <p:nvPr/>
        </p:nvSpPr>
        <p:spPr>
          <a:xfrm>
            <a:off x="7137474" y="3519879"/>
            <a:ext cx="123825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5" name="TextBox 14">
            <a:extLst>
              <a:ext uri="{FF2B5EF4-FFF2-40B4-BE49-F238E27FC236}">
                <a16:creationId xmlns:a16="http://schemas.microsoft.com/office/drawing/2014/main" id="{BAFDA7F6-47FB-3E4F-2411-C46DA74A09B4}"/>
              </a:ext>
            </a:extLst>
          </p:cNvPr>
          <p:cNvSpPr txBox="1"/>
          <p:nvPr/>
        </p:nvSpPr>
        <p:spPr>
          <a:xfrm>
            <a:off x="6691927" y="92901"/>
            <a:ext cx="209550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6" name="Freeform: Shape 4">
            <a:extLst>
              <a:ext uri="{FF2B5EF4-FFF2-40B4-BE49-F238E27FC236}">
                <a16:creationId xmlns:a16="http://schemas.microsoft.com/office/drawing/2014/main" id="{4EDF6C73-C83C-444C-7608-4EA44991F4A2}"/>
              </a:ext>
            </a:extLst>
          </p:cNvPr>
          <p:cNvSpPr/>
          <p:nvPr/>
        </p:nvSpPr>
        <p:spPr>
          <a:xfrm>
            <a:off x="4745368" y="419645"/>
            <a:ext cx="525779" cy="382011"/>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95485" y="120138"/>
                  <a:pt x="512064" y="178163"/>
                </a:cubicBezTo>
                <a:cubicBezTo>
                  <a:pt x="571612" y="386581"/>
                  <a:pt x="603779" y="213956"/>
                  <a:pt x="640080" y="233027"/>
                </a:cubicBezTo>
                <a:cubicBezTo>
                  <a:pt x="676381" y="252098"/>
                  <a:pt x="696611" y="282166"/>
                  <a:pt x="729869" y="292590"/>
                </a:cubicBezTo>
              </a:path>
            </a:pathLst>
          </a:custGeom>
          <a:noFill/>
          <a:ln w="57150" cap="rnd">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74AD98A-A9B0-2D36-EAFB-D287EEF35716}"/>
              </a:ext>
            </a:extLst>
          </p:cNvPr>
          <p:cNvSpPr txBox="1"/>
          <p:nvPr/>
        </p:nvSpPr>
        <p:spPr>
          <a:xfrm>
            <a:off x="3521975" y="-107950"/>
            <a:ext cx="3410712" cy="523220"/>
          </a:xfrm>
          <a:prstGeom prst="rect">
            <a:avLst/>
          </a:prstGeom>
          <a:noFill/>
        </p:spPr>
        <p:txBody>
          <a:bodyPr wrap="square" rtlCol="0">
            <a:spAutoFit/>
          </a:bodyPr>
          <a:lstStyle/>
          <a:p>
            <a:pPr algn="ctr"/>
            <a:r>
              <a:rPr lang="en-US" sz="2800">
                <a:solidFill>
                  <a:srgbClr val="0000FF"/>
                </a:solidFill>
                <a:latin typeface="Comic Sans MS" panose="030F0702030302020204" pitchFamily="66" charset="0"/>
              </a:rPr>
              <a:t>graph</a:t>
            </a:r>
          </a:p>
        </p:txBody>
      </p:sp>
      <p:sp>
        <p:nvSpPr>
          <p:cNvPr id="19" name="Freeform: Shape 4">
            <a:extLst>
              <a:ext uri="{FF2B5EF4-FFF2-40B4-BE49-F238E27FC236}">
                <a16:creationId xmlns:a16="http://schemas.microsoft.com/office/drawing/2014/main" id="{8E51072C-68F6-043F-EC57-D9B7C3C56DAD}"/>
              </a:ext>
            </a:extLst>
          </p:cNvPr>
          <p:cNvSpPr/>
          <p:nvPr/>
        </p:nvSpPr>
        <p:spPr>
          <a:xfrm rot="20544431">
            <a:off x="539738" y="901253"/>
            <a:ext cx="3472393" cy="1784730"/>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561674 w 729869"/>
              <a:gd name="connsiteY11" fmla="*/ 347186 h 382011"/>
              <a:gd name="connsiteX12" fmla="*/ 640080 w 729869"/>
              <a:gd name="connsiteY12" fmla="*/ 233027 h 382011"/>
              <a:gd name="connsiteX13" fmla="*/ 729869 w 729869"/>
              <a:gd name="connsiteY13"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82460" y="171329"/>
                  <a:pt x="512064" y="178163"/>
                </a:cubicBezTo>
                <a:cubicBezTo>
                  <a:pt x="541668" y="184997"/>
                  <a:pt x="540338" y="338042"/>
                  <a:pt x="561674" y="347186"/>
                </a:cubicBezTo>
                <a:cubicBezTo>
                  <a:pt x="583010" y="356330"/>
                  <a:pt x="616861" y="229890"/>
                  <a:pt x="640080" y="233027"/>
                </a:cubicBezTo>
                <a:cubicBezTo>
                  <a:pt x="676381" y="252098"/>
                  <a:pt x="696611" y="282166"/>
                  <a:pt x="729869" y="292590"/>
                </a:cubicBezTo>
              </a:path>
            </a:pathLst>
          </a:custGeom>
          <a:noFill/>
          <a:ln w="57150" cap="rnd">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39F558D-2F0A-C26E-0273-7CC53A2712DC}"/>
              </a:ext>
            </a:extLst>
          </p:cNvPr>
          <p:cNvSpPr txBox="1"/>
          <p:nvPr/>
        </p:nvSpPr>
        <p:spPr>
          <a:xfrm>
            <a:off x="-3863" y="0"/>
            <a:ext cx="9147863" cy="4508927"/>
          </a:xfrm>
          <a:prstGeom prst="rect">
            <a:avLst/>
          </a:prstGeom>
          <a:noFill/>
        </p:spPr>
        <p:txBody>
          <a:bodyPr wrap="square" rtlCol="0">
            <a:spAutoFit/>
          </a:bodyPr>
          <a:lstStyle/>
          <a:p>
            <a:pPr algn="ctr"/>
            <a:r>
              <a:rPr lang="en-US" sz="28700">
                <a:ln>
                  <a:solidFill>
                    <a:sysClr val="windowText" lastClr="000000"/>
                  </a:solidFill>
                </a:ln>
                <a:solidFill>
                  <a:srgbClr val="00FF00"/>
                </a:solidFill>
              </a:rPr>
              <a:t>yes</a:t>
            </a:r>
            <a:endParaRPr lang="en-US" sz="13800">
              <a:ln>
                <a:solidFill>
                  <a:sysClr val="windowText" lastClr="000000"/>
                </a:solidFill>
              </a:ln>
              <a:solidFill>
                <a:srgbClr val="00FF00"/>
              </a:solidFill>
            </a:endParaRPr>
          </a:p>
        </p:txBody>
      </p:sp>
    </p:spTree>
    <p:extLst>
      <p:ext uri="{BB962C8B-B14F-4D97-AF65-F5344CB8AC3E}">
        <p14:creationId xmlns:p14="http://schemas.microsoft.com/office/powerpoint/2010/main" val="323824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70EC5281-BDD8-88A1-7D9C-BDED11F90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927" y="699075"/>
            <a:ext cx="2095500" cy="2390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1E09E-DE30-B59B-FB9A-027A75311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7" y="3659979"/>
            <a:ext cx="1238250" cy="12573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D2915939-EC52-BFD1-000A-0401999DB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815" y="1845808"/>
            <a:ext cx="96202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C39C947A-0F67-2248-C3CF-02F89AC2F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935" y="4151014"/>
            <a:ext cx="876300"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BD72FDC-890C-26A7-B8C3-C9D47C42F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29E9E00C-7660-4C8D-D8F1-03D2715872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1101" y="3162420"/>
            <a:ext cx="200977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A38C4C0-6947-102B-0D1D-7FA77F4B134A}"/>
              </a:ext>
            </a:extLst>
          </p:cNvPr>
          <p:cNvSpPr txBox="1"/>
          <p:nvPr/>
        </p:nvSpPr>
        <p:spPr>
          <a:xfrm>
            <a:off x="-3863" y="0"/>
            <a:ext cx="9147863" cy="4508927"/>
          </a:xfrm>
          <a:prstGeom prst="rect">
            <a:avLst/>
          </a:prstGeom>
          <a:noFill/>
        </p:spPr>
        <p:txBody>
          <a:bodyPr wrap="square" rtlCol="0">
            <a:spAutoFit/>
          </a:bodyPr>
          <a:lstStyle/>
          <a:p>
            <a:pPr algn="ctr"/>
            <a:r>
              <a:rPr lang="en-US" sz="28700">
                <a:ln>
                  <a:solidFill>
                    <a:sysClr val="windowText" lastClr="000000"/>
                  </a:solidFill>
                </a:ln>
                <a:solidFill>
                  <a:srgbClr val="00FF00"/>
                </a:solidFill>
              </a:rPr>
              <a:t>yes</a:t>
            </a:r>
            <a:endParaRPr lang="en-US" sz="13800">
              <a:ln>
                <a:solidFill>
                  <a:sysClr val="windowText" lastClr="000000"/>
                </a:solidFill>
              </a:ln>
              <a:solidFill>
                <a:srgbClr val="00FF00"/>
              </a:solidFill>
            </a:endParaRPr>
          </a:p>
        </p:txBody>
      </p:sp>
    </p:spTree>
    <p:extLst>
      <p:ext uri="{BB962C8B-B14F-4D97-AF65-F5344CB8AC3E}">
        <p14:creationId xmlns:p14="http://schemas.microsoft.com/office/powerpoint/2010/main" val="103389029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CB701-E087-33AC-6929-61B45F52D6B7}"/>
              </a:ext>
            </a:extLst>
          </p:cNvPr>
          <p:cNvSpPr>
            <a:spLocks noGrp="1"/>
          </p:cNvSpPr>
          <p:nvPr>
            <p:ph type="title"/>
          </p:nvPr>
        </p:nvSpPr>
        <p:spPr/>
        <p:txBody>
          <a:bodyPr/>
          <a:lstStyle/>
          <a:p>
            <a:r>
              <a:rPr lang="en-US"/>
              <a:t>examples </a:t>
            </a:r>
          </a:p>
        </p:txBody>
      </p:sp>
    </p:spTree>
    <p:extLst>
      <p:ext uri="{BB962C8B-B14F-4D97-AF65-F5344CB8AC3E}">
        <p14:creationId xmlns:p14="http://schemas.microsoft.com/office/powerpoint/2010/main" val="305043162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Sensors | Free Full-Text | 3D Path Planning for the Ground Robot with  Improved Ant Colony Optimization">
            <a:extLst>
              <a:ext uri="{FF2B5EF4-FFF2-40B4-BE49-F238E27FC236}">
                <a16:creationId xmlns:a16="http://schemas.microsoft.com/office/drawing/2014/main" id="{D5AD866F-8A8E-BBA3-503A-9A599E4E46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464023"/>
            <a:ext cx="6494824" cy="31799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Dijkstra's algorithm - Wikipedia">
            <a:extLst>
              <a:ext uri="{FF2B5EF4-FFF2-40B4-BE49-F238E27FC236}">
                <a16:creationId xmlns:a16="http://schemas.microsoft.com/office/drawing/2014/main" id="{011957E2-5E91-37A0-C0B6-4340529E91C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60107" y="1740824"/>
            <a:ext cx="2483892" cy="24838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E515BE-B75D-6D4D-758B-13F77F42B78B}"/>
              </a:ext>
            </a:extLst>
          </p:cNvPr>
          <p:cNvSpPr txBox="1"/>
          <p:nvPr/>
        </p:nvSpPr>
        <p:spPr>
          <a:xfrm>
            <a:off x="1773455" y="3624553"/>
            <a:ext cx="2483892" cy="1200329"/>
          </a:xfrm>
          <a:prstGeom prst="rect">
            <a:avLst/>
          </a:prstGeom>
          <a:noFill/>
        </p:spPr>
        <p:txBody>
          <a:bodyPr wrap="square" rtlCol="0">
            <a:spAutoFit/>
          </a:bodyPr>
          <a:lstStyle/>
          <a:p>
            <a:pPr algn="ctr"/>
            <a:r>
              <a:rPr lang="en-US" sz="3600"/>
              <a:t>path planning</a:t>
            </a:r>
          </a:p>
        </p:txBody>
      </p:sp>
    </p:spTree>
    <p:extLst>
      <p:ext uri="{BB962C8B-B14F-4D97-AF65-F5344CB8AC3E}">
        <p14:creationId xmlns:p14="http://schemas.microsoft.com/office/powerpoint/2010/main" val="156381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s184/284a">
            <a:extLst>
              <a:ext uri="{FF2B5EF4-FFF2-40B4-BE49-F238E27FC236}">
                <a16:creationId xmlns:a16="http://schemas.microsoft.com/office/drawing/2014/main" id="{5A0FF345-0981-E4A0-8676-D6E38B5CF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64824" cy="51486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Rabbit Stanford Bunny - Free vector graphic on Pixabay">
            <a:extLst>
              <a:ext uri="{FF2B5EF4-FFF2-40B4-BE49-F238E27FC236}">
                <a16:creationId xmlns:a16="http://schemas.microsoft.com/office/drawing/2014/main" id="{1B0966AD-3209-176C-63AF-14A71B961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044" y="2225160"/>
            <a:ext cx="3247420" cy="314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87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ytorch.org/assets/images/augmented_computational_graph.png">
            <a:extLst>
              <a:ext uri="{FF2B5EF4-FFF2-40B4-BE49-F238E27FC236}">
                <a16:creationId xmlns:a16="http://schemas.microsoft.com/office/drawing/2014/main" id="{AF88BCBA-5D62-29CB-7215-E8A097CB5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17" y="175715"/>
            <a:ext cx="5604812" cy="47920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Year in Review: Quansight's Contributions to PyTorch in 2021 | Quansight">
            <a:extLst>
              <a:ext uri="{FF2B5EF4-FFF2-40B4-BE49-F238E27FC236}">
                <a16:creationId xmlns:a16="http://schemas.microsoft.com/office/drawing/2014/main" id="{09C29622-5950-410E-E902-CA3670FAF7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556" y="3596167"/>
            <a:ext cx="2381307" cy="15473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4585B9-5BD5-D1AA-06CC-DAD2D7CFE0EE}"/>
              </a:ext>
            </a:extLst>
          </p:cNvPr>
          <p:cNvSpPr txBox="1"/>
          <p:nvPr/>
        </p:nvSpPr>
        <p:spPr>
          <a:xfrm>
            <a:off x="5745707" y="321794"/>
            <a:ext cx="3398293" cy="1815882"/>
          </a:xfrm>
          <a:prstGeom prst="rect">
            <a:avLst/>
          </a:prstGeom>
          <a:noFill/>
        </p:spPr>
        <p:txBody>
          <a:bodyPr wrap="square" rtlCol="0">
            <a:spAutoFit/>
          </a:bodyPr>
          <a:lstStyle/>
          <a:p>
            <a:pPr algn="ctr"/>
            <a:r>
              <a:rPr lang="en-US" sz="3200"/>
              <a:t>computational</a:t>
            </a:r>
          </a:p>
          <a:p>
            <a:pPr algn="ctr"/>
            <a:r>
              <a:rPr lang="en-US" sz="3200"/>
              <a:t>graph</a:t>
            </a:r>
          </a:p>
          <a:p>
            <a:pPr algn="ctr"/>
            <a:r>
              <a:rPr lang="en-US" sz="2400"/>
              <a:t>(to take derivatives of deep nets)</a:t>
            </a:r>
          </a:p>
        </p:txBody>
      </p:sp>
    </p:spTree>
    <p:extLst>
      <p:ext uri="{BB962C8B-B14F-4D97-AF65-F5344CB8AC3E}">
        <p14:creationId xmlns:p14="http://schemas.microsoft.com/office/powerpoint/2010/main" val="31046715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a:xfrm>
            <a:off x="457200" y="254916"/>
            <a:ext cx="8229600" cy="667168"/>
          </a:xfrm>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555B66B-B75C-BA61-0299-13045D728ECA}"/>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E231D5D7-66CA-24C7-24EA-D91D5F1C7F9A}"/>
              </a:ext>
            </a:extLst>
          </p:cNvPr>
          <p:cNvSpPr txBox="1"/>
          <p:nvPr/>
        </p:nvSpPr>
        <p:spPr>
          <a:xfrm>
            <a:off x="4388989"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390177212"/>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rkov Decision Process Explained | Built In">
            <a:extLst>
              <a:ext uri="{FF2B5EF4-FFF2-40B4-BE49-F238E27FC236}">
                <a16:creationId xmlns:a16="http://schemas.microsoft.com/office/drawing/2014/main" id="{52F1F3CC-E43A-49C1-2F6A-12D1411FD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0726"/>
            <a:ext cx="6811127" cy="41227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Robot - Wikipedia">
            <a:extLst>
              <a:ext uri="{FF2B5EF4-FFF2-40B4-BE49-F238E27FC236}">
                <a16:creationId xmlns:a16="http://schemas.microsoft.com/office/drawing/2014/main" id="{0E08896C-FB36-C3ED-9EAA-F7519A03B5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9940" y="2151420"/>
            <a:ext cx="2244060" cy="29920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E71E2A-1B9C-E9AF-3957-B49B2FF52CF3}"/>
              </a:ext>
            </a:extLst>
          </p:cNvPr>
          <p:cNvSpPr txBox="1"/>
          <p:nvPr/>
        </p:nvSpPr>
        <p:spPr>
          <a:xfrm>
            <a:off x="3700131" y="435951"/>
            <a:ext cx="5018567" cy="584775"/>
          </a:xfrm>
          <a:prstGeom prst="rect">
            <a:avLst/>
          </a:prstGeom>
          <a:noFill/>
        </p:spPr>
        <p:txBody>
          <a:bodyPr wrap="square" rtlCol="0">
            <a:spAutoFit/>
          </a:bodyPr>
          <a:lstStyle/>
          <a:p>
            <a:pPr algn="ctr"/>
            <a:r>
              <a:rPr lang="en-US" sz="3200" b="1"/>
              <a:t>Mark</a:t>
            </a:r>
            <a:r>
              <a:rPr lang="en-US" sz="3200"/>
              <a:t>ov Decision Process</a:t>
            </a:r>
            <a:endParaRPr lang="en-US" sz="2400"/>
          </a:p>
        </p:txBody>
      </p:sp>
    </p:spTree>
    <p:extLst>
      <p:ext uri="{BB962C8B-B14F-4D97-AF65-F5344CB8AC3E}">
        <p14:creationId xmlns:p14="http://schemas.microsoft.com/office/powerpoint/2010/main" val="212127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40 maps that explain the internet">
            <a:extLst>
              <a:ext uri="{FF2B5EF4-FFF2-40B4-BE49-F238E27FC236}">
                <a16:creationId xmlns:a16="http://schemas.microsoft.com/office/drawing/2014/main" id="{5227F540-6357-0BF4-118E-67A2FB572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274" y="0"/>
            <a:ext cx="7207452"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8361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security_internetmapping4k">
            <a:hlinkClick r:id="" action="ppaction://media"/>
            <a:extLst>
              <a:ext uri="{FF2B5EF4-FFF2-40B4-BE49-F238E27FC236}">
                <a16:creationId xmlns:a16="http://schemas.microsoft.com/office/drawing/2014/main" id="{79A176F0-6905-6653-0333-4ED9CAEE04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37414" y="1124393"/>
            <a:ext cx="5869172" cy="3912782"/>
          </a:xfrm>
          <a:prstGeom prst="rect">
            <a:avLst/>
          </a:prstGeom>
        </p:spPr>
      </p:pic>
      <p:sp>
        <p:nvSpPr>
          <p:cNvPr id="3" name="Title 3">
            <a:extLst>
              <a:ext uri="{FF2B5EF4-FFF2-40B4-BE49-F238E27FC236}">
                <a16:creationId xmlns:a16="http://schemas.microsoft.com/office/drawing/2014/main" id="{CB66DF2A-AF91-57DB-323B-89FB6A39962D}"/>
              </a:ext>
            </a:extLst>
          </p:cNvPr>
          <p:cNvSpPr txBox="1">
            <a:spLocks/>
          </p:cNvSpPr>
          <p:nvPr/>
        </p:nvSpPr>
        <p:spPr>
          <a:xfrm>
            <a:off x="0" y="404035"/>
            <a:ext cx="9144000" cy="1325563"/>
          </a:xfrm>
          <a:prstGeom prst="rect">
            <a:avLst/>
          </a:prstGeom>
        </p:spPr>
        <p:txBody>
          <a:bodyPr>
            <a:no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800" dirty="0">
                <a:solidFill>
                  <a:schemeClr val="bg1"/>
                </a:solidFill>
              </a:rPr>
              <a:t>Present day, from </a:t>
            </a:r>
            <a:r>
              <a:rPr lang="en-US" sz="2800" dirty="0" err="1">
                <a:solidFill>
                  <a:schemeClr val="bg1"/>
                </a:solidFill>
              </a:rPr>
              <a:t>Opte</a:t>
            </a:r>
            <a:r>
              <a:rPr lang="en-US" sz="2800" dirty="0">
                <a:solidFill>
                  <a:schemeClr val="bg1"/>
                </a:solidFill>
              </a:rPr>
              <a:t> The Internet: 1997 - 2021.</a:t>
            </a:r>
            <a:br>
              <a:rPr lang="en-US" sz="2800" dirty="0">
                <a:solidFill>
                  <a:schemeClr val="bg1"/>
                </a:solidFill>
              </a:rPr>
            </a:br>
            <a:r>
              <a:rPr lang="en-US" sz="1600" cap="all" dirty="0">
                <a:solidFill>
                  <a:schemeClr val="bg1"/>
                </a:solidFill>
              </a:rPr>
              <a:t>VIDEO: BARRETT LYON/THE OPTE PROJECT</a:t>
            </a:r>
            <a:endParaRPr lang="en-US" sz="2800" dirty="0">
              <a:solidFill>
                <a:schemeClr val="bg1"/>
              </a:solidFill>
            </a:endParaRPr>
          </a:p>
        </p:txBody>
      </p:sp>
    </p:spTree>
    <p:extLst>
      <p:ext uri="{BB962C8B-B14F-4D97-AF65-F5344CB8AC3E}">
        <p14:creationId xmlns:p14="http://schemas.microsoft.com/office/powerpoint/2010/main" val="271239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347D5-A152-CEC0-3D63-17E3EB494BE0}"/>
              </a:ext>
            </a:extLst>
          </p:cNvPr>
          <p:cNvSpPr>
            <a:spLocks noGrp="1"/>
          </p:cNvSpPr>
          <p:nvPr>
            <p:ph type="title"/>
          </p:nvPr>
        </p:nvSpPr>
        <p:spPr/>
        <p:txBody>
          <a:bodyPr/>
          <a:lstStyle/>
          <a:p>
            <a:r>
              <a:rPr lang="en-US"/>
              <a:t>unlabled directed graph representations</a:t>
            </a:r>
          </a:p>
        </p:txBody>
      </p:sp>
    </p:spTree>
    <p:extLst>
      <p:ext uri="{BB962C8B-B14F-4D97-AF65-F5344CB8AC3E}">
        <p14:creationId xmlns:p14="http://schemas.microsoft.com/office/powerpoint/2010/main" val="27831043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BA40632-DB3C-ED28-BB11-5CB8BA5560B7}"/>
              </a:ext>
            </a:extLst>
          </p:cNvPr>
          <p:cNvGrpSpPr/>
          <p:nvPr/>
        </p:nvGrpSpPr>
        <p:grpSpPr>
          <a:xfrm>
            <a:off x="2961509" y="1594552"/>
            <a:ext cx="3220982" cy="1954395"/>
            <a:chOff x="4997279" y="4137767"/>
            <a:chExt cx="3220982" cy="1954395"/>
          </a:xfrm>
        </p:grpSpPr>
        <p:cxnSp>
          <p:nvCxnSpPr>
            <p:cNvPr id="13" name="Straight Arrow Connector 12">
              <a:extLst>
                <a:ext uri="{FF2B5EF4-FFF2-40B4-BE49-F238E27FC236}">
                  <a16:creationId xmlns:a16="http://schemas.microsoft.com/office/drawing/2014/main" id="{B3D3DB9D-E5BC-0D16-AF1B-9E8C39D6FC98}"/>
                </a:ext>
              </a:extLst>
            </p:cNvPr>
            <p:cNvCxnSpPr>
              <a:cxnSpLocks/>
              <a:stCxn id="14" idx="6"/>
              <a:endCxn id="15"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14" name="Oval 13">
              <a:extLst>
                <a:ext uri="{FF2B5EF4-FFF2-40B4-BE49-F238E27FC236}">
                  <a16:creationId xmlns:a16="http://schemas.microsoft.com/office/drawing/2014/main" id="{17AAA147-97D7-15F0-383B-7159191A4C5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a:solidFill>
                    <a:schemeClr val="bg2"/>
                  </a:solidFill>
                  <a:latin typeface="+mj-lt"/>
                  <a:cs typeface="Consolas" panose="020B0609020204030204" pitchFamily="49" charset="0"/>
                </a:rPr>
                <a:t>0</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5" name="Oval 14">
              <a:extLst>
                <a:ext uri="{FF2B5EF4-FFF2-40B4-BE49-F238E27FC236}">
                  <a16:creationId xmlns:a16="http://schemas.microsoft.com/office/drawing/2014/main" id="{F47CAA6A-AB88-2964-49AA-B8020065334A}"/>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6" name="Oval 15">
              <a:extLst>
                <a:ext uri="{FF2B5EF4-FFF2-40B4-BE49-F238E27FC236}">
                  <a16:creationId xmlns:a16="http://schemas.microsoft.com/office/drawing/2014/main" id="{2AE3BEBE-1450-2F86-29A8-E5994DD21EAF}"/>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7" name="Oval 16">
              <a:extLst>
                <a:ext uri="{FF2B5EF4-FFF2-40B4-BE49-F238E27FC236}">
                  <a16:creationId xmlns:a16="http://schemas.microsoft.com/office/drawing/2014/main" id="{A7E922BB-7690-544B-525F-CC8589D2E41E}"/>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6F87088E-759E-D5EA-97DA-5E19D7FF11BE}"/>
                </a:ext>
              </a:extLst>
            </p:cNvPr>
            <p:cNvCxnSpPr>
              <a:cxnSpLocks/>
              <a:stCxn id="15" idx="4"/>
              <a:endCxn id="17"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19" name="Straight Arrow Connector 18">
              <a:extLst>
                <a:ext uri="{FF2B5EF4-FFF2-40B4-BE49-F238E27FC236}">
                  <a16:creationId xmlns:a16="http://schemas.microsoft.com/office/drawing/2014/main" id="{62D5212F-0AB9-EE79-F15C-BA20BCFC9463}"/>
                </a:ext>
              </a:extLst>
            </p:cNvPr>
            <p:cNvCxnSpPr>
              <a:cxnSpLocks/>
              <a:stCxn id="16" idx="2"/>
              <a:endCxn id="17"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0" name="Straight Arrow Connector 19">
              <a:extLst>
                <a:ext uri="{FF2B5EF4-FFF2-40B4-BE49-F238E27FC236}">
                  <a16:creationId xmlns:a16="http://schemas.microsoft.com/office/drawing/2014/main" id="{AD8F6E2C-54BE-FB79-6DC7-42FF09177F07}"/>
                </a:ext>
              </a:extLst>
            </p:cNvPr>
            <p:cNvCxnSpPr>
              <a:cxnSpLocks/>
              <a:stCxn id="17" idx="1"/>
              <a:endCxn id="14"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328746405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Object-Oriented list of nodes</a:t>
            </a:r>
          </a:p>
        </p:txBody>
      </p:sp>
      <p:sp>
        <p:nvSpPr>
          <p:cNvPr id="5" name="TextBox 4">
            <a:extLst>
              <a:ext uri="{FF2B5EF4-FFF2-40B4-BE49-F238E27FC236}">
                <a16:creationId xmlns:a16="http://schemas.microsoft.com/office/drawing/2014/main" id="{08F32F67-5264-A756-F811-81693DF270C9}"/>
              </a:ext>
            </a:extLst>
          </p:cNvPr>
          <p:cNvSpPr txBox="1"/>
          <p:nvPr/>
        </p:nvSpPr>
        <p:spPr>
          <a:xfrm>
            <a:off x="457200" y="943244"/>
            <a:ext cx="4114800" cy="1083374"/>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Graph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ArrayList&lt;Node&gt;</a:t>
            </a:r>
            <a:r>
              <a:rPr lang="en-US" sz="1400">
                <a:latin typeface="Consolas"/>
                <a:ea typeface="Segoe UI Emoji" panose="020B0502040204020203" pitchFamily="34" charset="0"/>
              </a:rPr>
              <a:t> nodes;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Graph()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2739211"/>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 graph = new </a:t>
            </a: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CB5B5"/>
                </a:solidFill>
                <a:latin typeface="+mj-lt"/>
                <a:cs typeface="Consolas" panose="020B0609020204030204" pitchFamily="49" charset="0"/>
              </a:rPr>
              <a:t>1</a:t>
            </a:r>
            <a:r>
              <a:rPr lang="en-US" sz="1600">
                <a:latin typeface="+mj-lt"/>
                <a:ea typeface="Segoe UI Emoji" panose="020B0502040204020203" pitchFamily="34" charset="0"/>
              </a:rPr>
              <a:t>).n</a:t>
            </a:r>
            <a:r>
              <a:rPr lang="en-US" sz="1600">
                <a:latin typeface="Consolas"/>
                <a:ea typeface="Segoe UI Emoji" panose="020B0502040204020203" pitchFamily="34" charset="0"/>
              </a:rPr>
              <a:t>eighbors.add(graph.nodes.get(</a:t>
            </a:r>
            <a:r>
              <a:rPr lang="en-US" sz="1600">
                <a:solidFill>
                  <a:srgbClr val="0CB5B5"/>
                </a:solidFill>
                <a:latin typeface="Consolas"/>
                <a:cs typeface="Consolas" panose="020B0609020204030204" pitchFamily="49"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).neighbors.add(graph.nodes.get(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).neighbors.add(graph.nodes.get(</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).neighbors.add(graph.nodes.get(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p:txBody>
      </p:sp>
      <p:sp>
        <p:nvSpPr>
          <p:cNvPr id="11" name="TextBox 10">
            <a:extLst>
              <a:ext uri="{FF2B5EF4-FFF2-40B4-BE49-F238E27FC236}">
                <a16:creationId xmlns:a16="http://schemas.microsoft.com/office/drawing/2014/main" id="{20F259FF-AE2E-D23A-0C65-99693979307E}"/>
              </a:ext>
            </a:extLst>
          </p:cNvPr>
          <p:cNvSpPr txBox="1"/>
          <p:nvPr/>
        </p:nvSpPr>
        <p:spPr>
          <a:xfrm>
            <a:off x="4664868" y="927834"/>
            <a:ext cx="4207669" cy="1083374"/>
          </a:xfrm>
          <a:prstGeom prst="rect">
            <a:avLst/>
          </a:prstGeom>
          <a:noFill/>
          <a:ln>
            <a:solidFill>
              <a:schemeClr val="tx1"/>
            </a:solidFill>
          </a:ln>
        </p:spPr>
        <p:txBody>
          <a:bodyPr wrap="square">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Node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ArrayList&lt;Node&gt;</a:t>
            </a:r>
            <a:r>
              <a:rPr lang="en-US" sz="1400">
                <a:latin typeface="Consolas"/>
                <a:ea typeface="Segoe UI Emoji" panose="020B0502040204020203" pitchFamily="34" charset="0"/>
              </a:rPr>
              <a:t> neighbors;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Node()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grpSp>
        <p:nvGrpSpPr>
          <p:cNvPr id="31" name="Group 30">
            <a:extLst>
              <a:ext uri="{FF2B5EF4-FFF2-40B4-BE49-F238E27FC236}">
                <a16:creationId xmlns:a16="http://schemas.microsoft.com/office/drawing/2014/main" id="{24F46245-39A2-F447-E911-5ADBB5FD9AC8}"/>
              </a:ext>
            </a:extLst>
          </p:cNvPr>
          <p:cNvGrpSpPr/>
          <p:nvPr/>
        </p:nvGrpSpPr>
        <p:grpSpPr>
          <a:xfrm>
            <a:off x="6152495" y="2600335"/>
            <a:ext cx="2534305" cy="1537740"/>
            <a:chOff x="4997279" y="4137767"/>
            <a:chExt cx="3220982" cy="1954395"/>
          </a:xfrm>
        </p:grpSpPr>
        <p:cxnSp>
          <p:nvCxnSpPr>
            <p:cNvPr id="32" name="Straight Arrow Connector 31">
              <a:extLst>
                <a:ext uri="{FF2B5EF4-FFF2-40B4-BE49-F238E27FC236}">
                  <a16:creationId xmlns:a16="http://schemas.microsoft.com/office/drawing/2014/main" id="{5062F374-9DD4-5E2D-F56F-B0D6D8CA48DA}"/>
                </a:ext>
              </a:extLst>
            </p:cNvPr>
            <p:cNvCxnSpPr>
              <a:cxnSpLocks/>
              <a:stCxn id="33" idx="6"/>
              <a:endCxn id="34"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33" name="Oval 32">
              <a:extLst>
                <a:ext uri="{FF2B5EF4-FFF2-40B4-BE49-F238E27FC236}">
                  <a16:creationId xmlns:a16="http://schemas.microsoft.com/office/drawing/2014/main" id="{2F48E4B4-0BB1-8C35-B226-58AAB646B802}"/>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34" name="Oval 33">
              <a:extLst>
                <a:ext uri="{FF2B5EF4-FFF2-40B4-BE49-F238E27FC236}">
                  <a16:creationId xmlns:a16="http://schemas.microsoft.com/office/drawing/2014/main" id="{7DF3D274-1FD2-4C59-F3A3-B763E04A525E}"/>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35" name="Oval 34">
              <a:extLst>
                <a:ext uri="{FF2B5EF4-FFF2-40B4-BE49-F238E27FC236}">
                  <a16:creationId xmlns:a16="http://schemas.microsoft.com/office/drawing/2014/main" id="{D877B198-EC2D-D01C-8F6D-B5F26BE8499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36" name="Oval 35">
              <a:extLst>
                <a:ext uri="{FF2B5EF4-FFF2-40B4-BE49-F238E27FC236}">
                  <a16:creationId xmlns:a16="http://schemas.microsoft.com/office/drawing/2014/main" id="{B444C7C5-4001-0FA0-12C5-ECF2A1E53FE9}"/>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37" name="Straight Arrow Connector 36">
              <a:extLst>
                <a:ext uri="{FF2B5EF4-FFF2-40B4-BE49-F238E27FC236}">
                  <a16:creationId xmlns:a16="http://schemas.microsoft.com/office/drawing/2014/main" id="{5AFABD99-4CFB-F47B-C59E-31EDF633119A}"/>
                </a:ext>
              </a:extLst>
            </p:cNvPr>
            <p:cNvCxnSpPr>
              <a:cxnSpLocks/>
              <a:stCxn id="34" idx="4"/>
              <a:endCxn id="36"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38" name="Straight Arrow Connector 37">
              <a:extLst>
                <a:ext uri="{FF2B5EF4-FFF2-40B4-BE49-F238E27FC236}">
                  <a16:creationId xmlns:a16="http://schemas.microsoft.com/office/drawing/2014/main" id="{6DE8278F-839D-2CAA-E323-A8C6FCE07C0F}"/>
                </a:ext>
              </a:extLst>
            </p:cNvPr>
            <p:cNvCxnSpPr>
              <a:cxnSpLocks/>
              <a:stCxn id="35" idx="2"/>
              <a:endCxn id="36"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39" name="Straight Arrow Connector 38">
              <a:extLst>
                <a:ext uri="{FF2B5EF4-FFF2-40B4-BE49-F238E27FC236}">
                  <a16:creationId xmlns:a16="http://schemas.microsoft.com/office/drawing/2014/main" id="{D44DE47D-B031-7B2D-D27C-08C499C559F0}"/>
                </a:ext>
              </a:extLst>
            </p:cNvPr>
            <p:cNvCxnSpPr>
              <a:cxnSpLocks/>
              <a:stCxn id="36" idx="1"/>
              <a:endCxn id="33"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413786792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Object-Oriented list of nodes</a:t>
            </a:r>
          </a:p>
        </p:txBody>
      </p:sp>
      <p:sp>
        <p:nvSpPr>
          <p:cNvPr id="5" name="TextBox 4">
            <a:extLst>
              <a:ext uri="{FF2B5EF4-FFF2-40B4-BE49-F238E27FC236}">
                <a16:creationId xmlns:a16="http://schemas.microsoft.com/office/drawing/2014/main" id="{08F32F67-5264-A756-F811-81693DF270C9}"/>
              </a:ext>
            </a:extLst>
          </p:cNvPr>
          <p:cNvSpPr txBox="1"/>
          <p:nvPr/>
        </p:nvSpPr>
        <p:spPr>
          <a:xfrm>
            <a:off x="457200" y="943244"/>
            <a:ext cx="4114800" cy="1083374"/>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Graph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ArrayList&lt;Node&gt;</a:t>
            </a:r>
            <a:r>
              <a:rPr lang="en-US" sz="1400">
                <a:latin typeface="Consolas"/>
                <a:ea typeface="Segoe UI Emoji" panose="020B0502040204020203" pitchFamily="34" charset="0"/>
              </a:rPr>
              <a:t> nodes;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Graph()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2702278"/>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p:txBody>
      </p:sp>
      <p:sp>
        <p:nvSpPr>
          <p:cNvPr id="11" name="TextBox 10">
            <a:extLst>
              <a:ext uri="{FF2B5EF4-FFF2-40B4-BE49-F238E27FC236}">
                <a16:creationId xmlns:a16="http://schemas.microsoft.com/office/drawing/2014/main" id="{20F259FF-AE2E-D23A-0C65-99693979307E}"/>
              </a:ext>
            </a:extLst>
          </p:cNvPr>
          <p:cNvSpPr txBox="1"/>
          <p:nvPr/>
        </p:nvSpPr>
        <p:spPr>
          <a:xfrm>
            <a:off x="4664868" y="927834"/>
            <a:ext cx="4207669" cy="1083374"/>
          </a:xfrm>
          <a:prstGeom prst="rect">
            <a:avLst/>
          </a:prstGeom>
          <a:noFill/>
          <a:ln>
            <a:solidFill>
              <a:schemeClr val="tx1"/>
            </a:solidFill>
          </a:ln>
        </p:spPr>
        <p:txBody>
          <a:bodyPr wrap="square">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Node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ArrayList&lt;Node&gt;</a:t>
            </a:r>
            <a:r>
              <a:rPr lang="en-US" sz="1400">
                <a:latin typeface="Consolas"/>
                <a:ea typeface="Segoe UI Emoji" panose="020B0502040204020203" pitchFamily="34" charset="0"/>
              </a:rPr>
              <a:t> neighbors;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Node()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grpSp>
        <p:nvGrpSpPr>
          <p:cNvPr id="24" name="Group 23">
            <a:extLst>
              <a:ext uri="{FF2B5EF4-FFF2-40B4-BE49-F238E27FC236}">
                <a16:creationId xmlns:a16="http://schemas.microsoft.com/office/drawing/2014/main" id="{C44360C9-3517-E36B-ED32-BEE651065EC5}"/>
              </a:ext>
            </a:extLst>
          </p:cNvPr>
          <p:cNvGrpSpPr/>
          <p:nvPr/>
        </p:nvGrpSpPr>
        <p:grpSpPr>
          <a:xfrm>
            <a:off x="6152495" y="2600335"/>
            <a:ext cx="2534305" cy="1537740"/>
            <a:chOff x="4997279" y="4137767"/>
            <a:chExt cx="3220982" cy="1954395"/>
          </a:xfrm>
        </p:grpSpPr>
        <p:cxnSp>
          <p:nvCxnSpPr>
            <p:cNvPr id="25" name="Straight Arrow Connector 24">
              <a:extLst>
                <a:ext uri="{FF2B5EF4-FFF2-40B4-BE49-F238E27FC236}">
                  <a16:creationId xmlns:a16="http://schemas.microsoft.com/office/drawing/2014/main" id="{75B44991-E2DC-8BF3-62B2-435EA58C7A53}"/>
                </a:ext>
              </a:extLst>
            </p:cNvPr>
            <p:cNvCxnSpPr>
              <a:cxnSpLocks/>
              <a:stCxn id="26" idx="6"/>
              <a:endCxn id="27"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26" name="Oval 25">
              <a:extLst>
                <a:ext uri="{FF2B5EF4-FFF2-40B4-BE49-F238E27FC236}">
                  <a16:creationId xmlns:a16="http://schemas.microsoft.com/office/drawing/2014/main" id="{DDD71DE4-0CE7-28F7-FFC3-9251D2C1F537}"/>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711F9BEC-B205-8BFC-862A-6CE6B4B90E23}"/>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8" name="Oval 27">
              <a:extLst>
                <a:ext uri="{FF2B5EF4-FFF2-40B4-BE49-F238E27FC236}">
                  <a16:creationId xmlns:a16="http://schemas.microsoft.com/office/drawing/2014/main" id="{A88A2221-1537-3D72-FBEF-76F4E39FB9C3}"/>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9" name="Oval 28">
              <a:extLst>
                <a:ext uri="{FF2B5EF4-FFF2-40B4-BE49-F238E27FC236}">
                  <a16:creationId xmlns:a16="http://schemas.microsoft.com/office/drawing/2014/main" id="{B4D33DD1-2073-CC7F-1FE9-D194C678CFD4}"/>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30" name="Straight Arrow Connector 29">
              <a:extLst>
                <a:ext uri="{FF2B5EF4-FFF2-40B4-BE49-F238E27FC236}">
                  <a16:creationId xmlns:a16="http://schemas.microsoft.com/office/drawing/2014/main" id="{A38806E4-D73F-EEFD-C09D-921E65CE7532}"/>
                </a:ext>
              </a:extLst>
            </p:cNvPr>
            <p:cNvCxnSpPr>
              <a:cxnSpLocks/>
              <a:stCxn id="27" idx="4"/>
              <a:endCxn id="29"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31" name="Straight Arrow Connector 30">
              <a:extLst>
                <a:ext uri="{FF2B5EF4-FFF2-40B4-BE49-F238E27FC236}">
                  <a16:creationId xmlns:a16="http://schemas.microsoft.com/office/drawing/2014/main" id="{4E726460-6BA8-4E33-66BA-4F4B41C5C249}"/>
                </a:ext>
              </a:extLst>
            </p:cNvPr>
            <p:cNvCxnSpPr>
              <a:cxnSpLocks/>
              <a:stCxn id="28" idx="2"/>
              <a:endCxn id="29"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32" name="Straight Arrow Connector 31">
              <a:extLst>
                <a:ext uri="{FF2B5EF4-FFF2-40B4-BE49-F238E27FC236}">
                  <a16:creationId xmlns:a16="http://schemas.microsoft.com/office/drawing/2014/main" id="{2CCCE0C6-A22A-7875-2B62-13DEFFEC8B58}"/>
                </a:ext>
              </a:extLst>
            </p:cNvPr>
            <p:cNvCxnSpPr>
              <a:cxnSpLocks/>
              <a:stCxn id="29" idx="1"/>
              <a:endCxn id="26"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282068574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list of lists</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2702278"/>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ArrayList&lt;ArrayList&lt;Integer&gt;&gt;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414562526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list of edges</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1815882"/>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int numNodes = 4;</a:t>
            </a:r>
          </a:p>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ArrayList&lt;Edge&gt;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
        <p:nvSpPr>
          <p:cNvPr id="2" name="TextBox 1">
            <a:extLst>
              <a:ext uri="{FF2B5EF4-FFF2-40B4-BE49-F238E27FC236}">
                <a16:creationId xmlns:a16="http://schemas.microsoft.com/office/drawing/2014/main" id="{23F92D50-4B6D-FC37-4D97-110C91E9B310}"/>
              </a:ext>
            </a:extLst>
          </p:cNvPr>
          <p:cNvSpPr txBox="1"/>
          <p:nvPr/>
        </p:nvSpPr>
        <p:spPr>
          <a:xfrm>
            <a:off x="5707617" y="943488"/>
            <a:ext cx="3286126" cy="1341906"/>
          </a:xfrm>
          <a:prstGeom prst="rect">
            <a:avLst/>
          </a:prstGeom>
          <a:noFill/>
          <a:ln>
            <a:solidFill>
              <a:schemeClr val="tx1"/>
            </a:solidFill>
          </a:ln>
        </p:spPr>
        <p:txBody>
          <a:bodyPr wrap="square">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Edge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int i;</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int j;</a:t>
            </a:r>
            <a:endParaRPr lang="en-US" sz="1400">
              <a:latin typeface="Consolas"/>
              <a:ea typeface="Segoe UI Emoji" panose="020B0502040204020203" pitchFamily="34" charset="0"/>
            </a:endParaRP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Edge(int i, int j)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spTree>
    <p:extLst>
      <p:ext uri="{BB962C8B-B14F-4D97-AF65-F5344CB8AC3E}">
        <p14:creationId xmlns:p14="http://schemas.microsoft.com/office/powerpoint/2010/main" val="37745325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Content Placeholder 29">
                <a:extLst>
                  <a:ext uri="{FF2B5EF4-FFF2-40B4-BE49-F238E27FC236}">
                    <a16:creationId xmlns:a16="http://schemas.microsoft.com/office/drawing/2014/main" id="{CD324E09-D9E7-2773-F36F-859654B5E64E}"/>
                  </a:ext>
                </a:extLst>
              </p:cNvPr>
              <p:cNvSpPr>
                <a:spLocks noGrp="1"/>
              </p:cNvSpPr>
              <p:nvPr>
                <p:ph sz="quarter" idx="10"/>
              </p:nvPr>
            </p:nvSpPr>
            <p:spPr/>
            <p:txBody>
              <a:bodyPr>
                <a:noAutofit/>
              </a:bodyPr>
              <a:lstStyle/>
              <a:p>
                <a:pPr marL="457200" marR="0" lvl="0" indent="-457200" algn="l" defTabSz="914400" rtl="0" eaLnBrk="1" fontAlgn="auto" latinLnBrk="0" hangingPunct="1">
                  <a:lnSpc>
                    <a:spcPct val="100000"/>
                  </a:lnSpc>
                  <a:spcBef>
                    <a:spcPts val="500"/>
                  </a:spcBef>
                  <a:spcAft>
                    <a:spcPts val="0"/>
                  </a:spcAft>
                  <a:buClrTx/>
                  <a:buSzTx/>
                  <a:buFontTx/>
                  <a:buChar char="–"/>
                  <a:tabLst/>
                  <a:defRPr/>
                </a:pP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an </a:t>
                </a:r>
                <a:r>
                  <a:rPr kumimoji="0" lang="en-US" b="0" i="0" u="sng" strike="noStrike" kern="1200" cap="none" spc="0" normalizeH="0" baseline="0" noProof="0" dirty="0">
                    <a:ln>
                      <a:noFill/>
                    </a:ln>
                    <a:solidFill>
                      <a:sysClr val="windowText" lastClr="000000"/>
                    </a:solidFill>
                    <a:effectLst/>
                    <a:uLnTx/>
                    <a:uFillTx/>
                    <a:cs typeface="Arial" panose="020B0604020202020204" pitchFamily="34" charset="0"/>
                  </a:rPr>
                  <a:t>adjacency matrix</a:t>
                </a: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is a square matrix used to represent a graph</a:t>
                </a:r>
              </a:p>
              <a:p>
                <a:pPr marL="914400" marR="0" lvl="1" indent="-457200" algn="l" defTabSz="914400" rtl="0" eaLnBrk="1" fontAlgn="auto" latinLnBrk="0" hangingPunct="1">
                  <a:lnSpc>
                    <a:spcPct val="100000"/>
                  </a:lnSpc>
                  <a:spcBef>
                    <a:spcPts val="500"/>
                  </a:spcBef>
                  <a:spcAft>
                    <a:spcPts val="0"/>
                  </a:spcAft>
                  <a:buClrTx/>
                  <a:buSzTx/>
                  <a:buFontTx/>
                  <a:buChar char="–"/>
                  <a:tabLst/>
                  <a:defRPr/>
                </a:pP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a graph with </a:t>
                </a:r>
                <a14:m>
                  <m:oMath xmlns:m="http://schemas.openxmlformats.org/officeDocument/2006/math">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𝑛</m:t>
                    </m:r>
                  </m:oMath>
                </a14:m>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nodes</a:t>
                </a:r>
                <a:r>
                  <a:rPr kumimoji="0" lang="en-US" b="0" i="0" u="none" strike="noStrike" kern="1200" cap="none" spc="0" normalizeH="0" noProof="0" dirty="0">
                    <a:ln>
                      <a:noFill/>
                    </a:ln>
                    <a:solidFill>
                      <a:sysClr val="windowText" lastClr="000000"/>
                    </a:solidFill>
                    <a:effectLst/>
                    <a:uLnTx/>
                    <a:uFillTx/>
                    <a:cs typeface="Arial" panose="020B0604020202020204" pitchFamily="34" charset="0"/>
                  </a:rPr>
                  <a:t> has</a:t>
                </a: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corresponding </a:t>
                </a:r>
                <a14:m>
                  <m:oMath xmlns:m="http://schemas.openxmlformats.org/officeDocument/2006/math">
                    <m:r>
                      <a:rPr kumimoji="0" lang="en-US" b="0" i="1" u="none" strike="noStrike" kern="1200" cap="none" spc="0" normalizeH="0" baseline="0" noProof="0">
                        <a:ln>
                          <a:noFill/>
                        </a:ln>
                        <a:solidFill>
                          <a:sysClr val="windowText" lastClr="000000"/>
                        </a:solidFill>
                        <a:effectLst/>
                        <a:uLnTx/>
                        <a:uFillTx/>
                        <a:latin typeface="Cambria Math" panose="02040503050406030204" pitchFamily="18" charset="0"/>
                      </a:rPr>
                      <m:t>𝑛</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𝑛</m:t>
                    </m:r>
                  </m:oMath>
                </a14:m>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adjacency matrix </a:t>
                </a:r>
                <a14:m>
                  <m:oMath xmlns:m="http://schemas.openxmlformats.org/officeDocument/2006/math">
                    <m:r>
                      <a:rPr kumimoji="0" lang="en-US" b="1" i="1" u="none" strike="noStrike" kern="1200" cap="none" spc="0" normalizeH="0" baseline="0" noProof="0" smtClean="0">
                        <a:ln>
                          <a:noFill/>
                        </a:ln>
                        <a:solidFill>
                          <a:sysClr val="windowText" lastClr="000000"/>
                        </a:solidFill>
                        <a:effectLst/>
                        <a:uLnTx/>
                        <a:uFillTx/>
                        <a:latin typeface="Cambria Math" panose="02040503050406030204" pitchFamily="18" charset="0"/>
                      </a:rPr>
                      <m:t>𝑮</m:t>
                    </m:r>
                  </m:oMath>
                </a14:m>
                <a:endParaRPr kumimoji="0" lang="en-US" b="1" i="0" u="none" strike="noStrike" kern="1200" cap="none" spc="0" normalizeH="0" baseline="0" noProof="0" dirty="0">
                  <a:ln>
                    <a:noFill/>
                  </a:ln>
                  <a:solidFill>
                    <a:sysClr val="windowText" lastClr="000000"/>
                  </a:solidFill>
                  <a:effectLst/>
                  <a:uLnTx/>
                  <a:uFillTx/>
                  <a:cs typeface="Arial" panose="020B0604020202020204" pitchFamily="34" charset="0"/>
                </a:endParaRPr>
              </a:p>
              <a:p>
                <a:pPr marL="914400" marR="0" lvl="1" indent="-457200" algn="l" defTabSz="914400" rtl="0" eaLnBrk="1" fontAlgn="auto" latinLnBrk="0" hangingPunct="1">
                  <a:lnSpc>
                    <a:spcPct val="100000"/>
                  </a:lnSpc>
                  <a:spcBef>
                    <a:spcPts val="500"/>
                  </a:spcBef>
                  <a:spcAft>
                    <a:spcPts val="0"/>
                  </a:spcAft>
                  <a:buClrTx/>
                  <a:buSzTx/>
                  <a:buFontTx/>
                  <a:buChar char="–"/>
                  <a:tabLst/>
                  <a:defRPr/>
                </a:pPr>
                <a14:m>
                  <m:oMath xmlns:m="http://schemas.openxmlformats.org/officeDocument/2006/math">
                    <m:sSub>
                      <m:sSubPr>
                        <m:ctrlP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b="0" i="1" u="none" strike="noStrike" kern="1200" cap="none" spc="0" normalizeH="0" baseline="0" noProof="0">
                            <a:ln>
                              <a:noFill/>
                            </a:ln>
                            <a:solidFill>
                              <a:sysClr val="windowText" lastClr="000000"/>
                            </a:solidFill>
                            <a:effectLst/>
                            <a:uLnTx/>
                            <a:uFillTx/>
                            <a:latin typeface="Cambria Math" panose="02040503050406030204" pitchFamily="18" charset="0"/>
                          </a:rPr>
                          <m:t>𝐺</m:t>
                        </m:r>
                      </m:e>
                      <m:sub>
                        <m:r>
                          <a:rPr kumimoji="0" lang="en-US" b="0" i="1" u="none" strike="noStrike" kern="1200" cap="none" spc="0" normalizeH="0" baseline="0" noProof="0" smtClean="0">
                            <a:ln>
                              <a:noFill/>
                            </a:ln>
                            <a:solidFill>
                              <a:srgbClr val="FF0000"/>
                            </a:solidFill>
                            <a:effectLst/>
                            <a:uLnTx/>
                            <a:uFillTx/>
                            <a:latin typeface="Cambria Math" panose="02040503050406030204" pitchFamily="18" charset="0"/>
                          </a:rPr>
                          <m:t>𝑖</m:t>
                        </m:r>
                        <m:r>
                          <a:rPr kumimoji="0" lang="en-US" b="0" i="1" u="none" strike="noStrike" kern="1200" cap="none" spc="0" normalizeH="0" baseline="0" noProof="0">
                            <a:ln>
                              <a:noFill/>
                            </a:ln>
                            <a:solidFill>
                              <a:sysClr val="windowText" lastClr="000000"/>
                            </a:solidFill>
                            <a:effectLst/>
                            <a:uLnTx/>
                            <a:uFillTx/>
                            <a:latin typeface="Cambria Math" panose="02040503050406030204" pitchFamily="18" charset="0"/>
                          </a:rPr>
                          <m:t>,</m:t>
                        </m:r>
                        <m:r>
                          <a:rPr kumimoji="0" lang="en-US" b="0" i="1" u="none" strike="noStrike" kern="1200" cap="none" spc="0" normalizeH="0" baseline="0" noProof="0" smtClean="0">
                            <a:ln>
                              <a:noFill/>
                            </a:ln>
                            <a:solidFill>
                              <a:srgbClr val="0000FF"/>
                            </a:solidFill>
                            <a:effectLst/>
                            <a:uLnTx/>
                            <a:uFillTx/>
                            <a:latin typeface="Cambria Math" panose="02040503050406030204" pitchFamily="18" charset="0"/>
                          </a:rPr>
                          <m:t>𝑗</m:t>
                        </m:r>
                      </m:sub>
                    </m:sSub>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m:t>
                    </m:r>
                    <m:d>
                      <m:dPr>
                        <m:begChr m:val="{"/>
                        <m:endChr m:val=""/>
                        <m:ctrlP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dPr>
                      <m:e>
                        <m:eqArr>
                          <m:eqArrPr>
                            <m:ctrlP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eqArrPr>
                          <m:e>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1</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if</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there</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is</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an</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edge</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from</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FF0000"/>
                                </a:solidFill>
                                <a:effectLst/>
                                <a:uLnTx/>
                                <a:uFillTx/>
                                <a:latin typeface="Cambria Math" panose="02040503050406030204" pitchFamily="18" charset="0"/>
                              </a:rPr>
                              <m:t>node</m:t>
                            </m:r>
                            <m:r>
                              <a:rPr kumimoji="0" lang="en-US" b="0" i="0" u="none" strike="noStrike" kern="1200" cap="none" spc="0" normalizeH="0" baseline="0" noProof="0" smtClean="0">
                                <a:ln>
                                  <a:noFill/>
                                </a:ln>
                                <a:solidFill>
                                  <a:srgbClr val="FF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FF0000"/>
                                </a:solidFill>
                                <a:effectLst/>
                                <a:uLnTx/>
                                <a:uFillTx/>
                                <a:latin typeface="Cambria Math" panose="02040503050406030204" pitchFamily="18" charset="0"/>
                              </a:rPr>
                              <m:t>i</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a:rPr kumimoji="0" lang="en-US" b="0" i="0" u="none" strike="noStrike" kern="1200" cap="none" spc="0" normalizeH="0" baseline="0" noProof="0" smtClean="0">
                                <a:ln>
                                  <a:noFill/>
                                </a:ln>
                                <a:solidFill>
                                  <a:srgbClr val="8C54FE"/>
                                </a:solidFill>
                                <a:effectLst/>
                                <a:uLnTx/>
                                <a:uFillTx/>
                                <a:latin typeface="Cambria Math" panose="02040503050406030204" pitchFamily="18" charset="0"/>
                              </a:rPr>
                              <m:t>→</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0000FF"/>
                                </a:solidFill>
                                <a:effectLst/>
                                <a:uLnTx/>
                                <a:uFillTx/>
                                <a:latin typeface="Cambria Math" panose="02040503050406030204" pitchFamily="18" charset="0"/>
                              </a:rPr>
                              <m:t>node</m:t>
                            </m:r>
                            <m:r>
                              <a:rPr kumimoji="0" lang="en-US" b="0" i="0" u="none" strike="noStrike" kern="1200" cap="none" spc="0" normalizeH="0" baseline="0" noProof="0" smtClean="0">
                                <a:ln>
                                  <a:noFill/>
                                </a:ln>
                                <a:solidFill>
                                  <a:srgbClr val="0000FF"/>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0000FF"/>
                                </a:solidFill>
                                <a:effectLst/>
                                <a:uLnTx/>
                                <a:uFillTx/>
                                <a:latin typeface="Cambria Math" panose="02040503050406030204" pitchFamily="18" charset="0"/>
                              </a:rPr>
                              <m:t>j</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 </m:t>
                            </m:r>
                          </m:e>
                          <m:e>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0  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otherwise</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                                                          </m:t>
                            </m:r>
                          </m:e>
                        </m:eqArr>
                      </m:e>
                    </m:d>
                  </m:oMath>
                </a14:m>
                <a:br>
                  <a:rPr kumimoji="0" lang="en-US" sz="3200" b="0" i="0" u="none" strike="noStrike" kern="1200" cap="none" spc="0" normalizeH="0" baseline="0" noProof="0" dirty="0">
                    <a:ln>
                      <a:noFill/>
                    </a:ln>
                    <a:solidFill>
                      <a:sysClr val="windowText" lastClr="000000"/>
                    </a:solidFill>
                    <a:effectLst/>
                    <a:uLnTx/>
                    <a:uFillTx/>
                    <a:latin typeface="Segoe UI Emoji"/>
                    <a:cs typeface="Arial" panose="020B0604020202020204" pitchFamily="34" charset="0"/>
                  </a:rPr>
                </a:br>
                <a:br>
                  <a:rPr kumimoji="0" lang="en-US" sz="3200" b="0" i="0" u="none" strike="noStrike" kern="1200" cap="none" spc="0" normalizeH="0" baseline="0" noProof="0" dirty="0">
                    <a:ln>
                      <a:noFill/>
                    </a:ln>
                    <a:solidFill>
                      <a:sysClr val="windowText" lastClr="000000"/>
                    </a:solidFill>
                    <a:effectLst/>
                    <a:uLnTx/>
                    <a:uFillTx/>
                    <a:latin typeface="Segoe UI Emoji"/>
                    <a:cs typeface="Arial" panose="020B0604020202020204" pitchFamily="34" charset="0"/>
                  </a:rPr>
                </a:br>
                <a14:m>
                  <m:oMath xmlns:m="http://schemas.openxmlformats.org/officeDocument/2006/math">
                    <m:d>
                      <m:dPr>
                        <m:begChr m:val="["/>
                        <m:endChr m:val="]"/>
                        <m:ctrlPr>
                          <a:rPr kumimoji="0" lang="en-US" sz="28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4"/>
                                  <m:mcJc m:val="center"/>
                                </m:mcPr>
                              </m:mc>
                            </m:mcs>
                            <m:ctrlP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lang="en-US" sz="2800" i="1">
                                  <a:solidFill>
                                    <a:sysClr val="window" lastClr="FFFFFF">
                                      <a:lumMod val="75000"/>
                                    </a:sysClr>
                                  </a:solidFill>
                                  <a:latin typeface="Cambria Math" panose="02040503050406030204" pitchFamily="18" charset="0"/>
                                </a:rPr>
                                <m:t>0</m:t>
                              </m:r>
                            </m:e>
                            <m:e>
                              <m:r>
                                <m:rPr>
                                  <m:brk m:alnAt="7"/>
                                </m:rPr>
                                <a:rPr lang="en-US" sz="2800" i="1">
                                  <a:solidFill>
                                    <a:sysClr val="window" lastClr="FFFFFF">
                                      <a:lumMod val="75000"/>
                                    </a:sysClr>
                                  </a:solidFill>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mr>
                          <m:mr>
                            <m:e>
                              <m:r>
                                <a:rPr lang="en-US" sz="2800" i="1">
                                  <a:solidFill>
                                    <a:srgbClr val="8C54FE"/>
                                  </a:solidFill>
                                  <a:latin typeface="Cambria Math" panose="02040503050406030204" pitchFamily="18" charset="0"/>
                                </a:rPr>
                                <m:t>1</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8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mr>
                        </m:m>
                      </m:e>
                    </m:d>
                  </m:oMath>
                </a14:m>
                <a:endParaRPr kumimoji="0" lang="en-US" sz="3200" b="0" i="0" u="none" strike="noStrike" kern="1200" cap="none" spc="0" normalizeH="0" baseline="0" noProof="0" dirty="0">
                  <a:ln>
                    <a:noFill/>
                  </a:ln>
                  <a:solidFill>
                    <a:sysClr val="windowText" lastClr="000000"/>
                  </a:solidFill>
                  <a:effectLst/>
                  <a:uLnTx/>
                  <a:uFillTx/>
                  <a:latin typeface="Segoe UI Emoji"/>
                  <a:cs typeface="Arial" panose="020B0604020202020204" pitchFamily="34" charset="0"/>
                </a:endParaRPr>
              </a:p>
              <a:p>
                <a:pPr marL="914400" marR="0" lvl="1" indent="-457200" algn="l" defTabSz="914400" rtl="0" eaLnBrk="1" fontAlgn="auto" latinLnBrk="0" hangingPunct="1">
                  <a:lnSpc>
                    <a:spcPct val="100000"/>
                  </a:lnSpc>
                  <a:spcBef>
                    <a:spcPts val="500"/>
                  </a:spcBef>
                  <a:spcAft>
                    <a:spcPts val="0"/>
                  </a:spcAft>
                  <a:buClrTx/>
                  <a:buSzTx/>
                  <a:buFontTx/>
                  <a:buChar char="–"/>
                  <a:tabLst/>
                  <a:defRPr/>
                </a:pPr>
                <a:endParaRPr kumimoji="0" lang="en-US"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cs typeface="Arial" panose="020B0604020202020204" pitchFamily="34" charset="0"/>
                </a:endParaRPr>
              </a:p>
              <a:p>
                <a:pPr marL="914400" marR="0" lvl="1" indent="-457200" algn="l" defTabSz="914400" rtl="0" eaLnBrk="1" fontAlgn="auto" latinLnBrk="0" hangingPunct="1">
                  <a:lnSpc>
                    <a:spcPct val="100000"/>
                  </a:lnSpc>
                  <a:spcBef>
                    <a:spcPts val="500"/>
                  </a:spcBef>
                  <a:spcAft>
                    <a:spcPts val="0"/>
                  </a:spcAft>
                  <a:buClrTx/>
                  <a:buSzTx/>
                  <a:buFontTx/>
                  <a:buChar char="–"/>
                  <a:tabLst/>
                  <a:defRPr/>
                </a:pPr>
                <a:r>
                  <a:rPr kumimoji="0" lang="en-US"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cs typeface="Arial" panose="020B0604020202020204" pitchFamily="34" charset="0"/>
                  </a:rPr>
                  <a:t>note: </a:t>
                </a:r>
                <a:r>
                  <a:rPr kumimoji="0" lang="en-US" b="0"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cs typeface="Arial" panose="020B0604020202020204" pitchFamily="34" charset="0"/>
                  </a:rPr>
                  <a:t>an undirected graph’s adjacency matrix is </a:t>
                </a:r>
                <a:r>
                  <a:rPr kumimoji="0" lang="en-US"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cs typeface="Arial" panose="020B0604020202020204" pitchFamily="34" charset="0"/>
                  </a:rPr>
                  <a:t>symmetric</a:t>
                </a:r>
                <a:endParaRPr kumimoji="0" lang="en-US" b="1"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endParaRPr lang="en-US"/>
              </a:p>
            </p:txBody>
          </p:sp>
        </mc:Choice>
        <mc:Fallback xmlns="">
          <p:sp>
            <p:nvSpPr>
              <p:cNvPr id="30" name="Content Placeholder 29">
                <a:extLst>
                  <a:ext uri="{FF2B5EF4-FFF2-40B4-BE49-F238E27FC236}">
                    <a16:creationId xmlns:a16="http://schemas.microsoft.com/office/drawing/2014/main" id="{CD324E09-D9E7-2773-F36F-859654B5E64E}"/>
                  </a:ext>
                </a:extLst>
              </p:cNvPr>
              <p:cNvSpPr>
                <a:spLocks noGrp="1" noRot="1" noChangeAspect="1" noMove="1" noResize="1" noEditPoints="1" noAdjustHandles="1" noChangeArrowheads="1" noChangeShapeType="1" noTextEdit="1"/>
              </p:cNvSpPr>
              <p:nvPr>
                <p:ph sz="quarter" idx="10"/>
              </p:nvPr>
            </p:nvSpPr>
            <p:spPr>
              <a:blipFill>
                <a:blip r:embed="rId2"/>
                <a:stretch>
                  <a:fillRect l="-463" t="-17081" b="-34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FB57C4B-031C-2123-F52A-22DA937A2ADB}"/>
                  </a:ext>
                </a:extLst>
              </p:cNvPr>
              <p:cNvSpPr/>
              <p:nvPr/>
            </p:nvSpPr>
            <p:spPr>
              <a:xfrm>
                <a:off x="2579024" y="2745721"/>
                <a:ext cx="481221" cy="1652697"/>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1"/>
                                <m:mcJc m:val="center"/>
                              </m:mcPr>
                            </m:mc>
                          </m:mcs>
                          <m:ctrlPr>
                            <a:rPr lang="en-US" sz="2800" i="1" smtClean="0">
                              <a:solidFill>
                                <a:srgbClr val="FF0000"/>
                              </a:solidFill>
                              <a:latin typeface="Cambria Math" panose="02040503050406030204" pitchFamily="18" charset="0"/>
                            </a:rPr>
                          </m:ctrlPr>
                        </m:mPr>
                        <m:mr>
                          <m:e>
                            <m:r>
                              <m:rPr>
                                <m:brk m:alnAt="7"/>
                              </m:rPr>
                              <a:rPr lang="en-US" sz="2800" i="1">
                                <a:solidFill>
                                  <a:srgbClr val="FF0000"/>
                                </a:solidFill>
                                <a:latin typeface="Cambria Math" panose="02040503050406030204" pitchFamily="18" charset="0"/>
                              </a:rPr>
                              <m:t>0</m:t>
                            </m:r>
                          </m:e>
                        </m:mr>
                        <m:mr>
                          <m:e>
                            <m:r>
                              <a:rPr lang="en-US" sz="2800" i="1" smtClean="0">
                                <a:solidFill>
                                  <a:srgbClr val="FF0000"/>
                                </a:solidFill>
                                <a:latin typeface="Cambria Math" panose="02040503050406030204" pitchFamily="18" charset="0"/>
                              </a:rPr>
                              <m:t>1</m:t>
                            </m:r>
                          </m:e>
                        </m:mr>
                        <m:mr>
                          <m:e>
                            <m:r>
                              <a:rPr lang="en-US" sz="2800" i="1" smtClean="0">
                                <a:solidFill>
                                  <a:srgbClr val="FF0000"/>
                                </a:solidFill>
                                <a:latin typeface="Cambria Math" panose="02040503050406030204" pitchFamily="18" charset="0"/>
                              </a:rPr>
                              <m:t>2</m:t>
                            </m:r>
                          </m:e>
                        </m:mr>
                        <m:mr>
                          <m:e>
                            <m:r>
                              <a:rPr lang="en-US" sz="2800" i="1" smtClean="0">
                                <a:solidFill>
                                  <a:srgbClr val="FF0000"/>
                                </a:solidFill>
                                <a:latin typeface="Cambria Math" panose="02040503050406030204" pitchFamily="18" charset="0"/>
                              </a:rPr>
                              <m:t>3</m:t>
                            </m:r>
                          </m:e>
                        </m:mr>
                      </m:m>
                    </m:oMath>
                  </m:oMathPara>
                </a14:m>
                <a:endParaRPr lang="en-US" sz="2800" dirty="0">
                  <a:solidFill>
                    <a:srgbClr val="FF0000"/>
                  </a:solidFill>
                  <a:latin typeface="Segoe UI Emoji"/>
                </a:endParaRPr>
              </a:p>
            </p:txBody>
          </p:sp>
        </mc:Choice>
        <mc:Fallback xmlns="">
          <p:sp>
            <p:nvSpPr>
              <p:cNvPr id="27" name="Rectangle 26">
                <a:extLst>
                  <a:ext uri="{FF2B5EF4-FFF2-40B4-BE49-F238E27FC236}">
                    <a16:creationId xmlns:a16="http://schemas.microsoft.com/office/drawing/2014/main" id="{4FB57C4B-031C-2123-F52A-22DA937A2ADB}"/>
                  </a:ext>
                </a:extLst>
              </p:cNvPr>
              <p:cNvSpPr>
                <a:spLocks noRot="1" noChangeAspect="1" noMove="1" noResize="1" noEditPoints="1" noAdjustHandles="1" noChangeArrowheads="1" noChangeShapeType="1" noTextEdit="1"/>
              </p:cNvSpPr>
              <p:nvPr/>
            </p:nvSpPr>
            <p:spPr>
              <a:xfrm>
                <a:off x="2579024" y="2745721"/>
                <a:ext cx="481221" cy="1652697"/>
              </a:xfrm>
              <a:prstGeom prst="rect">
                <a:avLst/>
              </a:prstGeom>
              <a:blipFill>
                <a:blip r:embed="rId3"/>
                <a:stretch>
                  <a:fillRect b="-4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00910FCD-AB51-FF66-DDF3-079749EA729B}"/>
                  </a:ext>
                </a:extLst>
              </p:cNvPr>
              <p:cNvSpPr/>
              <p:nvPr/>
            </p:nvSpPr>
            <p:spPr>
              <a:xfrm>
                <a:off x="3039495" y="2271709"/>
                <a:ext cx="2154757" cy="523220"/>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4"/>
                                <m:mcJc m:val="center"/>
                              </m:mcPr>
                            </m:mc>
                          </m:mcs>
                          <m:ctrlPr>
                            <a:rPr lang="en-US" sz="2800" i="1" smtClean="0">
                              <a:solidFill>
                                <a:srgbClr val="0000FF"/>
                              </a:solidFill>
                              <a:latin typeface="Cambria Math" panose="02040503050406030204" pitchFamily="18" charset="0"/>
                            </a:rPr>
                          </m:ctrlPr>
                        </m:mPr>
                        <m:mr>
                          <m:e>
                            <m:r>
                              <m:rPr>
                                <m:brk m:alnAt="7"/>
                              </m:rPr>
                              <a:rPr lang="en-US" sz="2800" i="1">
                                <a:solidFill>
                                  <a:srgbClr val="0000FF"/>
                                </a:solidFill>
                                <a:latin typeface="Cambria Math" panose="02040503050406030204" pitchFamily="18" charset="0"/>
                              </a:rPr>
                              <m:t>0</m:t>
                            </m:r>
                          </m:e>
                          <m:e>
                            <m:r>
                              <a:rPr lang="en-US" sz="2800" i="1">
                                <a:solidFill>
                                  <a:srgbClr val="0000FF"/>
                                </a:solidFill>
                                <a:latin typeface="Cambria Math" panose="02040503050406030204" pitchFamily="18" charset="0"/>
                              </a:rPr>
                              <m:t>1</m:t>
                            </m:r>
                          </m:e>
                          <m:e>
                            <m:r>
                              <a:rPr lang="en-US" sz="2800" i="1" smtClean="0">
                                <a:solidFill>
                                  <a:srgbClr val="0000FF"/>
                                </a:solidFill>
                                <a:latin typeface="Cambria Math" panose="02040503050406030204" pitchFamily="18" charset="0"/>
                              </a:rPr>
                              <m:t>2</m:t>
                            </m:r>
                          </m:e>
                          <m:e>
                            <m:r>
                              <a:rPr lang="en-US" sz="2800" i="1" smtClean="0">
                                <a:solidFill>
                                  <a:srgbClr val="0000FF"/>
                                </a:solidFill>
                                <a:latin typeface="Cambria Math" panose="02040503050406030204" pitchFamily="18" charset="0"/>
                              </a:rPr>
                              <m:t>3</m:t>
                            </m:r>
                          </m:e>
                        </m:mr>
                      </m:m>
                    </m:oMath>
                  </m:oMathPara>
                </a14:m>
                <a:endParaRPr lang="en-US" sz="2800" dirty="0">
                  <a:solidFill>
                    <a:srgbClr val="0000FF"/>
                  </a:solidFill>
                  <a:latin typeface="Segoe UI Emoji"/>
                </a:endParaRPr>
              </a:p>
            </p:txBody>
          </p:sp>
        </mc:Choice>
        <mc:Fallback xmlns="">
          <p:sp>
            <p:nvSpPr>
              <p:cNvPr id="28" name="Rectangle 27">
                <a:extLst>
                  <a:ext uri="{FF2B5EF4-FFF2-40B4-BE49-F238E27FC236}">
                    <a16:creationId xmlns:a16="http://schemas.microsoft.com/office/drawing/2014/main" id="{00910FCD-AB51-FF66-DDF3-079749EA729B}"/>
                  </a:ext>
                </a:extLst>
              </p:cNvPr>
              <p:cNvSpPr>
                <a:spLocks noRot="1" noChangeAspect="1" noMove="1" noResize="1" noEditPoints="1" noAdjustHandles="1" noChangeArrowheads="1" noChangeShapeType="1" noTextEdit="1"/>
              </p:cNvSpPr>
              <p:nvPr/>
            </p:nvSpPr>
            <p:spPr>
              <a:xfrm>
                <a:off x="3039495" y="2271709"/>
                <a:ext cx="2154757" cy="523220"/>
              </a:xfrm>
              <a:prstGeom prst="rect">
                <a:avLst/>
              </a:prstGeom>
              <a:blipFill>
                <a:blip r:embed="rId4"/>
                <a:stretch>
                  <a:fillRect b="-2439"/>
                </a:stretch>
              </a:blipFill>
            </p:spPr>
            <p:txBody>
              <a:bodyPr/>
              <a:lstStyle/>
              <a:p>
                <a:r>
                  <a:rPr lang="en-US">
                    <a:noFill/>
                  </a:rPr>
                  <a:t> </a:t>
                </a:r>
              </a:p>
            </p:txBody>
          </p:sp>
        </mc:Fallback>
      </mc:AlternateContent>
      <p:sp>
        <p:nvSpPr>
          <p:cNvPr id="29" name="Title 28">
            <a:extLst>
              <a:ext uri="{FF2B5EF4-FFF2-40B4-BE49-F238E27FC236}">
                <a16:creationId xmlns:a16="http://schemas.microsoft.com/office/drawing/2014/main" id="{E0B7BEF4-1C83-E0DC-5D89-40028CE308E5}"/>
              </a:ext>
            </a:extLst>
          </p:cNvPr>
          <p:cNvSpPr>
            <a:spLocks noGrp="1"/>
          </p:cNvSpPr>
          <p:nvPr>
            <p:ph type="title"/>
          </p:nvPr>
        </p:nvSpPr>
        <p:spPr>
          <a:xfrm>
            <a:off x="457200" y="254916"/>
            <a:ext cx="8229600" cy="667168"/>
          </a:xfrm>
        </p:spPr>
        <p:txBody>
          <a:bodyPr/>
          <a:lstStyle/>
          <a:p>
            <a:r>
              <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math: </a:t>
            </a:r>
            <a:r>
              <a:rPr kumimoji="0" lang="en-US" sz="320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adjacency matrix</a:t>
            </a:r>
            <a:endParaRPr lang="en-US">
              <a:latin typeface="Arial" panose="020B0604020202020204" pitchFamily="34" charset="0"/>
              <a:cs typeface="Arial" panose="020B0604020202020204" pitchFamily="34" charset="0"/>
            </a:endParaRPr>
          </a:p>
        </p:txBody>
      </p:sp>
      <p:grpSp>
        <p:nvGrpSpPr>
          <p:cNvPr id="40" name="Group 39">
            <a:extLst>
              <a:ext uri="{FF2B5EF4-FFF2-40B4-BE49-F238E27FC236}">
                <a16:creationId xmlns:a16="http://schemas.microsoft.com/office/drawing/2014/main" id="{B4DAB356-E36D-3A4A-C823-6A984C8AF38B}"/>
              </a:ext>
            </a:extLst>
          </p:cNvPr>
          <p:cNvGrpSpPr/>
          <p:nvPr/>
        </p:nvGrpSpPr>
        <p:grpSpPr>
          <a:xfrm>
            <a:off x="6152495" y="2600335"/>
            <a:ext cx="2534305" cy="1537740"/>
            <a:chOff x="4997279" y="4137767"/>
            <a:chExt cx="3220982" cy="1954395"/>
          </a:xfrm>
        </p:grpSpPr>
        <p:cxnSp>
          <p:nvCxnSpPr>
            <p:cNvPr id="41" name="Straight Arrow Connector 40">
              <a:extLst>
                <a:ext uri="{FF2B5EF4-FFF2-40B4-BE49-F238E27FC236}">
                  <a16:creationId xmlns:a16="http://schemas.microsoft.com/office/drawing/2014/main" id="{3C951343-D8D9-D3E1-78D2-FFC6B7610AF4}"/>
                </a:ext>
              </a:extLst>
            </p:cNvPr>
            <p:cNvCxnSpPr>
              <a:cxnSpLocks/>
              <a:stCxn id="42" idx="6"/>
              <a:endCxn id="43"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42" name="Oval 41">
              <a:extLst>
                <a:ext uri="{FF2B5EF4-FFF2-40B4-BE49-F238E27FC236}">
                  <a16:creationId xmlns:a16="http://schemas.microsoft.com/office/drawing/2014/main" id="{5C5844D1-D786-3F8F-B7E7-30172BE2DDB2}"/>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43" name="Oval 42">
              <a:extLst>
                <a:ext uri="{FF2B5EF4-FFF2-40B4-BE49-F238E27FC236}">
                  <a16:creationId xmlns:a16="http://schemas.microsoft.com/office/drawing/2014/main" id="{060870C8-6174-7A19-1DEA-A21F2408B79C}"/>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44" name="Oval 43">
              <a:extLst>
                <a:ext uri="{FF2B5EF4-FFF2-40B4-BE49-F238E27FC236}">
                  <a16:creationId xmlns:a16="http://schemas.microsoft.com/office/drawing/2014/main" id="{C5CE0F75-DBBA-EEC3-0242-E55ED2A5F9E6}"/>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45" name="Oval 44">
              <a:extLst>
                <a:ext uri="{FF2B5EF4-FFF2-40B4-BE49-F238E27FC236}">
                  <a16:creationId xmlns:a16="http://schemas.microsoft.com/office/drawing/2014/main" id="{405D4354-E5CA-F2AB-3252-9718A5A9F38B}"/>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46" name="Straight Arrow Connector 45">
              <a:extLst>
                <a:ext uri="{FF2B5EF4-FFF2-40B4-BE49-F238E27FC236}">
                  <a16:creationId xmlns:a16="http://schemas.microsoft.com/office/drawing/2014/main" id="{AA94F492-5E1C-82A2-6D60-68017CEBA2A1}"/>
                </a:ext>
              </a:extLst>
            </p:cNvPr>
            <p:cNvCxnSpPr>
              <a:cxnSpLocks/>
              <a:stCxn id="43" idx="4"/>
              <a:endCxn id="45"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47" name="Straight Arrow Connector 46">
              <a:extLst>
                <a:ext uri="{FF2B5EF4-FFF2-40B4-BE49-F238E27FC236}">
                  <a16:creationId xmlns:a16="http://schemas.microsoft.com/office/drawing/2014/main" id="{73B77881-8342-CAAE-F5D3-701872FFDEC7}"/>
                </a:ext>
              </a:extLst>
            </p:cNvPr>
            <p:cNvCxnSpPr>
              <a:cxnSpLocks/>
              <a:stCxn id="44" idx="2"/>
              <a:endCxn id="45"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48" name="Straight Arrow Connector 47">
              <a:extLst>
                <a:ext uri="{FF2B5EF4-FFF2-40B4-BE49-F238E27FC236}">
                  <a16:creationId xmlns:a16="http://schemas.microsoft.com/office/drawing/2014/main" id="{DA45EB6A-AAE4-15F9-A93F-509E7976A47E}"/>
                </a:ext>
              </a:extLst>
            </p:cNvPr>
            <p:cNvCxnSpPr>
              <a:cxnSpLocks/>
              <a:stCxn id="45" idx="1"/>
              <a:endCxn id="42"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226598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1CAF06-B8FF-B72B-D756-863A7E95E76C}"/>
              </a:ext>
            </a:extLst>
          </p:cNvPr>
          <p:cNvSpPr>
            <a:spLocks noGrp="1"/>
          </p:cNvSpPr>
          <p:nvPr>
            <p:ph type="title"/>
          </p:nvPr>
        </p:nvSpPr>
        <p:spPr/>
        <p:txBody>
          <a:bodyPr/>
          <a:lstStyle/>
          <a:p>
            <a:r>
              <a:rPr lang="en-US"/>
              <a:t>linked lists</a:t>
            </a:r>
          </a:p>
        </p:txBody>
      </p:sp>
    </p:spTree>
    <p:extLst>
      <p:ext uri="{BB962C8B-B14F-4D97-AF65-F5344CB8AC3E}">
        <p14:creationId xmlns:p14="http://schemas.microsoft.com/office/powerpoint/2010/main" val="3163362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555B66B-B75C-BA61-0299-13045D728ECA}"/>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solidFill>
                  <a:schemeClr val="accent6"/>
                </a:solidFill>
                <a:latin typeface="Consolas"/>
                <a:ea typeface="Segoe UI Emoji" panose="020B0502040204020203" pitchFamily="34" charset="0"/>
                <a:cs typeface="Consolas" panose="020B0609020204030204" pitchFamily="49" charset="0"/>
              </a:rPr>
              <a:t>head</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4D58D1B5-BBBB-CECE-5900-EBC44E2F7865}"/>
              </a:ext>
            </a:extLst>
          </p:cNvPr>
          <p:cNvSpPr txBox="1"/>
          <p:nvPr/>
        </p:nvSpPr>
        <p:spPr>
          <a:xfrm>
            <a:off x="1091724" y="1383749"/>
            <a:ext cx="2971470" cy="400110"/>
          </a:xfrm>
          <a:prstGeom prst="rect">
            <a:avLst/>
          </a:prstGeom>
          <a:noFill/>
        </p:spPr>
        <p:txBody>
          <a:bodyPr wrap="square">
            <a:spAutoFit/>
          </a:bodyPr>
          <a:lstStyle/>
          <a:p>
            <a:pPr algn="ctr" defTabSz="342886">
              <a:spcBef>
                <a:spcPct val="20000"/>
              </a:spcBef>
              <a:buClr>
                <a:srgbClr val="FFFFFF">
                  <a:lumMod val="65000"/>
                </a:srgbClr>
              </a:buClr>
            </a:pPr>
            <a:r>
              <a:rPr lang="en-US" sz="2000">
                <a:solidFill>
                  <a:schemeClr val="accent6"/>
                </a:solidFill>
                <a:latin typeface="Consolas"/>
              </a:rPr>
              <a:t>head = tmp;</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3376643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2D array</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1520416"/>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251AC28-A029-0C84-1CE3-A5A88B0C2124}"/>
                  </a:ext>
                </a:extLst>
              </p:cNvPr>
              <p:cNvSpPr txBox="1"/>
              <p:nvPr/>
            </p:nvSpPr>
            <p:spPr>
              <a:xfrm>
                <a:off x="3755805" y="2857478"/>
                <a:ext cx="2331224" cy="14529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4"/>
                                    <m:mcJc m:val="center"/>
                                  </m:mcPr>
                                </m:mc>
                              </m:mcs>
                              <m:ctrlP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lang="en-US" sz="2400" i="1">
                                    <a:solidFill>
                                      <a:sysClr val="window" lastClr="FFFFFF">
                                        <a:lumMod val="75000"/>
                                      </a:sysClr>
                                    </a:solidFill>
                                    <a:latin typeface="Cambria Math" panose="02040503050406030204" pitchFamily="18" charset="0"/>
                                  </a:rPr>
                                  <m:t>0</m:t>
                                </m:r>
                              </m:e>
                              <m:e>
                                <m:r>
                                  <m:rPr>
                                    <m:brk m:alnAt="7"/>
                                  </m:rP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mr>
                            <m:mr>
                              <m:e>
                                <m:r>
                                  <a:rPr lang="en-US" sz="2400" i="1">
                                    <a:solidFill>
                                      <a:srgbClr val="8C54FE"/>
                                    </a:solidFill>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mr>
                          </m:m>
                        </m:e>
                      </m:d>
                    </m:oMath>
                  </m:oMathPara>
                </a14:m>
                <a:endParaRPr lang="en-US" sz="2400"/>
              </a:p>
            </p:txBody>
          </p:sp>
        </mc:Choice>
        <mc:Fallback xmlns="">
          <p:sp>
            <p:nvSpPr>
              <p:cNvPr id="11" name="TextBox 10">
                <a:extLst>
                  <a:ext uri="{FF2B5EF4-FFF2-40B4-BE49-F238E27FC236}">
                    <a16:creationId xmlns:a16="http://schemas.microsoft.com/office/drawing/2014/main" id="{5251AC28-A029-0C84-1CE3-A5A88B0C2124}"/>
                  </a:ext>
                </a:extLst>
              </p:cNvPr>
              <p:cNvSpPr txBox="1">
                <a:spLocks noRot="1" noChangeAspect="1" noMove="1" noResize="1" noEditPoints="1" noAdjustHandles="1" noChangeArrowheads="1" noChangeShapeType="1" noTextEdit="1"/>
              </p:cNvSpPr>
              <p:nvPr/>
            </p:nvSpPr>
            <p:spPr>
              <a:xfrm>
                <a:off x="3755805" y="2857478"/>
                <a:ext cx="2331224" cy="1452962"/>
              </a:xfrm>
              <a:prstGeom prst="rect">
                <a:avLst/>
              </a:prstGeom>
              <a:blipFill>
                <a:blip r:embed="rId2"/>
                <a:stretch>
                  <a:fillRect b="-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9F740E6-4C76-ACD8-0C7F-FDD0177092F9}"/>
                  </a:ext>
                </a:extLst>
              </p:cNvPr>
              <p:cNvSpPr/>
              <p:nvPr/>
            </p:nvSpPr>
            <p:spPr>
              <a:xfrm>
                <a:off x="3981563" y="2443079"/>
                <a:ext cx="1872629" cy="461665"/>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4"/>
                                <m:mcJc m:val="center"/>
                              </m:mcPr>
                            </m:mc>
                          </m:mcs>
                          <m:ctrlPr>
                            <a:rPr lang="en-US" sz="2400" i="1" smtClean="0">
                              <a:solidFill>
                                <a:srgbClr val="0000FF"/>
                              </a:solidFill>
                              <a:latin typeface="Cambria Math" panose="02040503050406030204" pitchFamily="18" charset="0"/>
                            </a:rPr>
                          </m:ctrlPr>
                        </m:mPr>
                        <m:mr>
                          <m:e>
                            <m:r>
                              <m:rPr>
                                <m:brk m:alnAt="7"/>
                              </m:rPr>
                              <a:rPr lang="en-US" sz="2400" i="1">
                                <a:solidFill>
                                  <a:srgbClr val="0000FF"/>
                                </a:solidFill>
                                <a:latin typeface="Cambria Math" panose="02040503050406030204" pitchFamily="18" charset="0"/>
                              </a:rPr>
                              <m:t>0</m:t>
                            </m:r>
                          </m:e>
                          <m:e>
                            <m:r>
                              <a:rPr lang="en-US" sz="2400" i="1">
                                <a:solidFill>
                                  <a:srgbClr val="0000FF"/>
                                </a:solidFill>
                                <a:latin typeface="Cambria Math" panose="02040503050406030204" pitchFamily="18" charset="0"/>
                              </a:rPr>
                              <m:t>1</m:t>
                            </m:r>
                          </m:e>
                          <m:e>
                            <m:r>
                              <a:rPr lang="en-US" sz="2400" i="1" smtClean="0">
                                <a:solidFill>
                                  <a:srgbClr val="0000FF"/>
                                </a:solidFill>
                                <a:latin typeface="Cambria Math" panose="02040503050406030204" pitchFamily="18" charset="0"/>
                              </a:rPr>
                              <m:t>2</m:t>
                            </m:r>
                          </m:e>
                          <m:e>
                            <m:r>
                              <a:rPr lang="en-US" sz="2400" i="1" smtClean="0">
                                <a:solidFill>
                                  <a:srgbClr val="0000FF"/>
                                </a:solidFill>
                                <a:latin typeface="Cambria Math" panose="02040503050406030204" pitchFamily="18" charset="0"/>
                              </a:rPr>
                              <m:t>3</m:t>
                            </m:r>
                          </m:e>
                        </m:mr>
                      </m:m>
                    </m:oMath>
                  </m:oMathPara>
                </a14:m>
                <a:endParaRPr lang="en-US" sz="2400" dirty="0">
                  <a:solidFill>
                    <a:srgbClr val="0000FF"/>
                  </a:solidFill>
                  <a:latin typeface="Segoe UI Emoji"/>
                </a:endParaRPr>
              </a:p>
            </p:txBody>
          </p:sp>
        </mc:Choice>
        <mc:Fallback xmlns="">
          <p:sp>
            <p:nvSpPr>
              <p:cNvPr id="13" name="Rectangle 12">
                <a:extLst>
                  <a:ext uri="{FF2B5EF4-FFF2-40B4-BE49-F238E27FC236}">
                    <a16:creationId xmlns:a16="http://schemas.microsoft.com/office/drawing/2014/main" id="{39F740E6-4C76-ACD8-0C7F-FDD0177092F9}"/>
                  </a:ext>
                </a:extLst>
              </p:cNvPr>
              <p:cNvSpPr>
                <a:spLocks noRot="1" noChangeAspect="1" noMove="1" noResize="1" noEditPoints="1" noAdjustHandles="1" noChangeArrowheads="1" noChangeShapeType="1" noTextEdit="1"/>
              </p:cNvSpPr>
              <p:nvPr/>
            </p:nvSpPr>
            <p:spPr>
              <a:xfrm>
                <a:off x="3981563" y="2443079"/>
                <a:ext cx="1872629"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44D3650-3A24-0CC0-874C-6A34E4185568}"/>
                  </a:ext>
                </a:extLst>
              </p:cNvPr>
              <p:cNvSpPr/>
              <p:nvPr/>
            </p:nvSpPr>
            <p:spPr>
              <a:xfrm>
                <a:off x="3449652" y="2859940"/>
                <a:ext cx="439544" cy="1429750"/>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i="1" smtClean="0">
                              <a:solidFill>
                                <a:srgbClr val="FF0000"/>
                              </a:solidFill>
                              <a:latin typeface="Cambria Math" panose="02040503050406030204" pitchFamily="18" charset="0"/>
                            </a:rPr>
                          </m:ctrlPr>
                        </m:mPr>
                        <m:mr>
                          <m:e>
                            <m:r>
                              <m:rPr>
                                <m:brk m:alnAt="7"/>
                              </m:rPr>
                              <a:rPr lang="en-US" sz="2400" i="1">
                                <a:solidFill>
                                  <a:srgbClr val="FF0000"/>
                                </a:solidFill>
                                <a:latin typeface="Cambria Math" panose="02040503050406030204" pitchFamily="18" charset="0"/>
                              </a:rPr>
                              <m:t>0</m:t>
                            </m:r>
                          </m:e>
                        </m:mr>
                        <m:mr>
                          <m:e>
                            <m:r>
                              <a:rPr lang="en-US" sz="2400" i="1" smtClean="0">
                                <a:solidFill>
                                  <a:srgbClr val="FF0000"/>
                                </a:solidFill>
                                <a:latin typeface="Cambria Math" panose="02040503050406030204" pitchFamily="18" charset="0"/>
                              </a:rPr>
                              <m:t>1</m:t>
                            </m:r>
                          </m:e>
                        </m:mr>
                        <m:mr>
                          <m:e>
                            <m:r>
                              <a:rPr lang="en-US" sz="2400" i="1" smtClean="0">
                                <a:solidFill>
                                  <a:srgbClr val="FF0000"/>
                                </a:solidFill>
                                <a:latin typeface="Cambria Math" panose="02040503050406030204" pitchFamily="18" charset="0"/>
                              </a:rPr>
                              <m:t>2</m:t>
                            </m:r>
                          </m:e>
                        </m:mr>
                        <m:mr>
                          <m:e>
                            <m:r>
                              <a:rPr lang="en-US" sz="2400" i="1" smtClean="0">
                                <a:solidFill>
                                  <a:srgbClr val="FF0000"/>
                                </a:solidFill>
                                <a:latin typeface="Cambria Math" panose="02040503050406030204" pitchFamily="18" charset="0"/>
                              </a:rPr>
                              <m:t>3</m:t>
                            </m:r>
                          </m:e>
                        </m:mr>
                      </m:m>
                    </m:oMath>
                  </m:oMathPara>
                </a14:m>
                <a:endParaRPr lang="en-US" sz="2400" dirty="0">
                  <a:solidFill>
                    <a:srgbClr val="FF0000"/>
                  </a:solidFill>
                  <a:latin typeface="Segoe UI Emoji"/>
                </a:endParaRPr>
              </a:p>
            </p:txBody>
          </p:sp>
        </mc:Choice>
        <mc:Fallback xmlns="">
          <p:sp>
            <p:nvSpPr>
              <p:cNvPr id="15" name="Rectangle 14">
                <a:extLst>
                  <a:ext uri="{FF2B5EF4-FFF2-40B4-BE49-F238E27FC236}">
                    <a16:creationId xmlns:a16="http://schemas.microsoft.com/office/drawing/2014/main" id="{E44D3650-3A24-0CC0-874C-6A34E4185568}"/>
                  </a:ext>
                </a:extLst>
              </p:cNvPr>
              <p:cNvSpPr>
                <a:spLocks noRot="1" noChangeAspect="1" noMove="1" noResize="1" noEditPoints="1" noAdjustHandles="1" noChangeArrowheads="1" noChangeShapeType="1" noTextEdit="1"/>
              </p:cNvSpPr>
              <p:nvPr/>
            </p:nvSpPr>
            <p:spPr>
              <a:xfrm>
                <a:off x="3449652" y="2859940"/>
                <a:ext cx="439544" cy="1429750"/>
              </a:xfrm>
              <a:prstGeom prst="rect">
                <a:avLst/>
              </a:prstGeom>
              <a:blipFill>
                <a:blip r:embed="rId4"/>
                <a:stretch>
                  <a:fillRect b="-3540"/>
                </a:stretch>
              </a:blipFill>
            </p:spPr>
            <p:txBody>
              <a:bodyPr/>
              <a:lstStyle/>
              <a:p>
                <a:r>
                  <a:rPr lang="en-US">
                    <a:noFill/>
                  </a:rPr>
                  <a:t> </a:t>
                </a:r>
              </a:p>
            </p:txBody>
          </p:sp>
        </mc:Fallback>
      </mc:AlternateContent>
    </p:spTree>
    <p:extLst>
      <p:ext uri="{BB962C8B-B14F-4D97-AF65-F5344CB8AC3E}">
        <p14:creationId xmlns:p14="http://schemas.microsoft.com/office/powerpoint/2010/main" val="50261944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a:extLst>
              <a:ext uri="{FF2B5EF4-FFF2-40B4-BE49-F238E27FC236}">
                <a16:creationId xmlns:a16="http://schemas.microsoft.com/office/drawing/2014/main" id="{7C202721-FC4F-EBE6-427D-39DE32F89F87}"/>
              </a:ext>
            </a:extLst>
          </p:cNvPr>
          <p:cNvCxnSpPr>
            <a:cxnSpLocks/>
          </p:cNvCxnSpPr>
          <p:nvPr/>
        </p:nvCxnSpPr>
        <p:spPr>
          <a:xfrm flipH="1">
            <a:off x="3841534" y="3065640"/>
            <a:ext cx="2247194" cy="357129"/>
          </a:xfrm>
          <a:prstGeom prst="straightConnector1">
            <a:avLst/>
          </a:prstGeom>
          <a:noFill/>
          <a:ln w="19050" cap="flat" cmpd="sng" algn="ctr">
            <a:solidFill>
              <a:sysClr val="window" lastClr="FFFFFF">
                <a:lumMod val="75000"/>
              </a:sysClr>
            </a:solidFill>
            <a:prstDash val="sysDot"/>
            <a:miter lim="800000"/>
            <a:headEnd type="none" w="med" len="med"/>
            <a:tailEnd type="arrow" w="med" len="med"/>
          </a:ln>
          <a:effectLst/>
        </p:spPr>
      </p:cxnSp>
      <p:cxnSp>
        <p:nvCxnSpPr>
          <p:cNvPr id="18" name="Straight Arrow Connector 17">
            <a:extLst>
              <a:ext uri="{FF2B5EF4-FFF2-40B4-BE49-F238E27FC236}">
                <a16:creationId xmlns:a16="http://schemas.microsoft.com/office/drawing/2014/main" id="{534E9206-722E-B47F-C52C-7230F3C447A7}"/>
              </a:ext>
            </a:extLst>
          </p:cNvPr>
          <p:cNvCxnSpPr>
            <a:cxnSpLocks/>
          </p:cNvCxnSpPr>
          <p:nvPr/>
        </p:nvCxnSpPr>
        <p:spPr>
          <a:xfrm flipH="1">
            <a:off x="3841534" y="3422769"/>
            <a:ext cx="2247194" cy="357128"/>
          </a:xfrm>
          <a:prstGeom prst="straightConnector1">
            <a:avLst/>
          </a:prstGeom>
          <a:noFill/>
          <a:ln w="19050" cap="flat" cmpd="sng" algn="ctr">
            <a:solidFill>
              <a:sysClr val="window" lastClr="FFFFFF">
                <a:lumMod val="75000"/>
              </a:sysClr>
            </a:solidFill>
            <a:prstDash val="sysDot"/>
            <a:miter lim="800000"/>
            <a:headEnd type="none" w="med" len="med"/>
            <a:tailEnd type="arrow" w="med" len="med"/>
          </a:ln>
          <a:effectLst/>
        </p:spPr>
      </p:cxnSp>
      <p:cxnSp>
        <p:nvCxnSpPr>
          <p:cNvPr id="33" name="Straight Arrow Connector 32">
            <a:extLst>
              <a:ext uri="{FF2B5EF4-FFF2-40B4-BE49-F238E27FC236}">
                <a16:creationId xmlns:a16="http://schemas.microsoft.com/office/drawing/2014/main" id="{EC40338F-23EA-EF53-A2D1-4F2FCA03A2E7}"/>
              </a:ext>
            </a:extLst>
          </p:cNvPr>
          <p:cNvCxnSpPr>
            <a:cxnSpLocks/>
          </p:cNvCxnSpPr>
          <p:nvPr/>
        </p:nvCxnSpPr>
        <p:spPr>
          <a:xfrm flipH="1">
            <a:off x="3841534" y="3779897"/>
            <a:ext cx="2247194" cy="357128"/>
          </a:xfrm>
          <a:prstGeom prst="straightConnector1">
            <a:avLst/>
          </a:prstGeom>
          <a:noFill/>
          <a:ln w="19050" cap="flat" cmpd="sng" algn="ctr">
            <a:solidFill>
              <a:sysClr val="window" lastClr="FFFFFF">
                <a:lumMod val="75000"/>
              </a:sysClr>
            </a:solidFill>
            <a:prstDash val="sysDot"/>
            <a:miter lim="800000"/>
            <a:headEnd type="none" w="med" len="med"/>
            <a:tailEnd type="arrow" w="med" len="med"/>
          </a:ln>
          <a:effectLst/>
        </p:spPr>
      </p:cxnSp>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array</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1520416"/>
          </a:xfrm>
          <a:prstGeom prst="rect">
            <a:avLst/>
          </a:prstGeom>
          <a:no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FC5AFA-6285-6C9F-47B8-2D3E9C08F385}"/>
                  </a:ext>
                </a:extLst>
              </p:cNvPr>
              <p:cNvSpPr txBox="1"/>
              <p:nvPr/>
            </p:nvSpPr>
            <p:spPr>
              <a:xfrm>
                <a:off x="3755805" y="2857478"/>
                <a:ext cx="2331224" cy="1452962"/>
              </a:xfrm>
              <a:prstGeom prst="rect">
                <a:avLst/>
              </a:prstGeom>
              <a:noFill/>
              <a:ln>
                <a:noFill/>
                <a:headEnd type="none" w="med" len="med"/>
                <a:tailEnd type="arrow" w="med" len="med"/>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4"/>
                                    <m:mcJc m:val="center"/>
                                  </m:mcPr>
                                </m:mc>
                              </m:mcs>
                              <m:ctrlP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lang="en-US" sz="2400" i="1">
                                    <a:solidFill>
                                      <a:sysClr val="window" lastClr="FFFFFF">
                                        <a:lumMod val="75000"/>
                                      </a:sysClr>
                                    </a:solidFill>
                                    <a:latin typeface="Cambria Math" panose="02040503050406030204" pitchFamily="18" charset="0"/>
                                  </a:rPr>
                                  <m:t>0</m:t>
                                </m:r>
                              </m:e>
                              <m:e>
                                <m:r>
                                  <m:rPr>
                                    <m:brk m:alnAt="7"/>
                                  </m:rP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mr>
                            <m:mr>
                              <m:e>
                                <m:r>
                                  <a:rPr lang="en-US" sz="2400" i="1">
                                    <a:solidFill>
                                      <a:srgbClr val="8C54FE"/>
                                    </a:solidFill>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mr>
                          </m:m>
                        </m:e>
                      </m:d>
                    </m:oMath>
                  </m:oMathPara>
                </a14:m>
                <a:endParaRPr lang="en-US" sz="2400"/>
              </a:p>
            </p:txBody>
          </p:sp>
        </mc:Choice>
        <mc:Fallback xmlns="">
          <p:sp>
            <p:nvSpPr>
              <p:cNvPr id="5" name="TextBox 4">
                <a:extLst>
                  <a:ext uri="{FF2B5EF4-FFF2-40B4-BE49-F238E27FC236}">
                    <a16:creationId xmlns:a16="http://schemas.microsoft.com/office/drawing/2014/main" id="{B1FC5AFA-6285-6C9F-47B8-2D3E9C08F385}"/>
                  </a:ext>
                </a:extLst>
              </p:cNvPr>
              <p:cNvSpPr txBox="1">
                <a:spLocks noRot="1" noChangeAspect="1" noMove="1" noResize="1" noEditPoints="1" noAdjustHandles="1" noChangeArrowheads="1" noChangeShapeType="1" noTextEdit="1"/>
              </p:cNvSpPr>
              <p:nvPr/>
            </p:nvSpPr>
            <p:spPr>
              <a:xfrm>
                <a:off x="3755805" y="2857478"/>
                <a:ext cx="2331224" cy="1452962"/>
              </a:xfrm>
              <a:prstGeom prst="rect">
                <a:avLst/>
              </a:prstGeom>
              <a:blipFill>
                <a:blip r:embed="rId2"/>
                <a:stretch>
                  <a:fillRect b="-2609"/>
                </a:stretch>
              </a:blipFill>
              <a:ln>
                <a:noFill/>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F037EF-960F-8639-E580-1A7786ABF39F}"/>
                  </a:ext>
                </a:extLst>
              </p:cNvPr>
              <p:cNvSpPr txBox="1"/>
              <p:nvPr/>
            </p:nvSpPr>
            <p:spPr>
              <a:xfrm>
                <a:off x="110029" y="4245564"/>
                <a:ext cx="89239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16"/>
                                    <m:mcJc m:val="center"/>
                                  </m:mcPr>
                                </m:mc>
                              </m:mcs>
                              <m:ctrlP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mr>
                          </m:m>
                        </m:e>
                      </m:d>
                    </m:oMath>
                  </m:oMathPara>
                </a14:m>
                <a:endParaRPr lang="en-US" sz="2400"/>
              </a:p>
            </p:txBody>
          </p:sp>
        </mc:Choice>
        <mc:Fallback xmlns="">
          <p:sp>
            <p:nvSpPr>
              <p:cNvPr id="11" name="TextBox 10">
                <a:extLst>
                  <a:ext uri="{FF2B5EF4-FFF2-40B4-BE49-F238E27FC236}">
                    <a16:creationId xmlns:a16="http://schemas.microsoft.com/office/drawing/2014/main" id="{BCF037EF-960F-8639-E580-1A7786ABF39F}"/>
                  </a:ext>
                </a:extLst>
              </p:cNvPr>
              <p:cNvSpPr txBox="1">
                <a:spLocks noRot="1" noChangeAspect="1" noMove="1" noResize="1" noEditPoints="1" noAdjustHandles="1" noChangeArrowheads="1" noChangeShapeType="1" noTextEdit="1"/>
              </p:cNvSpPr>
              <p:nvPr/>
            </p:nvSpPr>
            <p:spPr>
              <a:xfrm>
                <a:off x="110029" y="4245564"/>
                <a:ext cx="8923942" cy="461665"/>
              </a:xfrm>
              <a:prstGeom prst="rect">
                <a:avLst/>
              </a:prstGeom>
              <a:blipFill>
                <a:blip r:embed="rId3"/>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538D3B2-C10A-4224-5AC2-25C68445273A}"/>
              </a:ext>
            </a:extLst>
          </p:cNvPr>
          <p:cNvCxnSpPr>
            <a:cxnSpLocks/>
          </p:cNvCxnSpPr>
          <p:nvPr/>
        </p:nvCxnSpPr>
        <p:spPr>
          <a:xfrm>
            <a:off x="3841534" y="3065640"/>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20" name="Straight Arrow Connector 19">
            <a:extLst>
              <a:ext uri="{FF2B5EF4-FFF2-40B4-BE49-F238E27FC236}">
                <a16:creationId xmlns:a16="http://schemas.microsoft.com/office/drawing/2014/main" id="{38351950-E0DC-3B68-51DE-39FE9EA17EC0}"/>
              </a:ext>
            </a:extLst>
          </p:cNvPr>
          <p:cNvCxnSpPr>
            <a:cxnSpLocks/>
          </p:cNvCxnSpPr>
          <p:nvPr/>
        </p:nvCxnSpPr>
        <p:spPr>
          <a:xfrm>
            <a:off x="3841534" y="3422769"/>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25" name="Straight Arrow Connector 24">
            <a:extLst>
              <a:ext uri="{FF2B5EF4-FFF2-40B4-BE49-F238E27FC236}">
                <a16:creationId xmlns:a16="http://schemas.microsoft.com/office/drawing/2014/main" id="{5145E46C-9531-9A45-3CF4-52857CB31A43}"/>
              </a:ext>
            </a:extLst>
          </p:cNvPr>
          <p:cNvCxnSpPr>
            <a:cxnSpLocks/>
          </p:cNvCxnSpPr>
          <p:nvPr/>
        </p:nvCxnSpPr>
        <p:spPr>
          <a:xfrm>
            <a:off x="3841534" y="3779898"/>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32" name="Straight Arrow Connector 31">
            <a:extLst>
              <a:ext uri="{FF2B5EF4-FFF2-40B4-BE49-F238E27FC236}">
                <a16:creationId xmlns:a16="http://schemas.microsoft.com/office/drawing/2014/main" id="{AB8344F0-61AE-0E8F-CA6B-1C96D99A976D}"/>
              </a:ext>
            </a:extLst>
          </p:cNvPr>
          <p:cNvCxnSpPr>
            <a:cxnSpLocks/>
          </p:cNvCxnSpPr>
          <p:nvPr/>
        </p:nvCxnSpPr>
        <p:spPr>
          <a:xfrm>
            <a:off x="3841534" y="4138076"/>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35" name="Straight Arrow Connector 34">
            <a:extLst>
              <a:ext uri="{FF2B5EF4-FFF2-40B4-BE49-F238E27FC236}">
                <a16:creationId xmlns:a16="http://schemas.microsoft.com/office/drawing/2014/main" id="{CA7391C9-3B08-3476-F2B0-0D128DFFE0A7}"/>
              </a:ext>
            </a:extLst>
          </p:cNvPr>
          <p:cNvCxnSpPr>
            <a:cxnSpLocks/>
          </p:cNvCxnSpPr>
          <p:nvPr/>
        </p:nvCxnSpPr>
        <p:spPr>
          <a:xfrm>
            <a:off x="642937" y="4517027"/>
            <a:ext cx="7943852" cy="0"/>
          </a:xfrm>
          <a:prstGeom prst="straightConnector1">
            <a:avLst/>
          </a:prstGeom>
          <a:noFill/>
          <a:ln w="28575" cap="flat" cmpd="sng" algn="ctr">
            <a:solidFill>
              <a:schemeClr val="accent2"/>
            </a:solidFill>
            <a:prstDash val="solid"/>
            <a:miter lim="800000"/>
            <a:headEnd type="none" w="med" len="med"/>
            <a:tailEnd type="arrow" w="med" len="med"/>
          </a:ln>
          <a:effectLst/>
        </p:spPr>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3691EC2-0FDB-B9A6-6069-3FB3A1722CA3}"/>
                  </a:ext>
                </a:extLst>
              </p:cNvPr>
              <p:cNvSpPr/>
              <p:nvPr/>
            </p:nvSpPr>
            <p:spPr>
              <a:xfrm>
                <a:off x="3449652" y="2859940"/>
                <a:ext cx="439544" cy="1429750"/>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i="1" smtClean="0">
                              <a:solidFill>
                                <a:srgbClr val="FF0000"/>
                              </a:solidFill>
                              <a:latin typeface="Cambria Math" panose="02040503050406030204" pitchFamily="18" charset="0"/>
                            </a:rPr>
                          </m:ctrlPr>
                        </m:mPr>
                        <m:mr>
                          <m:e>
                            <m:r>
                              <m:rPr>
                                <m:brk m:alnAt="7"/>
                              </m:rPr>
                              <a:rPr lang="en-US" sz="2400" i="1">
                                <a:solidFill>
                                  <a:srgbClr val="FF0000"/>
                                </a:solidFill>
                                <a:latin typeface="Cambria Math" panose="02040503050406030204" pitchFamily="18" charset="0"/>
                              </a:rPr>
                              <m:t>0</m:t>
                            </m:r>
                          </m:e>
                        </m:mr>
                        <m:mr>
                          <m:e>
                            <m:r>
                              <a:rPr lang="en-US" sz="2400" i="1" smtClean="0">
                                <a:solidFill>
                                  <a:srgbClr val="FF0000"/>
                                </a:solidFill>
                                <a:latin typeface="Cambria Math" panose="02040503050406030204" pitchFamily="18" charset="0"/>
                              </a:rPr>
                              <m:t>1</m:t>
                            </m:r>
                          </m:e>
                        </m:mr>
                        <m:mr>
                          <m:e>
                            <m:r>
                              <a:rPr lang="en-US" sz="2400" i="1" smtClean="0">
                                <a:solidFill>
                                  <a:srgbClr val="FF0000"/>
                                </a:solidFill>
                                <a:latin typeface="Cambria Math" panose="02040503050406030204" pitchFamily="18" charset="0"/>
                              </a:rPr>
                              <m:t>2</m:t>
                            </m:r>
                          </m:e>
                        </m:mr>
                        <m:mr>
                          <m:e>
                            <m:r>
                              <a:rPr lang="en-US" sz="2400" i="1" smtClean="0">
                                <a:solidFill>
                                  <a:srgbClr val="FF0000"/>
                                </a:solidFill>
                                <a:latin typeface="Cambria Math" panose="02040503050406030204" pitchFamily="18" charset="0"/>
                              </a:rPr>
                              <m:t>3</m:t>
                            </m:r>
                          </m:e>
                        </m:mr>
                      </m:m>
                    </m:oMath>
                  </m:oMathPara>
                </a14:m>
                <a:endParaRPr lang="en-US" sz="2400" dirty="0">
                  <a:solidFill>
                    <a:srgbClr val="FF0000"/>
                  </a:solidFill>
                  <a:latin typeface="Segoe UI Emoji"/>
                </a:endParaRPr>
              </a:p>
            </p:txBody>
          </p:sp>
        </mc:Choice>
        <mc:Fallback xmlns="">
          <p:sp>
            <p:nvSpPr>
              <p:cNvPr id="41" name="Rectangle 40">
                <a:extLst>
                  <a:ext uri="{FF2B5EF4-FFF2-40B4-BE49-F238E27FC236}">
                    <a16:creationId xmlns:a16="http://schemas.microsoft.com/office/drawing/2014/main" id="{F3691EC2-0FDB-B9A6-6069-3FB3A1722CA3}"/>
                  </a:ext>
                </a:extLst>
              </p:cNvPr>
              <p:cNvSpPr>
                <a:spLocks noRot="1" noChangeAspect="1" noMove="1" noResize="1" noEditPoints="1" noAdjustHandles="1" noChangeArrowheads="1" noChangeShapeType="1" noTextEdit="1"/>
              </p:cNvSpPr>
              <p:nvPr/>
            </p:nvSpPr>
            <p:spPr>
              <a:xfrm>
                <a:off x="3449652" y="2859940"/>
                <a:ext cx="439544" cy="1429750"/>
              </a:xfrm>
              <a:prstGeom prst="rect">
                <a:avLst/>
              </a:prstGeom>
              <a:blipFill>
                <a:blip r:embed="rId4"/>
                <a:stretch>
                  <a:fillRect b="-35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A527C06-C635-E252-A088-F708A2B0207B}"/>
                  </a:ext>
                </a:extLst>
              </p:cNvPr>
              <p:cNvSpPr/>
              <p:nvPr/>
            </p:nvSpPr>
            <p:spPr>
              <a:xfrm>
                <a:off x="3981563" y="2443079"/>
                <a:ext cx="1872629" cy="461665"/>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4"/>
                                <m:mcJc m:val="center"/>
                              </m:mcPr>
                            </m:mc>
                          </m:mcs>
                          <m:ctrlPr>
                            <a:rPr lang="en-US" sz="2400" i="1" smtClean="0">
                              <a:solidFill>
                                <a:srgbClr val="0000FF"/>
                              </a:solidFill>
                              <a:latin typeface="Cambria Math" panose="02040503050406030204" pitchFamily="18" charset="0"/>
                            </a:rPr>
                          </m:ctrlPr>
                        </m:mPr>
                        <m:mr>
                          <m:e>
                            <m:r>
                              <m:rPr>
                                <m:brk m:alnAt="7"/>
                              </m:rPr>
                              <a:rPr lang="en-US" sz="2400" i="1">
                                <a:solidFill>
                                  <a:srgbClr val="0000FF"/>
                                </a:solidFill>
                                <a:latin typeface="Cambria Math" panose="02040503050406030204" pitchFamily="18" charset="0"/>
                              </a:rPr>
                              <m:t>0</m:t>
                            </m:r>
                          </m:e>
                          <m:e>
                            <m:r>
                              <a:rPr lang="en-US" sz="2400" i="1">
                                <a:solidFill>
                                  <a:srgbClr val="0000FF"/>
                                </a:solidFill>
                                <a:latin typeface="Cambria Math" panose="02040503050406030204" pitchFamily="18" charset="0"/>
                              </a:rPr>
                              <m:t>1</m:t>
                            </m:r>
                          </m:e>
                          <m:e>
                            <m:r>
                              <a:rPr lang="en-US" sz="2400" i="1" smtClean="0">
                                <a:solidFill>
                                  <a:srgbClr val="0000FF"/>
                                </a:solidFill>
                                <a:latin typeface="Cambria Math" panose="02040503050406030204" pitchFamily="18" charset="0"/>
                              </a:rPr>
                              <m:t>2</m:t>
                            </m:r>
                          </m:e>
                          <m:e>
                            <m:r>
                              <a:rPr lang="en-US" sz="2400" i="1" smtClean="0">
                                <a:solidFill>
                                  <a:srgbClr val="0000FF"/>
                                </a:solidFill>
                                <a:latin typeface="Cambria Math" panose="02040503050406030204" pitchFamily="18" charset="0"/>
                              </a:rPr>
                              <m:t>3</m:t>
                            </m:r>
                          </m:e>
                        </m:mr>
                      </m:m>
                    </m:oMath>
                  </m:oMathPara>
                </a14:m>
                <a:endParaRPr lang="en-US" sz="2400" dirty="0">
                  <a:solidFill>
                    <a:srgbClr val="0000FF"/>
                  </a:solidFill>
                  <a:latin typeface="Segoe UI Emoji"/>
                </a:endParaRPr>
              </a:p>
            </p:txBody>
          </p:sp>
        </mc:Choice>
        <mc:Fallback xmlns="">
          <p:sp>
            <p:nvSpPr>
              <p:cNvPr id="42" name="Rectangle 41">
                <a:extLst>
                  <a:ext uri="{FF2B5EF4-FFF2-40B4-BE49-F238E27FC236}">
                    <a16:creationId xmlns:a16="http://schemas.microsoft.com/office/drawing/2014/main" id="{FA527C06-C635-E252-A088-F708A2B0207B}"/>
                  </a:ext>
                </a:extLst>
              </p:cNvPr>
              <p:cNvSpPr>
                <a:spLocks noRot="1" noChangeAspect="1" noMove="1" noResize="1" noEditPoints="1" noAdjustHandles="1" noChangeArrowheads="1" noChangeShapeType="1" noTextEdit="1"/>
              </p:cNvSpPr>
              <p:nvPr/>
            </p:nvSpPr>
            <p:spPr>
              <a:xfrm>
                <a:off x="3981563" y="2443079"/>
                <a:ext cx="1872629"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152644E-BBFF-8DC1-6708-E194847892F6}"/>
                  </a:ext>
                </a:extLst>
              </p:cNvPr>
              <p:cNvSpPr txBox="1"/>
              <p:nvPr/>
            </p:nvSpPr>
            <p:spPr>
              <a:xfrm>
                <a:off x="110029" y="4674242"/>
                <a:ext cx="8923942" cy="2693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6"/>
                                <m:mcJc m:val="center"/>
                              </m:mcPr>
                            </m:mc>
                          </m:mcs>
                          <m:ctrlPr>
                            <a:rPr kumimoji="0" lang="en-US" sz="112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kumimoji="0" lang="en-US" sz="1120" b="0" i="1" u="none" strike="noStrike" kern="1200" cap="none" spc="0" normalizeH="0" baseline="0" noProof="0" smtClean="0">
                                <a:ln>
                                  <a:noFill/>
                                </a:ln>
                                <a:solidFill>
                                  <a:schemeClr val="tx1"/>
                                </a:solidFill>
                                <a:effectLst/>
                                <a:uLnTx/>
                                <a:uFillTx/>
                                <a:latin typeface="Cambria Math" panose="02040503050406030204" pitchFamily="18" charset="0"/>
                              </a:rPr>
                              <m:t>(</m:t>
                            </m:r>
                            <m:r>
                              <a:rPr lang="en-US" sz="1120" i="1">
                                <a:solidFill>
                                  <a:srgbClr val="FF0000"/>
                                </a:solidFill>
                                <a:latin typeface="Cambria Math" panose="02040503050406030204" pitchFamily="18" charset="0"/>
                              </a:rPr>
                              <m:t>0</m:t>
                            </m:r>
                            <m:r>
                              <a:rPr lang="en-US" sz="1120" b="0" i="1">
                                <a:solidFill>
                                  <a:schemeClr val="tx1"/>
                                </a:solidFill>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b="0" i="1">
                                <a:solidFill>
                                  <a:schemeClr val="tx1"/>
                                </a:solidFill>
                                <a:latin typeface="Cambria Math" panose="02040503050406030204" pitchFamily="18" charset="0"/>
                              </a:rPr>
                              <m:t>)</m:t>
                            </m:r>
                          </m:e>
                          <m:e>
                            <m:r>
                              <m:rPr>
                                <m:brk m:alnAt="7"/>
                              </m:rPr>
                              <a:rPr lang="en-US" sz="1120" i="1">
                                <a:latin typeface="Cambria Math" panose="02040503050406030204" pitchFamily="18" charset="0"/>
                              </a:rPr>
                              <m:t>(</m:t>
                            </m:r>
                            <m:r>
                              <a:rPr lang="en-US" sz="1120" i="1">
                                <a:solidFill>
                                  <a:srgbClr val="FF0000"/>
                                </a:solidFill>
                                <a:latin typeface="Cambria Math" panose="02040503050406030204" pitchFamily="18" charset="0"/>
                              </a:rPr>
                              <m:t>0</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i="1">
                                <a:solidFill>
                                  <a:srgbClr val="FF0000"/>
                                </a:solidFill>
                                <a:latin typeface="Cambria Math" panose="02040503050406030204" pitchFamily="18" charset="0"/>
                              </a:rPr>
                              <m:t>0</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i="1">
                                <a:solidFill>
                                  <a:srgbClr val="FF0000"/>
                                </a:solidFill>
                                <a:latin typeface="Cambria Math" panose="02040503050406030204" pitchFamily="18" charset="0"/>
                              </a:rPr>
                              <m:t>0</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mr>
                      </m:m>
                    </m:oMath>
                  </m:oMathPara>
                </a14:m>
                <a:endParaRPr lang="en-US" sz="1120"/>
              </a:p>
            </p:txBody>
          </p:sp>
        </mc:Choice>
        <mc:Fallback xmlns="">
          <p:sp>
            <p:nvSpPr>
              <p:cNvPr id="43" name="TextBox 42">
                <a:extLst>
                  <a:ext uri="{FF2B5EF4-FFF2-40B4-BE49-F238E27FC236}">
                    <a16:creationId xmlns:a16="http://schemas.microsoft.com/office/drawing/2014/main" id="{9152644E-BBFF-8DC1-6708-E194847892F6}"/>
                  </a:ext>
                </a:extLst>
              </p:cNvPr>
              <p:cNvSpPr txBox="1">
                <a:spLocks noRot="1" noChangeAspect="1" noMove="1" noResize="1" noEditPoints="1" noAdjustHandles="1" noChangeArrowheads="1" noChangeShapeType="1" noTextEdit="1"/>
              </p:cNvSpPr>
              <p:nvPr/>
            </p:nvSpPr>
            <p:spPr>
              <a:xfrm>
                <a:off x="110029" y="4674242"/>
                <a:ext cx="8923942" cy="269304"/>
              </a:xfrm>
              <a:prstGeom prst="rect">
                <a:avLst/>
              </a:prstGeom>
              <a:blipFill>
                <a:blip r:embed="rId6"/>
                <a:stretch>
                  <a:fillRect b="-4545"/>
                </a:stretch>
              </a:blipFill>
            </p:spPr>
            <p:txBody>
              <a:bodyPr/>
              <a:lstStyle/>
              <a:p>
                <a:r>
                  <a:rPr lang="en-US">
                    <a:noFill/>
                  </a:rPr>
                  <a:t> </a:t>
                </a:r>
              </a:p>
            </p:txBody>
          </p:sp>
        </mc:Fallback>
      </mc:AlternateContent>
    </p:spTree>
    <p:extLst>
      <p:ext uri="{BB962C8B-B14F-4D97-AF65-F5344CB8AC3E}">
        <p14:creationId xmlns:p14="http://schemas.microsoft.com/office/powerpoint/2010/main" val="307289343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D38072-5049-C3D4-42D7-8C7071E61F9F}"/>
              </a:ext>
            </a:extLst>
          </p:cNvPr>
          <p:cNvSpPr>
            <a:spLocks noGrp="1"/>
          </p:cNvSpPr>
          <p:nvPr>
            <p:ph type="title"/>
          </p:nvPr>
        </p:nvSpPr>
        <p:spPr/>
        <p:txBody>
          <a:bodyPr/>
          <a:lstStyle/>
          <a:p>
            <a:r>
              <a:rPr lang="en-US"/>
              <a:t>spaghetti sort</a:t>
            </a:r>
          </a:p>
        </p:txBody>
      </p:sp>
    </p:spTree>
    <p:extLst>
      <p:ext uri="{BB962C8B-B14F-4D97-AF65-F5344CB8AC3E}">
        <p14:creationId xmlns:p14="http://schemas.microsoft.com/office/powerpoint/2010/main" val="424462634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defined">
            <a:extLst>
              <a:ext uri="{FF2B5EF4-FFF2-40B4-BE49-F238E27FC236}">
                <a16:creationId xmlns:a16="http://schemas.microsoft.com/office/drawing/2014/main" id="{5E5C4FF0-355B-C36C-341B-18974568AA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5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18694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D617-D638-49B9-4F9D-C1D0EA853AC6}"/>
              </a:ext>
            </a:extLst>
          </p:cNvPr>
          <p:cNvSpPr>
            <a:spLocks noGrp="1"/>
          </p:cNvSpPr>
          <p:nvPr>
            <p:ph type="title"/>
          </p:nvPr>
        </p:nvSpPr>
        <p:spPr/>
        <p:txBody>
          <a:bodyPr/>
          <a:lstStyle/>
          <a:p>
            <a:r>
              <a:rPr lang="en-US"/>
              <a:t>spaghetti sort</a:t>
            </a:r>
          </a:p>
        </p:txBody>
      </p:sp>
      <p:sp>
        <p:nvSpPr>
          <p:cNvPr id="3" name="Content Placeholder 2">
            <a:extLst>
              <a:ext uri="{FF2B5EF4-FFF2-40B4-BE49-F238E27FC236}">
                <a16:creationId xmlns:a16="http://schemas.microsoft.com/office/drawing/2014/main" id="{216136AC-F437-4591-6F7D-15E48FF6087D}"/>
              </a:ext>
            </a:extLst>
          </p:cNvPr>
          <p:cNvSpPr>
            <a:spLocks noGrp="1"/>
          </p:cNvSpPr>
          <p:nvPr>
            <p:ph sz="quarter" idx="10"/>
          </p:nvPr>
        </p:nvSpPr>
        <p:spPr/>
        <p:txBody>
          <a:bodyPr/>
          <a:lstStyle/>
          <a:p>
            <a:r>
              <a:rPr lang="en-US" sz="2000" dirty="0"/>
              <a:t>given an </a:t>
            </a:r>
            <a:r>
              <a:rPr lang="en-US" sz="2000" b="1" dirty="0"/>
              <a:t>int[] numbers = new int[n];</a:t>
            </a:r>
          </a:p>
          <a:p>
            <a:pPr lvl="1"/>
            <a:r>
              <a:rPr lang="en-US" sz="2000" b="1" dirty="0"/>
              <a:t>for (int </a:t>
            </a:r>
            <a:r>
              <a:rPr lang="en-US" sz="2000" b="1" dirty="0" err="1"/>
              <a:t>i</a:t>
            </a:r>
            <a:r>
              <a:rPr lang="en-US" sz="2000" b="1" dirty="0"/>
              <a:t> = 0; </a:t>
            </a:r>
            <a:r>
              <a:rPr lang="en-US" sz="2000" b="1" dirty="0" err="1"/>
              <a:t>i</a:t>
            </a:r>
            <a:r>
              <a:rPr lang="en-US" sz="2000" b="1" dirty="0"/>
              <a:t> &lt; n; ++</a:t>
            </a:r>
            <a:r>
              <a:rPr lang="en-US" sz="2000" b="1" dirty="0" err="1"/>
              <a:t>i</a:t>
            </a:r>
            <a:r>
              <a:rPr lang="en-US" sz="2000" b="1" dirty="0"/>
              <a:t>)</a:t>
            </a:r>
          </a:p>
          <a:p>
            <a:pPr lvl="2"/>
            <a:r>
              <a:rPr lang="en-US" sz="2000" dirty="0"/>
              <a:t>prepare a piece of spaghetti as long as </a:t>
            </a:r>
            <a:r>
              <a:rPr lang="en-US" sz="2000" b="1" dirty="0"/>
              <a:t>numbers[</a:t>
            </a:r>
            <a:r>
              <a:rPr lang="en-US" sz="2000" b="1" dirty="0" err="1"/>
              <a:t>i</a:t>
            </a:r>
            <a:r>
              <a:rPr lang="en-US" sz="2000" b="1" dirty="0"/>
              <a:t>]</a:t>
            </a:r>
          </a:p>
          <a:p>
            <a:pPr lvl="1"/>
            <a:r>
              <a:rPr lang="en-US" sz="2000" dirty="0"/>
              <a:t>loosely grasp the spaghetti and lower it onto a table</a:t>
            </a:r>
          </a:p>
          <a:p>
            <a:pPr lvl="1"/>
            <a:r>
              <a:rPr lang="en-US" sz="2000" b="1" dirty="0"/>
              <a:t>for (int </a:t>
            </a:r>
            <a:r>
              <a:rPr lang="en-US" sz="2000" b="1" dirty="0" err="1"/>
              <a:t>i</a:t>
            </a:r>
            <a:r>
              <a:rPr lang="en-US" sz="2000" b="1" dirty="0"/>
              <a:t> = 0; </a:t>
            </a:r>
            <a:r>
              <a:rPr lang="en-US" sz="2000" b="1" dirty="0" err="1"/>
              <a:t>i</a:t>
            </a:r>
            <a:r>
              <a:rPr lang="en-US" sz="2000" b="1" dirty="0"/>
              <a:t> &lt; n; ++</a:t>
            </a:r>
            <a:r>
              <a:rPr lang="en-US" sz="2000" b="1" dirty="0" err="1"/>
              <a:t>i</a:t>
            </a:r>
            <a:r>
              <a:rPr lang="en-US" sz="2000" b="1" dirty="0"/>
              <a:t>)</a:t>
            </a:r>
          </a:p>
          <a:p>
            <a:pPr lvl="2"/>
            <a:r>
              <a:rPr lang="en-US" sz="2000" dirty="0"/>
              <a:t>lower your other hand onto the spaghetti...</a:t>
            </a:r>
          </a:p>
          <a:p>
            <a:pPr lvl="2"/>
            <a:r>
              <a:rPr lang="en-US" sz="2000" dirty="0"/>
              <a:t>...when you feel you have hit the longest spaghetto...</a:t>
            </a:r>
          </a:p>
          <a:p>
            <a:pPr lvl="2"/>
            <a:r>
              <a:rPr lang="en-US" sz="2000" dirty="0"/>
              <a:t>...remove it and set it to the side, in order</a:t>
            </a:r>
          </a:p>
          <a:p>
            <a:endParaRPr lang="en-US"/>
          </a:p>
        </p:txBody>
      </p:sp>
    </p:spTree>
    <p:extLst>
      <p:ext uri="{BB962C8B-B14F-4D97-AF65-F5344CB8AC3E}">
        <p14:creationId xmlns:p14="http://schemas.microsoft.com/office/powerpoint/2010/main" val="246851094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A35D4C-0F40-A0F3-8D0D-1AEF21D5E5F5}"/>
              </a:ext>
            </a:extLst>
          </p:cNvPr>
          <p:cNvSpPr>
            <a:spLocks noGrp="1"/>
          </p:cNvSpPr>
          <p:nvPr>
            <p:ph type="title"/>
          </p:nvPr>
        </p:nvSpPr>
        <p:spPr/>
        <p:txBody>
          <a:bodyPr/>
          <a:lstStyle/>
          <a:p>
            <a:r>
              <a:rPr lang="en-US" sz="3600" dirty="0">
                <a:solidFill>
                  <a:srgbClr val="F80B8D"/>
                </a:solidFill>
              </a:rPr>
              <a:t>🧠 what is the big O of spaghetti sort?</a:t>
            </a:r>
            <a:endParaRPr lang="en-US" sz="3600">
              <a:solidFill>
                <a:srgbClr val="F80B8D"/>
              </a:solidFill>
            </a:endParaRPr>
          </a:p>
        </p:txBody>
      </p:sp>
    </p:spTree>
    <p:extLst>
      <p:ext uri="{BB962C8B-B14F-4D97-AF65-F5344CB8AC3E}">
        <p14:creationId xmlns:p14="http://schemas.microsoft.com/office/powerpoint/2010/main" val="82124059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BF8E7-1F0A-E5AA-04A0-C5C4DC6B885A}"/>
              </a:ext>
            </a:extLst>
          </p:cNvPr>
          <p:cNvSpPr>
            <a:spLocks noGrp="1"/>
          </p:cNvSpPr>
          <p:nvPr>
            <p:ph type="title"/>
          </p:nvPr>
        </p:nvSpPr>
        <p:spPr/>
        <p:txBody>
          <a:bodyPr/>
          <a:lstStyle/>
          <a:p>
            <a:r>
              <a:rPr lang="en-US" sz="4000" dirty="0">
                <a:solidFill>
                  <a:srgbClr val="F80B8D"/>
                </a:solidFill>
              </a:rPr>
              <a:t>at least O(n * L)</a:t>
            </a:r>
            <a:br>
              <a:rPr lang="en-US" sz="2800" dirty="0">
                <a:solidFill>
                  <a:srgbClr val="F80B8D"/>
                </a:solidFill>
              </a:rPr>
            </a:br>
            <a:r>
              <a:rPr lang="en-US" sz="2800" dirty="0">
                <a:solidFill>
                  <a:srgbClr val="F80B8D"/>
                </a:solidFill>
              </a:rPr>
              <a:t>where L is the length of the longest </a:t>
            </a:r>
            <a:r>
              <a:rPr lang="en-US" sz="2800" dirty="0" err="1">
                <a:solidFill>
                  <a:srgbClr val="F80B8D"/>
                </a:solidFill>
              </a:rPr>
              <a:t>spaghetto</a:t>
            </a:r>
            <a:endParaRPr lang="en-US" sz="2800">
              <a:solidFill>
                <a:srgbClr val="F80B8D"/>
              </a:solidFill>
            </a:endParaRPr>
          </a:p>
        </p:txBody>
      </p:sp>
    </p:spTree>
    <p:extLst>
      <p:ext uri="{BB962C8B-B14F-4D97-AF65-F5344CB8AC3E}">
        <p14:creationId xmlns:p14="http://schemas.microsoft.com/office/powerpoint/2010/main" val="132638291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14F2D-4CAC-7AC0-FABE-714DE10E45FA}"/>
              </a:ext>
            </a:extLst>
          </p:cNvPr>
          <p:cNvSpPr>
            <a:spLocks noGrp="1"/>
          </p:cNvSpPr>
          <p:nvPr>
            <p:ph type="title"/>
          </p:nvPr>
        </p:nvSpPr>
        <p:spPr/>
        <p:txBody>
          <a:bodyPr/>
          <a:lstStyle/>
          <a:p>
            <a:r>
              <a:rPr lang="en-US"/>
              <a:t>🍝 </a:t>
            </a:r>
            <a:r>
              <a:rPr lang="en-US">
                <a:solidFill>
                  <a:srgbClr val="F6302D"/>
                </a:solidFill>
              </a:rPr>
              <a:t>what?</a:t>
            </a:r>
            <a:endParaRPr lang="en-US"/>
          </a:p>
        </p:txBody>
      </p:sp>
    </p:spTree>
    <p:extLst>
      <p:ext uri="{BB962C8B-B14F-4D97-AF65-F5344CB8AC3E}">
        <p14:creationId xmlns:p14="http://schemas.microsoft.com/office/powerpoint/2010/main" val="212888193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8D027-395C-30D9-FC6E-B81289C8E375}"/>
              </a:ext>
            </a:extLst>
          </p:cNvPr>
          <p:cNvSpPr>
            <a:spLocks noGrp="1"/>
          </p:cNvSpPr>
          <p:nvPr>
            <p:ph type="title"/>
          </p:nvPr>
        </p:nvSpPr>
        <p:spPr/>
        <p:txBody>
          <a:bodyPr/>
          <a:lstStyle/>
          <a:p>
            <a:r>
              <a:rPr lang="en-US" sz="4000" b="1">
                <a:solidFill>
                  <a:srgbClr val="F6302D"/>
                </a:solidFill>
              </a:rPr>
              <a:t>hint: </a:t>
            </a:r>
            <a:r>
              <a:rPr lang="en-US" sz="4000">
                <a:solidFill>
                  <a:srgbClr val="F6302D"/>
                </a:solidFill>
              </a:rPr>
              <a:t>how do you *know* that</a:t>
            </a:r>
            <a:br>
              <a:rPr lang="en-US" sz="4000">
                <a:solidFill>
                  <a:srgbClr val="F6302D"/>
                </a:solidFill>
              </a:rPr>
            </a:br>
            <a:r>
              <a:rPr lang="en-US" sz="4000">
                <a:solidFill>
                  <a:srgbClr val="F6302D"/>
                </a:solidFill>
              </a:rPr>
              <a:t>your hand has hit the spaghetto?</a:t>
            </a:r>
          </a:p>
        </p:txBody>
      </p:sp>
    </p:spTree>
    <p:extLst>
      <p:ext uri="{BB962C8B-B14F-4D97-AF65-F5344CB8AC3E}">
        <p14:creationId xmlns:p14="http://schemas.microsoft.com/office/powerpoint/2010/main" val="107042117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D38072-5049-C3D4-42D7-8C7071E61F9F}"/>
              </a:ext>
            </a:extLst>
          </p:cNvPr>
          <p:cNvSpPr>
            <a:spLocks noGrp="1"/>
          </p:cNvSpPr>
          <p:nvPr>
            <p:ph type="title"/>
          </p:nvPr>
        </p:nvSpPr>
        <p:spPr/>
        <p:txBody>
          <a:bodyPr/>
          <a:lstStyle/>
          <a:p>
            <a:r>
              <a:rPr lang="en-US"/>
              <a:t>gamedev update</a:t>
            </a:r>
          </a:p>
        </p:txBody>
      </p:sp>
    </p:spTree>
    <p:extLst>
      <p:ext uri="{BB962C8B-B14F-4D97-AF65-F5344CB8AC3E}">
        <p14:creationId xmlns:p14="http://schemas.microsoft.com/office/powerpoint/2010/main" val="1396766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555B66B-B75C-BA61-0299-13045D728ECA}"/>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83165787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9"/>
            <a:ext cx="8396548" cy="4893647"/>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rPr>
              <a:t>Today is Welcome Back From Thanksgiving Break Monday</a:t>
            </a:r>
          </a:p>
          <a:p>
            <a:r>
              <a:rPr lang="en-US" sz="2400">
                <a:solidFill>
                  <a:schemeClr val="accent5"/>
                </a:solidFill>
              </a:rPr>
              <a:t>HW-12 comes out </a:t>
            </a:r>
            <a:r>
              <a:rPr lang="en-US" sz="2400" b="1">
                <a:solidFill>
                  <a:schemeClr val="accent5"/>
                </a:solidFill>
              </a:rPr>
              <a:t>tonight</a:t>
            </a:r>
            <a:r>
              <a:rPr lang="en-US" sz="2400">
                <a:solidFill>
                  <a:schemeClr val="accent5"/>
                </a:solidFill>
              </a:rPr>
              <a:t> (due in 1 week)</a:t>
            </a:r>
          </a:p>
          <a:p>
            <a:r>
              <a:rPr lang="en-US" sz="2400">
                <a:solidFill>
                  <a:schemeClr val="accent5"/>
                </a:solidFill>
              </a:rPr>
              <a:t>HW-13 (Project) comes out </a:t>
            </a:r>
            <a:r>
              <a:rPr lang="en-US" sz="2400" b="1">
                <a:solidFill>
                  <a:schemeClr val="accent5"/>
                </a:solidFill>
              </a:rPr>
              <a:t>tonight</a:t>
            </a:r>
            <a:r>
              <a:rPr lang="en-US" sz="2400">
                <a:solidFill>
                  <a:schemeClr val="accent5"/>
                </a:solidFill>
              </a:rPr>
              <a:t> (due in 2 weeks)</a:t>
            </a:r>
          </a:p>
          <a:p>
            <a:r>
              <a:rPr lang="en-US" sz="2400">
                <a:solidFill>
                  <a:schemeClr val="accent5"/>
                </a:solidFill>
              </a:rPr>
              <a:t>Practice Final comes out </a:t>
            </a:r>
            <a:r>
              <a:rPr lang="en-US" sz="2400" b="1">
                <a:solidFill>
                  <a:schemeClr val="accent5"/>
                </a:solidFill>
              </a:rPr>
              <a:t>tonight</a:t>
            </a:r>
            <a:br>
              <a:rPr lang="en-US" sz="2400"/>
            </a:br>
            <a:r>
              <a:rPr lang="en-US" sz="3200">
                <a:solidFill>
                  <a:schemeClr val="accent1"/>
                </a:solidFill>
              </a:rPr>
              <a:t>WARMUP</a:t>
            </a:r>
            <a:endParaRPr lang="en-US" sz="2400">
              <a:solidFill>
                <a:schemeClr val="accent1"/>
              </a:solidFill>
            </a:endParaRPr>
          </a:p>
          <a:p>
            <a:r>
              <a:rPr lang="en-US" sz="2400">
                <a:solidFill>
                  <a:schemeClr val="accent1"/>
                </a:solidFill>
              </a:rPr>
              <a:t>did you have a favorite Thanksgiving food?</a:t>
            </a:r>
          </a:p>
          <a:p>
            <a:r>
              <a:rPr lang="en-US" sz="2400">
                <a:solidFill>
                  <a:schemeClr val="accent1"/>
                </a:solidFill>
              </a:rPr>
              <a:t>if you could make any game you would find fun OR</a:t>
            </a:r>
            <a:br>
              <a:rPr lang="en-US" sz="2400">
                <a:solidFill>
                  <a:schemeClr val="accent1"/>
                </a:solidFill>
              </a:rPr>
            </a:br>
            <a:r>
              <a:rPr lang="en-US" sz="2400">
                <a:solidFill>
                  <a:schemeClr val="accent1"/>
                </a:solidFill>
              </a:rPr>
              <a:t>any program you would find useful </a:t>
            </a:r>
            <a:r>
              <a:rPr lang="en-US" sz="2400" b="1" u="sng">
                <a:solidFill>
                  <a:schemeClr val="accent1"/>
                </a:solidFill>
              </a:rPr>
              <a:t>in the next two weeks</a:t>
            </a:r>
            <a:r>
              <a:rPr lang="en-US" sz="2400">
                <a:solidFill>
                  <a:schemeClr val="accent1"/>
                </a:solidFill>
              </a:rPr>
              <a:t>,</a:t>
            </a:r>
            <a:br>
              <a:rPr lang="en-US" sz="2400">
                <a:solidFill>
                  <a:schemeClr val="accent1"/>
                </a:solidFill>
              </a:rPr>
            </a:br>
            <a:r>
              <a:rPr lang="en-US" sz="2400">
                <a:solidFill>
                  <a:schemeClr val="accent1"/>
                </a:solidFill>
              </a:rPr>
              <a:t>what would it be?</a:t>
            </a:r>
            <a:br>
              <a:rPr lang="en-US" sz="2400">
                <a:solidFill>
                  <a:schemeClr val="accent4"/>
                </a:solidFill>
              </a:rPr>
            </a:br>
            <a:r>
              <a:rPr lang="en-US" sz="3200">
                <a:solidFill>
                  <a:schemeClr val="accent3">
                    <a:lumMod val="75000"/>
                  </a:schemeClr>
                </a:solidFill>
              </a:rPr>
              <a:t>TODAY</a:t>
            </a:r>
            <a:endParaRPr lang="en-US" sz="2400">
              <a:solidFill>
                <a:schemeClr val="accent3">
                  <a:lumMod val="75000"/>
                </a:schemeClr>
              </a:solidFill>
            </a:endParaRPr>
          </a:p>
          <a:p>
            <a:r>
              <a:rPr lang="en-US" sz="2400">
                <a:solidFill>
                  <a:schemeClr val="accent3">
                    <a:lumMod val="75000"/>
                  </a:schemeClr>
                </a:solidFill>
              </a:rPr>
              <a:t>recursion and dynamic programming</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5493694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C02948-50DA-623C-1F16-07B2F6F13422}"/>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325768834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b="1"/>
              <a:t>background: </a:t>
            </a:r>
            <a:r>
              <a:rPr lang="en-US"/>
              <a:t>integer overflow</a:t>
            </a:r>
          </a:p>
        </p:txBody>
      </p:sp>
    </p:spTree>
    <p:extLst>
      <p:ext uri="{BB962C8B-B14F-4D97-AF65-F5344CB8AC3E}">
        <p14:creationId xmlns:p14="http://schemas.microsoft.com/office/powerpoint/2010/main" val="3068490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827AB7-F9CB-3346-9A7D-7944B2B64BBD}"/>
              </a:ext>
            </a:extLst>
          </p:cNvPr>
          <p:cNvSpPr>
            <a:spLocks noGrp="1"/>
          </p:cNvSpPr>
          <p:nvPr>
            <p:ph type="title"/>
          </p:nvPr>
        </p:nvSpPr>
        <p:spPr/>
        <p:txBody>
          <a:bodyPr/>
          <a:lstStyle/>
          <a:p>
            <a:r>
              <a:rPr lang="en-US">
                <a:latin typeface="+mj-lt"/>
              </a:rPr>
              <a:t>[demo]</a:t>
            </a:r>
            <a:br>
              <a:rPr lang="en-US">
                <a:latin typeface="+mj-lt"/>
              </a:rPr>
            </a:br>
            <a:r>
              <a:rPr lang="en-US">
                <a:latin typeface="+mj-lt"/>
              </a:rPr>
              <a:t>int a = 1;</a:t>
            </a:r>
            <a:br>
              <a:rPr lang="en-US">
                <a:latin typeface="+mj-lt"/>
              </a:rPr>
            </a:br>
            <a:r>
              <a:rPr lang="en-US">
                <a:latin typeface="+mj-lt"/>
              </a:rPr>
              <a:t>a *= 10;</a:t>
            </a:r>
            <a:br>
              <a:rPr lang="en-US">
                <a:latin typeface="+mj-lt"/>
              </a:rPr>
            </a:br>
            <a:r>
              <a:rPr lang="en-US">
                <a:latin typeface="+mj-lt"/>
              </a:rPr>
              <a:t>a *= 10;</a:t>
            </a:r>
            <a:br>
              <a:rPr lang="en-US">
                <a:latin typeface="+mj-lt"/>
              </a:rPr>
            </a:br>
            <a:r>
              <a:rPr lang="en-US">
                <a:latin typeface="+mj-lt"/>
              </a:rPr>
              <a:t>a *= 10;</a:t>
            </a:r>
            <a:br>
              <a:rPr lang="en-US">
                <a:latin typeface="+mj-lt"/>
              </a:rPr>
            </a:br>
            <a:r>
              <a:rPr lang="en-US">
                <a:latin typeface="+mj-lt"/>
              </a:rPr>
              <a:t>...</a:t>
            </a:r>
          </a:p>
        </p:txBody>
      </p:sp>
    </p:spTree>
    <p:extLst>
      <p:ext uri="{BB962C8B-B14F-4D97-AF65-F5344CB8AC3E}">
        <p14:creationId xmlns:p14="http://schemas.microsoft.com/office/powerpoint/2010/main" val="197129988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b="1"/>
              <a:t>review:</a:t>
            </a:r>
            <a:br>
              <a:rPr lang="en-US" b="1"/>
            </a:br>
            <a:r>
              <a:rPr lang="en-US"/>
              <a:t>log</a:t>
            </a:r>
            <a:r>
              <a:rPr lang="en-US" baseline="-25000"/>
              <a:t>2</a:t>
            </a:r>
            <a:r>
              <a:rPr lang="en-US"/>
              <a:t>n and 2</a:t>
            </a:r>
            <a:r>
              <a:rPr lang="en-US" baseline="30000"/>
              <a:t>n</a:t>
            </a:r>
            <a:r>
              <a:rPr lang="en-US"/>
              <a:t> </a:t>
            </a:r>
          </a:p>
        </p:txBody>
      </p:sp>
    </p:spTree>
    <p:extLst>
      <p:ext uri="{BB962C8B-B14F-4D97-AF65-F5344CB8AC3E}">
        <p14:creationId xmlns:p14="http://schemas.microsoft.com/office/powerpoint/2010/main" val="272345707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555B66B-B75C-BA61-0299-13045D728ECA}"/>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66558898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the Fibonacci sequence</a:t>
            </a:r>
          </a:p>
        </p:txBody>
      </p:sp>
    </p:spTree>
    <p:extLst>
      <p:ext uri="{BB962C8B-B14F-4D97-AF65-F5344CB8AC3E}">
        <p14:creationId xmlns:p14="http://schemas.microsoft.com/office/powerpoint/2010/main" val="383980854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22B4C4-03E8-3082-CA71-7598E20C0860}"/>
              </a:ext>
            </a:extLst>
          </p:cNvPr>
          <p:cNvSpPr>
            <a:spLocks noGrp="1"/>
          </p:cNvSpPr>
          <p:nvPr>
            <p:ph type="title"/>
          </p:nvPr>
        </p:nvSpPr>
        <p:spPr/>
        <p:txBody>
          <a:bodyPr/>
          <a:lstStyle/>
          <a:p>
            <a:r>
              <a:rPr lang="en-US"/>
              <a:t>TODO: take photo of board</a:t>
            </a:r>
          </a:p>
        </p:txBody>
      </p:sp>
      <p:sp>
        <p:nvSpPr>
          <p:cNvPr id="4" name="Content Placeholder 3">
            <a:extLst>
              <a:ext uri="{FF2B5EF4-FFF2-40B4-BE49-F238E27FC236}">
                <a16:creationId xmlns:a16="http://schemas.microsoft.com/office/drawing/2014/main" id="{45E015A8-BAF1-5B60-7B2B-1011545A141F}"/>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295918237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A6A90A-0CDA-06B2-A623-474E083FAE9B}"/>
              </a:ext>
            </a:extLst>
          </p:cNvPr>
          <p:cNvSpPr txBox="1"/>
          <p:nvPr/>
        </p:nvSpPr>
        <p:spPr>
          <a:xfrm>
            <a:off x="457200" y="1516076"/>
            <a:ext cx="8229600" cy="211134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F_0 = 0</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F_1 = 1</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F_2 = F_1 + F_0 = 1 + 0 = 1</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F_3 = F_2 + F_1 = 1 + 1 = 2</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F_4 = F_3 + F_2 = 2 + 1 = 3</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F_5 = F_4 + F_3 = 3 + 2 = 5</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a:t>
            </a:r>
          </a:p>
        </p:txBody>
      </p:sp>
    </p:spTree>
    <p:extLst>
      <p:ext uri="{BB962C8B-B14F-4D97-AF65-F5344CB8AC3E}">
        <p14:creationId xmlns:p14="http://schemas.microsoft.com/office/powerpoint/2010/main" val="422122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78194560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B87009-98FB-8394-AEE6-D62B64F3F490}"/>
              </a:ext>
            </a:extLst>
          </p:cNvPr>
          <p:cNvSpPr>
            <a:spLocks noGrp="1"/>
          </p:cNvSpPr>
          <p:nvPr>
            <p:ph type="title"/>
          </p:nvPr>
        </p:nvSpPr>
        <p:spPr/>
        <p:txBody>
          <a:bodyPr/>
          <a:lstStyle/>
          <a:p>
            <a:r>
              <a:rPr lang="en-US" b="1"/>
              <a:t>review: </a:t>
            </a:r>
            <a:r>
              <a:rPr lang="en-US"/>
              <a:t>recursion basics</a:t>
            </a:r>
          </a:p>
        </p:txBody>
      </p:sp>
    </p:spTree>
    <p:extLst>
      <p:ext uri="{BB962C8B-B14F-4D97-AF65-F5344CB8AC3E}">
        <p14:creationId xmlns:p14="http://schemas.microsoft.com/office/powerpoint/2010/main" val="172685430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6636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90558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984516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2500014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0916573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0D9F6DAB-1521-E046-0E11-A5079726BE9E}"/>
              </a:ext>
            </a:extLst>
          </p:cNvPr>
          <p:cNvCxnSpPr>
            <a:cxnSpLocks/>
          </p:cNvCxnSpPr>
          <p:nvPr/>
        </p:nvCxnSpPr>
        <p:spPr>
          <a:xfrm>
            <a:off x="2605025" y="2571749"/>
            <a:ext cx="1113535"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 name="Table 3">
            <a:extLst>
              <a:ext uri="{FF2B5EF4-FFF2-40B4-BE49-F238E27FC236}">
                <a16:creationId xmlns:a16="http://schemas.microsoft.com/office/drawing/2014/main" id="{71599B29-0247-BBCC-266C-4E49C6283EEE}"/>
              </a:ext>
            </a:extLst>
          </p:cNvPr>
          <p:cNvGraphicFramePr>
            <a:graphicFrameLocks noGrp="1"/>
          </p:cNvGraphicFramePr>
          <p:nvPr>
            <p:extLst>
              <p:ext uri="{D42A27DB-BD31-4B8C-83A1-F6EECF244321}">
                <p14:modId xmlns:p14="http://schemas.microsoft.com/office/powerpoint/2010/main" val="780546251"/>
              </p:ext>
            </p:extLst>
          </p:nvPr>
        </p:nvGraphicFramePr>
        <p:xfrm>
          <a:off x="2250337" y="2341970"/>
          <a:ext cx="770709"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0" name="Straight Arrow Connector 9">
            <a:extLst>
              <a:ext uri="{FF2B5EF4-FFF2-40B4-BE49-F238E27FC236}">
                <a16:creationId xmlns:a16="http://schemas.microsoft.com/office/drawing/2014/main" id="{9AAA0982-869A-8B7C-1E0B-74D15F840634}"/>
              </a:ext>
            </a:extLst>
          </p:cNvPr>
          <p:cNvCxnSpPr>
            <a:cxnSpLocks/>
          </p:cNvCxnSpPr>
          <p:nvPr/>
        </p:nvCxnSpPr>
        <p:spPr>
          <a:xfrm>
            <a:off x="4063088" y="2571749"/>
            <a:ext cx="1113535"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1" name="Table 10">
            <a:extLst>
              <a:ext uri="{FF2B5EF4-FFF2-40B4-BE49-F238E27FC236}">
                <a16:creationId xmlns:a16="http://schemas.microsoft.com/office/drawing/2014/main" id="{36FDAFCC-7E3D-D0F3-1D97-BD4E69ED963F}"/>
              </a:ext>
            </a:extLst>
          </p:cNvPr>
          <p:cNvGraphicFramePr>
            <a:graphicFrameLocks noGrp="1"/>
          </p:cNvGraphicFramePr>
          <p:nvPr>
            <p:extLst>
              <p:ext uri="{D42A27DB-BD31-4B8C-83A1-F6EECF244321}">
                <p14:modId xmlns:p14="http://schemas.microsoft.com/office/powerpoint/2010/main" val="3784335560"/>
              </p:ext>
            </p:extLst>
          </p:nvPr>
        </p:nvGraphicFramePr>
        <p:xfrm>
          <a:off x="3708400" y="2341970"/>
          <a:ext cx="770709"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4" name="Straight Arrow Connector 13">
            <a:extLst>
              <a:ext uri="{FF2B5EF4-FFF2-40B4-BE49-F238E27FC236}">
                <a16:creationId xmlns:a16="http://schemas.microsoft.com/office/drawing/2014/main" id="{D7B6B7EF-B335-617A-28D4-45F24146B984}"/>
              </a:ext>
            </a:extLst>
          </p:cNvPr>
          <p:cNvCxnSpPr>
            <a:cxnSpLocks/>
          </p:cNvCxnSpPr>
          <p:nvPr/>
        </p:nvCxnSpPr>
        <p:spPr>
          <a:xfrm>
            <a:off x="5561791" y="2571749"/>
            <a:ext cx="1113535"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5" name="Table 14">
            <a:extLst>
              <a:ext uri="{FF2B5EF4-FFF2-40B4-BE49-F238E27FC236}">
                <a16:creationId xmlns:a16="http://schemas.microsoft.com/office/drawing/2014/main" id="{C40AE095-A923-8D8F-D66C-F614C800624F}"/>
              </a:ext>
            </a:extLst>
          </p:cNvPr>
          <p:cNvGraphicFramePr>
            <a:graphicFrameLocks noGrp="1"/>
          </p:cNvGraphicFramePr>
          <p:nvPr>
            <p:extLst>
              <p:ext uri="{D42A27DB-BD31-4B8C-83A1-F6EECF244321}">
                <p14:modId xmlns:p14="http://schemas.microsoft.com/office/powerpoint/2010/main" val="3285691162"/>
              </p:ext>
            </p:extLst>
          </p:nvPr>
        </p:nvGraphicFramePr>
        <p:xfrm>
          <a:off x="5207103" y="2341970"/>
          <a:ext cx="770709"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6" name="TextBox 15">
            <a:extLst>
              <a:ext uri="{FF2B5EF4-FFF2-40B4-BE49-F238E27FC236}">
                <a16:creationId xmlns:a16="http://schemas.microsoft.com/office/drawing/2014/main" id="{7D6F5313-27A8-C9CA-3195-0D63C832BB65}"/>
              </a:ext>
            </a:extLst>
          </p:cNvPr>
          <p:cNvSpPr txBox="1"/>
          <p:nvPr/>
        </p:nvSpPr>
        <p:spPr>
          <a:xfrm>
            <a:off x="2250336" y="3159760"/>
            <a:ext cx="4424989" cy="461665"/>
          </a:xfrm>
          <a:prstGeom prst="rect">
            <a:avLst/>
          </a:prstGeom>
          <a:noFill/>
        </p:spPr>
        <p:txBody>
          <a:bodyPr wrap="square" rtlCol="0">
            <a:spAutoFit/>
          </a:bodyPr>
          <a:lstStyle/>
          <a:p>
            <a:pPr algn="ctr"/>
            <a:r>
              <a:rPr lang="en-US" sz="2400"/>
              <a:t>(even) more abstract diagram</a:t>
            </a:r>
          </a:p>
        </p:txBody>
      </p:sp>
    </p:spTree>
    <p:extLst>
      <p:ext uri="{BB962C8B-B14F-4D97-AF65-F5344CB8AC3E}">
        <p14:creationId xmlns:p14="http://schemas.microsoft.com/office/powerpoint/2010/main" val="851507976"/>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94113974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2166411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63223324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94053621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6174609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97465000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54208333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25055237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49250794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800"/>
              <a:t>⚠️ recursion hazard 1</a:t>
            </a:r>
            <a:br>
              <a:rPr lang="en-US"/>
            </a:br>
            <a:r>
              <a:rPr lang="en-US" b="1"/>
              <a:t>repeated computation </a:t>
            </a:r>
          </a:p>
        </p:txBody>
      </p:sp>
    </p:spTree>
    <p:extLst>
      <p:ext uri="{BB962C8B-B14F-4D97-AF65-F5344CB8AC3E}">
        <p14:creationId xmlns:p14="http://schemas.microsoft.com/office/powerpoint/2010/main" val="2322545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2E40E-ED41-FBD1-B3ED-2948156F452B}"/>
              </a:ext>
            </a:extLst>
          </p:cNvPr>
          <p:cNvSpPr>
            <a:spLocks noGrp="1"/>
          </p:cNvSpPr>
          <p:nvPr>
            <p:ph type="title"/>
          </p:nvPr>
        </p:nvSpPr>
        <p:spPr/>
        <p:txBody>
          <a:bodyPr/>
          <a:lstStyle/>
          <a:p>
            <a:r>
              <a:rPr lang="en-US" sz="3600"/>
              <a:t>example to try on paper</a:t>
            </a:r>
          </a:p>
        </p:txBody>
      </p:sp>
    </p:spTree>
    <p:extLst>
      <p:ext uri="{BB962C8B-B14F-4D97-AF65-F5344CB8AC3E}">
        <p14:creationId xmlns:p14="http://schemas.microsoft.com/office/powerpoint/2010/main" val="330640420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slow very</a:t>
            </a:r>
            <a:r>
              <a:rPr lang="en-US" b="1"/>
              <a:t> </a:t>
            </a:r>
            <a:r>
              <a:rPr lang="en-US"/>
              <a:t>slow fibonnaci</a:t>
            </a:r>
            <a:br>
              <a:rPr lang="en-US"/>
            </a:br>
            <a:r>
              <a:rPr lang="en-US" sz="2000"/>
              <a:t>(is it too late to just use a for loop?)</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50991"/>
            <a:ext cx="8229600" cy="3588675"/>
          </a:xfrm>
          <a:prstGeom prst="rect">
            <a:avLst/>
          </a:prstGeom>
          <a:solidFill>
            <a:schemeClr val="accent2">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F_0 = 0</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F_1 = 1</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F_2 = F_1 + F_0 = 1 + 0 = 1</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F_3 = F_2 + F_1 = 1 + 1 = 2</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F_4 = F_3 + F_2 = 2 + 1 = 3</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F_5 = F_4 + F_3 = 3 + 2 = 5</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a:t>
            </a:r>
          </a:p>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static </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fib(</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n)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(n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(n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fib(n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fib(n - </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1063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4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4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4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endParaRPr lang="en-US" sz="2400"/>
          </a:p>
        </p:txBody>
      </p:sp>
    </p:spTree>
    <p:extLst>
      <p:ext uri="{BB962C8B-B14F-4D97-AF65-F5344CB8AC3E}">
        <p14:creationId xmlns:p14="http://schemas.microsoft.com/office/powerpoint/2010/main" val="205344774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129410013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334928310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117327813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336265078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165632218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277543297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3</a:t>
            </a:r>
            <a:endParaRPr lang="en-US" sz="2000"/>
          </a:p>
        </p:txBody>
      </p:sp>
    </p:spTree>
    <p:extLst>
      <p:ext uri="{BB962C8B-B14F-4D97-AF65-F5344CB8AC3E}">
        <p14:creationId xmlns:p14="http://schemas.microsoft.com/office/powerpoint/2010/main" val="248323967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2CCAC39-3E52-42AD-39F9-AAB661476106}"/>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69424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06A8EFCB-DD19-0690-3B0C-A412B3C37675}"/>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0591A19F-6842-CED3-137C-A9F03E2CD31C}"/>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74818304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1A5A4DB7-3345-51FD-D3C6-6D611E37784C}"/>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2" name="Oval 11">
            <a:extLst>
              <a:ext uri="{FF2B5EF4-FFF2-40B4-BE49-F238E27FC236}">
                <a16:creationId xmlns:a16="http://schemas.microsoft.com/office/drawing/2014/main" id="{91766775-ACA7-C0B6-597F-FACF3C7777C0}"/>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3" name="Oval 12">
            <a:extLst>
              <a:ext uri="{FF2B5EF4-FFF2-40B4-BE49-F238E27FC236}">
                <a16:creationId xmlns:a16="http://schemas.microsoft.com/office/drawing/2014/main" id="{62895010-2F20-93CE-D9EE-CDF5F0C9E8C8}"/>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4" name="Straight Arrow Connector 13">
            <a:extLst>
              <a:ext uri="{FF2B5EF4-FFF2-40B4-BE49-F238E27FC236}">
                <a16:creationId xmlns:a16="http://schemas.microsoft.com/office/drawing/2014/main" id="{1ED363E4-F357-EA06-66BA-17FC9FD51876}"/>
              </a:ext>
            </a:extLst>
          </p:cNvPr>
          <p:cNvCxnSpPr>
            <a:cxnSpLocks/>
            <a:stCxn id="13" idx="3"/>
            <a:endCxn id="11"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3F5480C0-A3D4-D6C7-1BA2-4EF2B2F2F198}"/>
              </a:ext>
            </a:extLst>
          </p:cNvPr>
          <p:cNvCxnSpPr>
            <a:cxnSpLocks/>
            <a:stCxn id="13" idx="5"/>
            <a:endCxn id="12"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65108077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5E531ECF-7B18-BE2D-671B-77237127D28C}"/>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0" name="Oval 19">
            <a:extLst>
              <a:ext uri="{FF2B5EF4-FFF2-40B4-BE49-F238E27FC236}">
                <a16:creationId xmlns:a16="http://schemas.microsoft.com/office/drawing/2014/main" id="{0553EEE9-CAAD-D22E-7447-22FC86B0E804}"/>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21" name="Oval 20">
            <a:extLst>
              <a:ext uri="{FF2B5EF4-FFF2-40B4-BE49-F238E27FC236}">
                <a16:creationId xmlns:a16="http://schemas.microsoft.com/office/drawing/2014/main" id="{03E747C1-A89C-BC3E-2B38-7B96A2EFAE64}"/>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22" name="Straight Arrow Connector 21">
            <a:extLst>
              <a:ext uri="{FF2B5EF4-FFF2-40B4-BE49-F238E27FC236}">
                <a16:creationId xmlns:a16="http://schemas.microsoft.com/office/drawing/2014/main" id="{6948D42F-B879-9C0B-6ACC-4F33929DFAE8}"/>
              </a:ext>
            </a:extLst>
          </p:cNvPr>
          <p:cNvCxnSpPr>
            <a:cxnSpLocks/>
            <a:stCxn id="21" idx="3"/>
            <a:endCxn id="19"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3" name="Straight Arrow Connector 22">
            <a:extLst>
              <a:ext uri="{FF2B5EF4-FFF2-40B4-BE49-F238E27FC236}">
                <a16:creationId xmlns:a16="http://schemas.microsoft.com/office/drawing/2014/main" id="{706B9DB2-09D3-FFF3-A885-E2B202F2D879}"/>
              </a:ext>
            </a:extLst>
          </p:cNvPr>
          <p:cNvCxnSpPr>
            <a:cxnSpLocks/>
            <a:stCxn id="21" idx="5"/>
            <a:endCxn id="20"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38F72AD2-7316-D21E-4AB6-DD5AB1DD50DE}"/>
              </a:ext>
            </a:extLst>
          </p:cNvPr>
          <p:cNvCxnSpPr>
            <a:cxnSpLocks/>
            <a:endCxn id="26"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E3DBC838-5C1D-2163-81D3-B4447243741B}"/>
              </a:ext>
            </a:extLst>
          </p:cNvPr>
          <p:cNvCxnSpPr>
            <a:cxnSpLocks/>
            <a:endCxn id="27"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26" name="Oval 25">
            <a:extLst>
              <a:ext uri="{FF2B5EF4-FFF2-40B4-BE49-F238E27FC236}">
                <a16:creationId xmlns:a16="http://schemas.microsoft.com/office/drawing/2014/main" id="{948545D9-253C-B1A7-10E8-3235DC637CC7}"/>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7" name="Oval 26">
            <a:extLst>
              <a:ext uri="{FF2B5EF4-FFF2-40B4-BE49-F238E27FC236}">
                <a16:creationId xmlns:a16="http://schemas.microsoft.com/office/drawing/2014/main" id="{4037424B-F53B-CC33-8434-2DE874AA6B20}"/>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5029796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BC0BD007-C835-190B-EE06-3D15A48E30B5}"/>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30" name="Oval 129">
            <a:extLst>
              <a:ext uri="{FF2B5EF4-FFF2-40B4-BE49-F238E27FC236}">
                <a16:creationId xmlns:a16="http://schemas.microsoft.com/office/drawing/2014/main" id="{D9B929D7-3863-6535-6516-726BE2FC08BC}"/>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41" name="Oval 140">
            <a:extLst>
              <a:ext uri="{FF2B5EF4-FFF2-40B4-BE49-F238E27FC236}">
                <a16:creationId xmlns:a16="http://schemas.microsoft.com/office/drawing/2014/main" id="{2901ED82-C208-5582-B0C4-8AB76919E266}"/>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42" name="Straight Arrow Connector 141">
            <a:extLst>
              <a:ext uri="{FF2B5EF4-FFF2-40B4-BE49-F238E27FC236}">
                <a16:creationId xmlns:a16="http://schemas.microsoft.com/office/drawing/2014/main" id="{5A8D0618-9908-9197-A3EA-35BFC2AB4CD6}"/>
              </a:ext>
            </a:extLst>
          </p:cNvPr>
          <p:cNvCxnSpPr>
            <a:cxnSpLocks/>
            <a:stCxn id="141" idx="3"/>
            <a:endCxn id="117"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3" name="Straight Arrow Connector 142">
            <a:extLst>
              <a:ext uri="{FF2B5EF4-FFF2-40B4-BE49-F238E27FC236}">
                <a16:creationId xmlns:a16="http://schemas.microsoft.com/office/drawing/2014/main" id="{1BF11691-7BCE-82F9-E663-EBECE2B9150C}"/>
              </a:ext>
            </a:extLst>
          </p:cNvPr>
          <p:cNvCxnSpPr>
            <a:cxnSpLocks/>
            <a:stCxn id="141" idx="5"/>
            <a:endCxn id="130"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 name="Straight Arrow Connector 1">
            <a:extLst>
              <a:ext uri="{FF2B5EF4-FFF2-40B4-BE49-F238E27FC236}">
                <a16:creationId xmlns:a16="http://schemas.microsoft.com/office/drawing/2014/main" id="{595F7D66-1F0B-A346-4466-BA233940B416}"/>
              </a:ext>
            </a:extLst>
          </p:cNvPr>
          <p:cNvCxnSpPr>
            <a:cxnSpLocks/>
            <a:endCxn id="4"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3" name="Straight Arrow Connector 2">
            <a:extLst>
              <a:ext uri="{FF2B5EF4-FFF2-40B4-BE49-F238E27FC236}">
                <a16:creationId xmlns:a16="http://schemas.microsoft.com/office/drawing/2014/main" id="{BA905C88-717B-22E3-3233-F6FC6B465DE8}"/>
              </a:ext>
            </a:extLst>
          </p:cNvPr>
          <p:cNvCxnSpPr>
            <a:cxnSpLocks/>
            <a:endCxn id="5"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4" name="Oval 3">
            <a:extLst>
              <a:ext uri="{FF2B5EF4-FFF2-40B4-BE49-F238E27FC236}">
                <a16:creationId xmlns:a16="http://schemas.microsoft.com/office/drawing/2014/main" id="{DEEF086A-245D-9C0D-B33B-DCD1340E88B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A1B7B943-FC6C-B7F7-30CC-920E3D50FC66}"/>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6" name="Straight Arrow Connector 5">
            <a:extLst>
              <a:ext uri="{FF2B5EF4-FFF2-40B4-BE49-F238E27FC236}">
                <a16:creationId xmlns:a16="http://schemas.microsoft.com/office/drawing/2014/main" id="{F069403A-8DE5-CD17-F718-516871342980}"/>
              </a:ext>
            </a:extLst>
          </p:cNvPr>
          <p:cNvCxnSpPr>
            <a:cxnSpLocks/>
            <a:endCxn id="8"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10E2F7E2-7497-BC72-A1FA-81A15B18894F}"/>
              </a:ext>
            </a:extLst>
          </p:cNvPr>
          <p:cNvCxnSpPr>
            <a:cxnSpLocks/>
            <a:endCxn id="9"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802692C2-3A60-284D-A341-0AF1513FD073}"/>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9" name="Oval 8">
            <a:extLst>
              <a:ext uri="{FF2B5EF4-FFF2-40B4-BE49-F238E27FC236}">
                <a16:creationId xmlns:a16="http://schemas.microsoft.com/office/drawing/2014/main" id="{8ADE2351-A627-7177-EB6C-85903437CEDB}"/>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240291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979E085F-B1D0-11E3-4F36-DD7CAA3867CA}"/>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5" name="Oval 14">
            <a:extLst>
              <a:ext uri="{FF2B5EF4-FFF2-40B4-BE49-F238E27FC236}">
                <a16:creationId xmlns:a16="http://schemas.microsoft.com/office/drawing/2014/main" id="{601D0908-9F55-C28D-77C9-90400A21B0F8}"/>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6" name="Oval 15">
            <a:extLst>
              <a:ext uri="{FF2B5EF4-FFF2-40B4-BE49-F238E27FC236}">
                <a16:creationId xmlns:a16="http://schemas.microsoft.com/office/drawing/2014/main" id="{742D8C35-D367-031B-BA64-5F39D0A5069C}"/>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7" name="Straight Arrow Connector 16">
            <a:extLst>
              <a:ext uri="{FF2B5EF4-FFF2-40B4-BE49-F238E27FC236}">
                <a16:creationId xmlns:a16="http://schemas.microsoft.com/office/drawing/2014/main" id="{7B9AD111-0804-8C1A-6A87-B566D98F6DD8}"/>
              </a:ext>
            </a:extLst>
          </p:cNvPr>
          <p:cNvCxnSpPr>
            <a:cxnSpLocks/>
            <a:stCxn id="16" idx="3"/>
            <a:endCxn id="14"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8" name="Straight Arrow Connector 17">
            <a:extLst>
              <a:ext uri="{FF2B5EF4-FFF2-40B4-BE49-F238E27FC236}">
                <a16:creationId xmlns:a16="http://schemas.microsoft.com/office/drawing/2014/main" id="{0CB8AC51-9AE7-8ECD-E88C-4AF0C91407AD}"/>
              </a:ext>
            </a:extLst>
          </p:cNvPr>
          <p:cNvCxnSpPr>
            <a:cxnSpLocks/>
            <a:stCxn id="16" idx="5"/>
            <a:endCxn id="15"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9" name="Straight Arrow Connector 18">
            <a:extLst>
              <a:ext uri="{FF2B5EF4-FFF2-40B4-BE49-F238E27FC236}">
                <a16:creationId xmlns:a16="http://schemas.microsoft.com/office/drawing/2014/main" id="{CBB475FE-14AF-5FED-9FFC-74FBB8CD4CDF}"/>
              </a:ext>
            </a:extLst>
          </p:cNvPr>
          <p:cNvCxnSpPr>
            <a:cxnSpLocks/>
            <a:endCxn id="21"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20" name="Straight Arrow Connector 19">
            <a:extLst>
              <a:ext uri="{FF2B5EF4-FFF2-40B4-BE49-F238E27FC236}">
                <a16:creationId xmlns:a16="http://schemas.microsoft.com/office/drawing/2014/main" id="{45D8B807-850D-44A2-6847-9DCC7D3A9C58}"/>
              </a:ext>
            </a:extLst>
          </p:cNvPr>
          <p:cNvCxnSpPr>
            <a:cxnSpLocks/>
            <a:endCxn id="22"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DA759938-FE24-8076-DA99-A8A08EBE57FF}"/>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2" name="Oval 21">
            <a:extLst>
              <a:ext uri="{FF2B5EF4-FFF2-40B4-BE49-F238E27FC236}">
                <a16:creationId xmlns:a16="http://schemas.microsoft.com/office/drawing/2014/main" id="{4E7FBCD8-54AC-D669-1B54-349CAD3220E1}"/>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23" name="Straight Arrow Connector 22">
            <a:extLst>
              <a:ext uri="{FF2B5EF4-FFF2-40B4-BE49-F238E27FC236}">
                <a16:creationId xmlns:a16="http://schemas.microsoft.com/office/drawing/2014/main" id="{9A9022FE-814E-ABAA-0CB0-A791C995069E}"/>
              </a:ext>
            </a:extLst>
          </p:cNvPr>
          <p:cNvCxnSpPr>
            <a:cxnSpLocks/>
            <a:endCxn id="25"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D6CB5799-09B6-6F1B-7183-97932D00B8F7}"/>
              </a:ext>
            </a:extLst>
          </p:cNvPr>
          <p:cNvCxnSpPr>
            <a:cxnSpLocks/>
            <a:endCxn id="26"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6FDB3D5-2D26-6827-230A-92B8C42026B8}"/>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6" name="Oval 25">
            <a:extLst>
              <a:ext uri="{FF2B5EF4-FFF2-40B4-BE49-F238E27FC236}">
                <a16:creationId xmlns:a16="http://schemas.microsoft.com/office/drawing/2014/main" id="{8EB071B7-EBD3-52BF-00F9-2A59F7152351}"/>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0</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736948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050049D2-C023-6483-4B8D-72CBE4D3EEF5}"/>
              </a:ext>
            </a:extLst>
          </p:cNvPr>
          <p:cNvCxnSpPr>
            <a:cxnSpLocks/>
            <a:endCxn id="17"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8B45A782-C906-007A-6058-BF57BFB47745}"/>
              </a:ext>
            </a:extLst>
          </p:cNvPr>
          <p:cNvCxnSpPr>
            <a:cxnSpLocks/>
            <a:endCxn id="18"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1E0CB1C-D78E-0A3E-6FDA-70EBD15F35B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294C9320-E516-80BA-9CCD-06792C6E63C1}"/>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4024085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050049D2-C023-6483-4B8D-72CBE4D3EEF5}"/>
              </a:ext>
            </a:extLst>
          </p:cNvPr>
          <p:cNvCxnSpPr>
            <a:cxnSpLocks/>
            <a:endCxn id="17"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8B45A782-C906-007A-6058-BF57BFB47745}"/>
              </a:ext>
            </a:extLst>
          </p:cNvPr>
          <p:cNvCxnSpPr>
            <a:cxnSpLocks/>
            <a:endCxn id="18"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1E0CB1C-D78E-0A3E-6FDA-70EBD15F35B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294C9320-E516-80BA-9CCD-06792C6E63C1}"/>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857062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98487926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 name="Straight Arrow Connector 1">
            <a:extLst>
              <a:ext uri="{FF2B5EF4-FFF2-40B4-BE49-F238E27FC236}">
                <a16:creationId xmlns:a16="http://schemas.microsoft.com/office/drawing/2014/main" id="{C2F30A90-6079-948B-2418-DD71FA2788F6}"/>
              </a:ext>
            </a:extLst>
          </p:cNvPr>
          <p:cNvCxnSpPr>
            <a:cxnSpLocks/>
            <a:endCxn id="4"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3" name="Straight Arrow Connector 2">
            <a:extLst>
              <a:ext uri="{FF2B5EF4-FFF2-40B4-BE49-F238E27FC236}">
                <a16:creationId xmlns:a16="http://schemas.microsoft.com/office/drawing/2014/main" id="{401EE6AF-69A9-1B3D-C277-F9AFD7A4EA16}"/>
              </a:ext>
            </a:extLst>
          </p:cNvPr>
          <p:cNvCxnSpPr>
            <a:cxnSpLocks/>
            <a:endCxn id="5"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4" name="Oval 3">
            <a:extLst>
              <a:ext uri="{FF2B5EF4-FFF2-40B4-BE49-F238E27FC236}">
                <a16:creationId xmlns:a16="http://schemas.microsoft.com/office/drawing/2014/main" id="{267833D6-6EFE-1521-9F66-2E785CE9E944}"/>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0C8EEFDE-2E36-1D37-444B-32747455DF55}"/>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1349116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 name="Straight Arrow Connector 1">
            <a:extLst>
              <a:ext uri="{FF2B5EF4-FFF2-40B4-BE49-F238E27FC236}">
                <a16:creationId xmlns:a16="http://schemas.microsoft.com/office/drawing/2014/main" id="{C2F30A90-6079-948B-2418-DD71FA2788F6}"/>
              </a:ext>
            </a:extLst>
          </p:cNvPr>
          <p:cNvCxnSpPr>
            <a:cxnSpLocks/>
            <a:endCxn id="4"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3" name="Straight Arrow Connector 2">
            <a:extLst>
              <a:ext uri="{FF2B5EF4-FFF2-40B4-BE49-F238E27FC236}">
                <a16:creationId xmlns:a16="http://schemas.microsoft.com/office/drawing/2014/main" id="{401EE6AF-69A9-1B3D-C277-F9AFD7A4EA16}"/>
              </a:ext>
            </a:extLst>
          </p:cNvPr>
          <p:cNvCxnSpPr>
            <a:cxnSpLocks/>
            <a:endCxn id="5"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4" name="Oval 3">
            <a:extLst>
              <a:ext uri="{FF2B5EF4-FFF2-40B4-BE49-F238E27FC236}">
                <a16:creationId xmlns:a16="http://schemas.microsoft.com/office/drawing/2014/main" id="{267833D6-6EFE-1521-9F66-2E785CE9E944}"/>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0C8EEFDE-2E36-1D37-444B-32747455DF55}"/>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7705233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6956264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solidFill>
                  <a:schemeClr val="bg2">
                    <a:lumMod val="20000"/>
                    <a:lumOff val="80000"/>
                  </a:schemeClr>
                </a:solidFill>
                <a:latin typeface="+mj-lt"/>
              </a:rPr>
              <a:t>Node snap = new Node(1.0);</a:t>
            </a:r>
          </a:p>
          <a:p>
            <a:pPr marL="0" indent="0">
              <a:buNone/>
            </a:pPr>
            <a:r>
              <a:rPr lang="en-US" sz="1600">
                <a:solidFill>
                  <a:schemeClr val="bg2">
                    <a:lumMod val="20000"/>
                    <a:lumOff val="80000"/>
                  </a:schemeClr>
                </a:solidFill>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solidFill>
                <a:schemeClr val="bg2">
                  <a:lumMod val="20000"/>
                  <a:lumOff val="80000"/>
                </a:schemeClr>
              </a:solidFill>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BCBBA3FB-1B0E-3F70-9B59-FA758E25DC47}"/>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7" name="Straight Arrow Connector 6">
            <a:extLst>
              <a:ext uri="{FF2B5EF4-FFF2-40B4-BE49-F238E27FC236}">
                <a16:creationId xmlns:a16="http://schemas.microsoft.com/office/drawing/2014/main" id="{12A97048-90E6-732A-1DA3-621F24D1FBE7}"/>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9981209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3</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3024472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FFD1-2FC0-29A0-0C04-8C70585CD577}"/>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1811166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FFD1-2FC0-29A0-0C04-8C70585CD577}"/>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4868248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3</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1201114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1402122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333313E-F78D-8FB3-C7E1-0CF45C4C9A20}"/>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003B7616-1E8E-A0D0-8D1C-B40CAEE686A5}"/>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4" name="Oval 3">
            <a:extLst>
              <a:ext uri="{FF2B5EF4-FFF2-40B4-BE49-F238E27FC236}">
                <a16:creationId xmlns:a16="http://schemas.microsoft.com/office/drawing/2014/main" id="{FA286F2E-62E6-F94B-98ED-AE94DE69104D}"/>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5" name="Straight Arrow Connector 4">
            <a:extLst>
              <a:ext uri="{FF2B5EF4-FFF2-40B4-BE49-F238E27FC236}">
                <a16:creationId xmlns:a16="http://schemas.microsoft.com/office/drawing/2014/main" id="{394070E3-E5FA-1A2C-0C8F-45EB58066C0D}"/>
              </a:ext>
            </a:extLst>
          </p:cNvPr>
          <p:cNvCxnSpPr>
            <a:cxnSpLocks/>
            <a:stCxn id="4" idx="3"/>
            <a:endCxn id="2"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6" name="Straight Arrow Connector 5">
            <a:extLst>
              <a:ext uri="{FF2B5EF4-FFF2-40B4-BE49-F238E27FC236}">
                <a16:creationId xmlns:a16="http://schemas.microsoft.com/office/drawing/2014/main" id="{5A34C88C-ACE0-834B-602D-7BA2EC2E4EEB}"/>
              </a:ext>
            </a:extLst>
          </p:cNvPr>
          <p:cNvCxnSpPr>
            <a:cxnSpLocks/>
            <a:stCxn id="4" idx="5"/>
            <a:endCxn id="3"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AB40E809-C403-49BC-DCC4-66620842703C}"/>
              </a:ext>
            </a:extLst>
          </p:cNvPr>
          <p:cNvCxnSpPr>
            <a:cxnSpLocks/>
            <a:endCxn id="9"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A6571C12-FEAB-5C68-761A-F2A5A310710B}"/>
              </a:ext>
            </a:extLst>
          </p:cNvPr>
          <p:cNvCxnSpPr>
            <a:cxnSpLocks/>
            <a:endCxn id="10"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7C0D15AB-5ED1-B72C-9ECA-4BBA019624C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0" name="Oval 9">
            <a:extLst>
              <a:ext uri="{FF2B5EF4-FFF2-40B4-BE49-F238E27FC236}">
                <a16:creationId xmlns:a16="http://schemas.microsoft.com/office/drawing/2014/main" id="{CDEE80CA-094E-CB8C-105D-CF27E1C00F58}"/>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1" name="Straight Arrow Connector 10">
            <a:extLst>
              <a:ext uri="{FF2B5EF4-FFF2-40B4-BE49-F238E27FC236}">
                <a16:creationId xmlns:a16="http://schemas.microsoft.com/office/drawing/2014/main" id="{FA081E35-8B13-BE0A-061C-894607712136}"/>
              </a:ext>
            </a:extLst>
          </p:cNvPr>
          <p:cNvCxnSpPr>
            <a:cxnSpLocks/>
            <a:endCxn id="13"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A36FD24B-1E45-7846-2733-7EAF4219CA1A}"/>
              </a:ext>
            </a:extLst>
          </p:cNvPr>
          <p:cNvCxnSpPr>
            <a:cxnSpLocks/>
            <a:endCxn id="14"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5B16995C-2F3E-89E6-9DD3-0A15B6DF32B6}"/>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4" name="Oval 13">
            <a:extLst>
              <a:ext uri="{FF2B5EF4-FFF2-40B4-BE49-F238E27FC236}">
                <a16:creationId xmlns:a16="http://schemas.microsoft.com/office/drawing/2014/main" id="{2D1A764F-C8A0-2F71-90B6-B0FF78AE3202}"/>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5" name="Straight Arrow Connector 14">
            <a:extLst>
              <a:ext uri="{FF2B5EF4-FFF2-40B4-BE49-F238E27FC236}">
                <a16:creationId xmlns:a16="http://schemas.microsoft.com/office/drawing/2014/main" id="{6267AB3C-C289-78F6-1860-952443A78BC0}"/>
              </a:ext>
            </a:extLst>
          </p:cNvPr>
          <p:cNvCxnSpPr>
            <a:cxnSpLocks/>
            <a:endCxn id="17"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4A3A382B-7A25-EDAA-855D-F6315ABB86D8}"/>
              </a:ext>
            </a:extLst>
          </p:cNvPr>
          <p:cNvCxnSpPr>
            <a:cxnSpLocks/>
            <a:endCxn id="18"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D12896F-6E39-CB60-6A74-1FD88E144A57}"/>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8D3EA9DA-AB75-D434-5E35-EC1766B72032}"/>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9" name="TextBox 18">
            <a:extLst>
              <a:ext uri="{FF2B5EF4-FFF2-40B4-BE49-F238E27FC236}">
                <a16:creationId xmlns:a16="http://schemas.microsoft.com/office/drawing/2014/main" id="{1C882845-5E96-9CB3-B8AC-5854187130A1}"/>
              </a:ext>
            </a:extLst>
          </p:cNvPr>
          <p:cNvSpPr txBox="1"/>
          <p:nvPr/>
        </p:nvSpPr>
        <p:spPr>
          <a:xfrm>
            <a:off x="3681361" y="3436516"/>
            <a:ext cx="3176833" cy="707886"/>
          </a:xfrm>
          <a:prstGeom prst="rect">
            <a:avLst/>
          </a:prstGeom>
          <a:solidFill>
            <a:schemeClr val="tx1"/>
          </a:solidFill>
          <a:ln>
            <a:solidFill>
              <a:schemeClr val="accent3"/>
            </a:solidFill>
          </a:ln>
        </p:spPr>
        <p:txBody>
          <a:bodyPr wrap="square" rtlCol="0">
            <a:spAutoFit/>
          </a:bodyPr>
          <a:lstStyle/>
          <a:p>
            <a:pPr algn="ctr"/>
            <a:r>
              <a:rPr kumimoji="0" lang="en-US" sz="2000" b="0" i="0" u="none" strike="noStrike" kern="1200" cap="none" spc="0" normalizeH="0" baseline="0" noProof="0">
                <a:ln>
                  <a:noFill/>
                </a:ln>
                <a:solidFill>
                  <a:schemeClr val="accent3"/>
                </a:solidFill>
                <a:effectLst/>
                <a:uLnTx/>
                <a:uFillTx/>
                <a:latin typeface="Arial"/>
                <a:ea typeface="Segoe UI Emoji" panose="020B0502040204020203" pitchFamily="34" charset="0"/>
                <a:cs typeface="+mj-cs"/>
              </a:rPr>
              <a:t>😱 </a:t>
            </a:r>
            <a:r>
              <a:rPr lang="en-US" sz="2000">
                <a:solidFill>
                  <a:schemeClr val="accent3"/>
                </a:solidFill>
              </a:rPr>
              <a:t>what about this picture does NOT spark joy?</a:t>
            </a:r>
          </a:p>
        </p:txBody>
      </p:sp>
    </p:spTree>
    <p:extLst>
      <p:ext uri="{BB962C8B-B14F-4D97-AF65-F5344CB8AC3E}">
        <p14:creationId xmlns:p14="http://schemas.microsoft.com/office/powerpoint/2010/main" val="308725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riangle 19">
            <a:extLst>
              <a:ext uri="{FF2B5EF4-FFF2-40B4-BE49-F238E27FC236}">
                <a16:creationId xmlns:a16="http://schemas.microsoft.com/office/drawing/2014/main" id="{0C43F006-48F7-4A4F-E564-59373FFBA9D8}"/>
              </a:ext>
            </a:extLst>
          </p:cNvPr>
          <p:cNvSpPr/>
          <p:nvPr/>
        </p:nvSpPr>
        <p:spPr>
          <a:xfrm>
            <a:off x="5575067" y="1426776"/>
            <a:ext cx="3397768" cy="1674476"/>
          </a:xfrm>
          <a:prstGeom prst="triangle">
            <a:avLst>
              <a:gd name="adj" fmla="val 4928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792C90E0-DBAC-A665-754D-ACDF956B0E62}"/>
              </a:ext>
            </a:extLst>
          </p:cNvPr>
          <p:cNvSpPr/>
          <p:nvPr/>
        </p:nvSpPr>
        <p:spPr>
          <a:xfrm>
            <a:off x="495226" y="2327198"/>
            <a:ext cx="2646436" cy="1835289"/>
          </a:xfrm>
          <a:prstGeom prst="triangle">
            <a:avLst>
              <a:gd name="adj" fmla="val 4928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7333313E-F78D-8FB3-C7E1-0CF45C4C9A20}"/>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003B7616-1E8E-A0D0-8D1C-B40CAEE686A5}"/>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4" name="Oval 3">
            <a:extLst>
              <a:ext uri="{FF2B5EF4-FFF2-40B4-BE49-F238E27FC236}">
                <a16:creationId xmlns:a16="http://schemas.microsoft.com/office/drawing/2014/main" id="{FA286F2E-62E6-F94B-98ED-AE94DE69104D}"/>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5" name="Straight Arrow Connector 4">
            <a:extLst>
              <a:ext uri="{FF2B5EF4-FFF2-40B4-BE49-F238E27FC236}">
                <a16:creationId xmlns:a16="http://schemas.microsoft.com/office/drawing/2014/main" id="{394070E3-E5FA-1A2C-0C8F-45EB58066C0D}"/>
              </a:ext>
            </a:extLst>
          </p:cNvPr>
          <p:cNvCxnSpPr>
            <a:cxnSpLocks/>
            <a:stCxn id="4" idx="3"/>
            <a:endCxn id="2"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6" name="Straight Arrow Connector 5">
            <a:extLst>
              <a:ext uri="{FF2B5EF4-FFF2-40B4-BE49-F238E27FC236}">
                <a16:creationId xmlns:a16="http://schemas.microsoft.com/office/drawing/2014/main" id="{5A34C88C-ACE0-834B-602D-7BA2EC2E4EEB}"/>
              </a:ext>
            </a:extLst>
          </p:cNvPr>
          <p:cNvCxnSpPr>
            <a:cxnSpLocks/>
            <a:stCxn id="4" idx="5"/>
            <a:endCxn id="3"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AB40E809-C403-49BC-DCC4-66620842703C}"/>
              </a:ext>
            </a:extLst>
          </p:cNvPr>
          <p:cNvCxnSpPr>
            <a:cxnSpLocks/>
            <a:endCxn id="9"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A6571C12-FEAB-5C68-761A-F2A5A310710B}"/>
              </a:ext>
            </a:extLst>
          </p:cNvPr>
          <p:cNvCxnSpPr>
            <a:cxnSpLocks/>
            <a:endCxn id="10"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7C0D15AB-5ED1-B72C-9ECA-4BBA019624C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0" name="Oval 9">
            <a:extLst>
              <a:ext uri="{FF2B5EF4-FFF2-40B4-BE49-F238E27FC236}">
                <a16:creationId xmlns:a16="http://schemas.microsoft.com/office/drawing/2014/main" id="{CDEE80CA-094E-CB8C-105D-CF27E1C00F58}"/>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1" name="Straight Arrow Connector 10">
            <a:extLst>
              <a:ext uri="{FF2B5EF4-FFF2-40B4-BE49-F238E27FC236}">
                <a16:creationId xmlns:a16="http://schemas.microsoft.com/office/drawing/2014/main" id="{FA081E35-8B13-BE0A-061C-894607712136}"/>
              </a:ext>
            </a:extLst>
          </p:cNvPr>
          <p:cNvCxnSpPr>
            <a:cxnSpLocks/>
            <a:endCxn id="13"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A36FD24B-1E45-7846-2733-7EAF4219CA1A}"/>
              </a:ext>
            </a:extLst>
          </p:cNvPr>
          <p:cNvCxnSpPr>
            <a:cxnSpLocks/>
            <a:endCxn id="14"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5B16995C-2F3E-89E6-9DD3-0A15B6DF32B6}"/>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4" name="Oval 13">
            <a:extLst>
              <a:ext uri="{FF2B5EF4-FFF2-40B4-BE49-F238E27FC236}">
                <a16:creationId xmlns:a16="http://schemas.microsoft.com/office/drawing/2014/main" id="{2D1A764F-C8A0-2F71-90B6-B0FF78AE3202}"/>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5" name="Straight Arrow Connector 14">
            <a:extLst>
              <a:ext uri="{FF2B5EF4-FFF2-40B4-BE49-F238E27FC236}">
                <a16:creationId xmlns:a16="http://schemas.microsoft.com/office/drawing/2014/main" id="{6267AB3C-C289-78F6-1860-952443A78BC0}"/>
              </a:ext>
            </a:extLst>
          </p:cNvPr>
          <p:cNvCxnSpPr>
            <a:cxnSpLocks/>
            <a:endCxn id="17"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4A3A382B-7A25-EDAA-855D-F6315ABB86D8}"/>
              </a:ext>
            </a:extLst>
          </p:cNvPr>
          <p:cNvCxnSpPr>
            <a:cxnSpLocks/>
            <a:endCxn id="18"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D12896F-6E39-CB60-6A74-1FD88E144A57}"/>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8D3EA9DA-AB75-D434-5E35-EC1766B72032}"/>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298157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400"/>
              <a:t>we computed </a:t>
            </a:r>
            <a:r>
              <a:rPr lang="en-US" sz="2400">
                <a:latin typeface="+mj-lt"/>
              </a:rPr>
              <a:t>fib(</a:t>
            </a:r>
            <a:r>
              <a:rPr lang="en-US" sz="2400">
                <a:solidFill>
                  <a:srgbClr val="0AB5B6"/>
                </a:solidFill>
                <a:latin typeface="+mj-lt"/>
              </a:rPr>
              <a:t>2</a:t>
            </a:r>
            <a:r>
              <a:rPr lang="en-US" sz="2400">
                <a:latin typeface="+mj-lt"/>
              </a:rPr>
              <a:t>)</a:t>
            </a:r>
            <a:r>
              <a:rPr lang="en-US" sz="2400"/>
              <a:t> from scratch two seperate times</a:t>
            </a:r>
            <a:br>
              <a:rPr lang="en-US"/>
            </a:br>
            <a:r>
              <a:rPr lang="en-US" sz="3600"/>
              <a:t>😱 we are </a:t>
            </a:r>
            <a:r>
              <a:rPr lang="en-US" sz="3600" b="1"/>
              <a:t>repeating computation</a:t>
            </a:r>
            <a:r>
              <a:rPr lang="en-US" sz="3600"/>
              <a:t>!</a:t>
            </a:r>
            <a:br>
              <a:rPr lang="en-US"/>
            </a:br>
            <a:r>
              <a:rPr lang="en-US" sz="1800"/>
              <a:t>(what a waste 😞)</a:t>
            </a:r>
            <a:endParaRPr lang="en-US"/>
          </a:p>
        </p:txBody>
      </p:sp>
    </p:spTree>
    <p:extLst>
      <p:ext uri="{BB962C8B-B14F-4D97-AF65-F5344CB8AC3E}">
        <p14:creationId xmlns:p14="http://schemas.microsoft.com/office/powerpoint/2010/main" val="390608636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a:t>and for bigger n...</a:t>
            </a:r>
            <a:br>
              <a:rPr lang="en-US"/>
            </a:br>
            <a:r>
              <a:rPr lang="en-US"/>
              <a:t>there is (much) more repetition</a:t>
            </a:r>
          </a:p>
        </p:txBody>
      </p:sp>
    </p:spTree>
    <p:extLst>
      <p:ext uri="{BB962C8B-B14F-4D97-AF65-F5344CB8AC3E}">
        <p14:creationId xmlns:p14="http://schemas.microsoft.com/office/powerpoint/2010/main" val="427268589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6" name="Group 485">
            <a:extLst>
              <a:ext uri="{FF2B5EF4-FFF2-40B4-BE49-F238E27FC236}">
                <a16:creationId xmlns:a16="http://schemas.microsoft.com/office/drawing/2014/main" id="{05B7633E-7D90-7DE4-2823-2F219AF05AC5}"/>
              </a:ext>
            </a:extLst>
          </p:cNvPr>
          <p:cNvGrpSpPr/>
          <p:nvPr/>
        </p:nvGrpSpPr>
        <p:grpSpPr>
          <a:xfrm flipH="1">
            <a:off x="431800" y="1856954"/>
            <a:ext cx="8280400" cy="1429592"/>
            <a:chOff x="431781" y="1836267"/>
            <a:chExt cx="8463583" cy="1429592"/>
          </a:xfrm>
        </p:grpSpPr>
        <p:sp>
          <p:nvSpPr>
            <p:cNvPr id="426" name="Triangle 425">
              <a:extLst>
                <a:ext uri="{FF2B5EF4-FFF2-40B4-BE49-F238E27FC236}">
                  <a16:creationId xmlns:a16="http://schemas.microsoft.com/office/drawing/2014/main" id="{D42C7966-13BD-2BE9-E984-8F4F4234CF9B}"/>
                </a:ext>
              </a:extLst>
            </p:cNvPr>
            <p:cNvSpPr/>
            <p:nvPr/>
          </p:nvSpPr>
          <p:spPr>
            <a:xfrm>
              <a:off x="4840475" y="2247693"/>
              <a:ext cx="1321222"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Triangle 421">
              <a:extLst>
                <a:ext uri="{FF2B5EF4-FFF2-40B4-BE49-F238E27FC236}">
                  <a16:creationId xmlns:a16="http://schemas.microsoft.com/office/drawing/2014/main" id="{56A1399B-6CF7-3734-B809-43F8863644C3}"/>
                </a:ext>
              </a:extLst>
            </p:cNvPr>
            <p:cNvSpPr/>
            <p:nvPr/>
          </p:nvSpPr>
          <p:spPr>
            <a:xfrm>
              <a:off x="7107724" y="2236291"/>
              <a:ext cx="1016063"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Triangle 420">
              <a:extLst>
                <a:ext uri="{FF2B5EF4-FFF2-40B4-BE49-F238E27FC236}">
                  <a16:creationId xmlns:a16="http://schemas.microsoft.com/office/drawing/2014/main" id="{5E3D5604-621F-2A63-D76C-E04DA084268D}"/>
                </a:ext>
              </a:extLst>
            </p:cNvPr>
            <p:cNvSpPr/>
            <p:nvPr/>
          </p:nvSpPr>
          <p:spPr>
            <a:xfrm>
              <a:off x="886283" y="1994308"/>
              <a:ext cx="2564630"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Triangle 422">
              <a:extLst>
                <a:ext uri="{FF2B5EF4-FFF2-40B4-BE49-F238E27FC236}">
                  <a16:creationId xmlns:a16="http://schemas.microsoft.com/office/drawing/2014/main" id="{D326572A-7925-37DE-0C50-D57A1BE55615}"/>
                </a:ext>
              </a:extLst>
            </p:cNvPr>
            <p:cNvSpPr/>
            <p:nvPr/>
          </p:nvSpPr>
          <p:spPr>
            <a:xfrm>
              <a:off x="7847957" y="2590689"/>
              <a:ext cx="643840"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Triangle 426">
              <a:extLst>
                <a:ext uri="{FF2B5EF4-FFF2-40B4-BE49-F238E27FC236}">
                  <a16:creationId xmlns:a16="http://schemas.microsoft.com/office/drawing/2014/main" id="{15553AFA-482D-1AF6-4AFD-6AFD325499A8}"/>
                </a:ext>
              </a:extLst>
            </p:cNvPr>
            <p:cNvSpPr/>
            <p:nvPr/>
          </p:nvSpPr>
          <p:spPr>
            <a:xfrm>
              <a:off x="2535746" y="2175133"/>
              <a:ext cx="1468234" cy="576185"/>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Triangle 427">
              <a:extLst>
                <a:ext uri="{FF2B5EF4-FFF2-40B4-BE49-F238E27FC236}">
                  <a16:creationId xmlns:a16="http://schemas.microsoft.com/office/drawing/2014/main" id="{82B3BEE4-D967-407D-EACB-F2259D4DC3CF}"/>
                </a:ext>
              </a:extLst>
            </p:cNvPr>
            <p:cNvSpPr/>
            <p:nvPr/>
          </p:nvSpPr>
          <p:spPr>
            <a:xfrm>
              <a:off x="482102" y="2329226"/>
              <a:ext cx="1223802" cy="291479"/>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Triangle 428">
              <a:extLst>
                <a:ext uri="{FF2B5EF4-FFF2-40B4-BE49-F238E27FC236}">
                  <a16:creationId xmlns:a16="http://schemas.microsoft.com/office/drawing/2014/main" id="{D1721A2C-58CD-5467-723B-16F4B2D9836B}"/>
                </a:ext>
              </a:extLst>
            </p:cNvPr>
            <p:cNvSpPr/>
            <p:nvPr/>
          </p:nvSpPr>
          <p:spPr>
            <a:xfrm>
              <a:off x="3311165" y="2556927"/>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Triangle 429">
              <a:extLst>
                <a:ext uri="{FF2B5EF4-FFF2-40B4-BE49-F238E27FC236}">
                  <a16:creationId xmlns:a16="http://schemas.microsoft.com/office/drawing/2014/main" id="{4342922F-4B51-0131-E553-90835DD6ABB2}"/>
                </a:ext>
              </a:extLst>
            </p:cNvPr>
            <p:cNvSpPr/>
            <p:nvPr/>
          </p:nvSpPr>
          <p:spPr>
            <a:xfrm>
              <a:off x="7957760" y="2831081"/>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Triangle 430">
              <a:extLst>
                <a:ext uri="{FF2B5EF4-FFF2-40B4-BE49-F238E27FC236}">
                  <a16:creationId xmlns:a16="http://schemas.microsoft.com/office/drawing/2014/main" id="{F909B4D2-6717-1ADC-3579-66299176A16A}"/>
                </a:ext>
              </a:extLst>
            </p:cNvPr>
            <p:cNvSpPr/>
            <p:nvPr/>
          </p:nvSpPr>
          <p:spPr>
            <a:xfrm>
              <a:off x="6619743" y="2579580"/>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Triangle 431">
              <a:extLst>
                <a:ext uri="{FF2B5EF4-FFF2-40B4-BE49-F238E27FC236}">
                  <a16:creationId xmlns:a16="http://schemas.microsoft.com/office/drawing/2014/main" id="{ED47A670-ACF7-9D88-27B2-B210EDADE09C}"/>
                </a:ext>
              </a:extLst>
            </p:cNvPr>
            <p:cNvSpPr/>
            <p:nvPr/>
          </p:nvSpPr>
          <p:spPr>
            <a:xfrm>
              <a:off x="5527071" y="2581649"/>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8C2F0B66-377C-DEC0-4130-A6B596BC5DD9}"/>
                </a:ext>
              </a:extLst>
            </p:cNvPr>
            <p:cNvSpPr/>
            <p:nvPr/>
          </p:nvSpPr>
          <p:spPr>
            <a:xfrm>
              <a:off x="4811018"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02" name="Straight Arrow Connector 401">
              <a:extLst>
                <a:ext uri="{FF2B5EF4-FFF2-40B4-BE49-F238E27FC236}">
                  <a16:creationId xmlns:a16="http://schemas.microsoft.com/office/drawing/2014/main" id="{1D3FF8D5-382E-439E-EA12-C5D7BFCE0A11}"/>
                </a:ext>
              </a:extLst>
            </p:cNvPr>
            <p:cNvCxnSpPr>
              <a:cxnSpLocks/>
              <a:stCxn id="404" idx="3"/>
              <a:endCxn id="405" idx="0"/>
            </p:cNvCxnSpPr>
            <p:nvPr/>
          </p:nvCxnSpPr>
          <p:spPr>
            <a:xfrm flipH="1">
              <a:off x="5758649"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03" name="Straight Arrow Connector 402">
              <a:extLst>
                <a:ext uri="{FF2B5EF4-FFF2-40B4-BE49-F238E27FC236}">
                  <a16:creationId xmlns:a16="http://schemas.microsoft.com/office/drawing/2014/main" id="{4FBB9135-3DFB-A01A-E7B2-0F63D0FB78C0}"/>
                </a:ext>
              </a:extLst>
            </p:cNvPr>
            <p:cNvCxnSpPr>
              <a:cxnSpLocks/>
              <a:stCxn id="404" idx="5"/>
              <a:endCxn id="410" idx="0"/>
            </p:cNvCxnSpPr>
            <p:nvPr/>
          </p:nvCxnSpPr>
          <p:spPr>
            <a:xfrm>
              <a:off x="6117774"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404" name="Oval 403">
              <a:extLst>
                <a:ext uri="{FF2B5EF4-FFF2-40B4-BE49-F238E27FC236}">
                  <a16:creationId xmlns:a16="http://schemas.microsoft.com/office/drawing/2014/main" id="{92C2C034-82A5-9171-8E36-38153098B51F}"/>
                </a:ext>
              </a:extLst>
            </p:cNvPr>
            <p:cNvSpPr/>
            <p:nvPr/>
          </p:nvSpPr>
          <p:spPr>
            <a:xfrm>
              <a:off x="5917334"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405" name="Oval 404">
              <a:extLst>
                <a:ext uri="{FF2B5EF4-FFF2-40B4-BE49-F238E27FC236}">
                  <a16:creationId xmlns:a16="http://schemas.microsoft.com/office/drawing/2014/main" id="{B9008CD1-779B-1DA7-1865-B7510115DA05}"/>
                </a:ext>
              </a:extLst>
            </p:cNvPr>
            <p:cNvSpPr/>
            <p:nvPr/>
          </p:nvSpPr>
          <p:spPr>
            <a:xfrm>
              <a:off x="5641234"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410" name="Oval 409">
              <a:extLst>
                <a:ext uri="{FF2B5EF4-FFF2-40B4-BE49-F238E27FC236}">
                  <a16:creationId xmlns:a16="http://schemas.microsoft.com/office/drawing/2014/main" id="{B258958D-AF94-2465-5A5A-366FC2C1D01D}"/>
                </a:ext>
              </a:extLst>
            </p:cNvPr>
            <p:cNvSpPr/>
            <p:nvPr/>
          </p:nvSpPr>
          <p:spPr>
            <a:xfrm>
              <a:off x="619343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15" name="Oval 414">
              <a:extLst>
                <a:ext uri="{FF2B5EF4-FFF2-40B4-BE49-F238E27FC236}">
                  <a16:creationId xmlns:a16="http://schemas.microsoft.com/office/drawing/2014/main" id="{1B623AD3-8F5B-EDF9-4676-52AAD8CA9BCD}"/>
                </a:ext>
              </a:extLst>
            </p:cNvPr>
            <p:cNvSpPr/>
            <p:nvPr/>
          </p:nvSpPr>
          <p:spPr>
            <a:xfrm>
              <a:off x="5354645"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16" name="Straight Arrow Connector 415">
              <a:extLst>
                <a:ext uri="{FF2B5EF4-FFF2-40B4-BE49-F238E27FC236}">
                  <a16:creationId xmlns:a16="http://schemas.microsoft.com/office/drawing/2014/main" id="{D1B13822-9CD3-05FF-2310-F46E512C14C5}"/>
                </a:ext>
              </a:extLst>
            </p:cNvPr>
            <p:cNvCxnSpPr>
              <a:cxnSpLocks/>
              <a:stCxn id="415" idx="3"/>
              <a:endCxn id="391" idx="7"/>
            </p:cNvCxnSpPr>
            <p:nvPr/>
          </p:nvCxnSpPr>
          <p:spPr>
            <a:xfrm flipH="1">
              <a:off x="5011458"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17" name="Straight Arrow Connector 416">
              <a:extLst>
                <a:ext uri="{FF2B5EF4-FFF2-40B4-BE49-F238E27FC236}">
                  <a16:creationId xmlns:a16="http://schemas.microsoft.com/office/drawing/2014/main" id="{EC2F262E-2B4D-391C-83E2-053177DA2A32}"/>
                </a:ext>
              </a:extLst>
            </p:cNvPr>
            <p:cNvCxnSpPr>
              <a:cxnSpLocks/>
              <a:stCxn id="415" idx="5"/>
              <a:endCxn id="404" idx="1"/>
            </p:cNvCxnSpPr>
            <p:nvPr/>
          </p:nvCxnSpPr>
          <p:spPr>
            <a:xfrm>
              <a:off x="5555085"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0" name="Straight Arrow Connector 359">
              <a:extLst>
                <a:ext uri="{FF2B5EF4-FFF2-40B4-BE49-F238E27FC236}">
                  <a16:creationId xmlns:a16="http://schemas.microsoft.com/office/drawing/2014/main" id="{322C02C2-32B6-8222-825F-0DA4D896DF18}"/>
                </a:ext>
              </a:extLst>
            </p:cNvPr>
            <p:cNvCxnSpPr>
              <a:cxnSpLocks/>
              <a:stCxn id="362" idx="3"/>
              <a:endCxn id="363" idx="0"/>
            </p:cNvCxnSpPr>
            <p:nvPr/>
          </p:nvCxnSpPr>
          <p:spPr>
            <a:xfrm flipH="1">
              <a:off x="6820851"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1" name="Straight Arrow Connector 360">
              <a:extLst>
                <a:ext uri="{FF2B5EF4-FFF2-40B4-BE49-F238E27FC236}">
                  <a16:creationId xmlns:a16="http://schemas.microsoft.com/office/drawing/2014/main" id="{C0C13C64-BA25-E747-802C-8B25C66A12A2}"/>
                </a:ext>
              </a:extLst>
            </p:cNvPr>
            <p:cNvCxnSpPr>
              <a:cxnSpLocks/>
              <a:stCxn id="362" idx="5"/>
              <a:endCxn id="368" idx="0"/>
            </p:cNvCxnSpPr>
            <p:nvPr/>
          </p:nvCxnSpPr>
          <p:spPr>
            <a:xfrm>
              <a:off x="7179976"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62" name="Oval 361">
              <a:extLst>
                <a:ext uri="{FF2B5EF4-FFF2-40B4-BE49-F238E27FC236}">
                  <a16:creationId xmlns:a16="http://schemas.microsoft.com/office/drawing/2014/main" id="{0FB7A2EC-5A42-9A8B-F8D3-BFAB3BFC70FD}"/>
                </a:ext>
              </a:extLst>
            </p:cNvPr>
            <p:cNvSpPr/>
            <p:nvPr/>
          </p:nvSpPr>
          <p:spPr>
            <a:xfrm>
              <a:off x="6979536"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63" name="Oval 362">
              <a:extLst>
                <a:ext uri="{FF2B5EF4-FFF2-40B4-BE49-F238E27FC236}">
                  <a16:creationId xmlns:a16="http://schemas.microsoft.com/office/drawing/2014/main" id="{2CDFBB29-62D3-E3E1-7253-86AC13A1A0EA}"/>
                </a:ext>
              </a:extLst>
            </p:cNvPr>
            <p:cNvSpPr/>
            <p:nvPr/>
          </p:nvSpPr>
          <p:spPr>
            <a:xfrm>
              <a:off x="670343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68" name="Oval 367">
              <a:extLst>
                <a:ext uri="{FF2B5EF4-FFF2-40B4-BE49-F238E27FC236}">
                  <a16:creationId xmlns:a16="http://schemas.microsoft.com/office/drawing/2014/main" id="{555C0237-D75E-C9D7-A6EB-22FE7647FC99}"/>
                </a:ext>
              </a:extLst>
            </p:cNvPr>
            <p:cNvSpPr/>
            <p:nvPr/>
          </p:nvSpPr>
          <p:spPr>
            <a:xfrm>
              <a:off x="7255637"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73" name="Straight Arrow Connector 372">
              <a:extLst>
                <a:ext uri="{FF2B5EF4-FFF2-40B4-BE49-F238E27FC236}">
                  <a16:creationId xmlns:a16="http://schemas.microsoft.com/office/drawing/2014/main" id="{96CE504A-01D2-C3D6-F2D9-9BBEAA433D94}"/>
                </a:ext>
              </a:extLst>
            </p:cNvPr>
            <p:cNvCxnSpPr>
              <a:cxnSpLocks/>
              <a:stCxn id="375" idx="3"/>
              <a:endCxn id="376" idx="0"/>
            </p:cNvCxnSpPr>
            <p:nvPr/>
          </p:nvCxnSpPr>
          <p:spPr>
            <a:xfrm flipH="1">
              <a:off x="7927167"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74" name="Straight Arrow Connector 373">
              <a:extLst>
                <a:ext uri="{FF2B5EF4-FFF2-40B4-BE49-F238E27FC236}">
                  <a16:creationId xmlns:a16="http://schemas.microsoft.com/office/drawing/2014/main" id="{8EF9C7A2-27FC-C437-B292-48A2C3738C54}"/>
                </a:ext>
              </a:extLst>
            </p:cNvPr>
            <p:cNvCxnSpPr>
              <a:cxnSpLocks/>
              <a:stCxn id="375" idx="5"/>
              <a:endCxn id="381" idx="0"/>
            </p:cNvCxnSpPr>
            <p:nvPr/>
          </p:nvCxnSpPr>
          <p:spPr>
            <a:xfrm>
              <a:off x="8286292"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75" name="Oval 374">
              <a:extLst>
                <a:ext uri="{FF2B5EF4-FFF2-40B4-BE49-F238E27FC236}">
                  <a16:creationId xmlns:a16="http://schemas.microsoft.com/office/drawing/2014/main" id="{AB7846A4-82E2-4F2B-E69C-9B2B478A5E25}"/>
                </a:ext>
              </a:extLst>
            </p:cNvPr>
            <p:cNvSpPr/>
            <p:nvPr/>
          </p:nvSpPr>
          <p:spPr>
            <a:xfrm>
              <a:off x="8085852"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76" name="Oval 375">
              <a:extLst>
                <a:ext uri="{FF2B5EF4-FFF2-40B4-BE49-F238E27FC236}">
                  <a16:creationId xmlns:a16="http://schemas.microsoft.com/office/drawing/2014/main" id="{E4251BE5-6729-E5D9-1726-027BEA5DDF6E}"/>
                </a:ext>
              </a:extLst>
            </p:cNvPr>
            <p:cNvSpPr/>
            <p:nvPr/>
          </p:nvSpPr>
          <p:spPr>
            <a:xfrm>
              <a:off x="7809752"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1" name="Oval 380">
              <a:extLst>
                <a:ext uri="{FF2B5EF4-FFF2-40B4-BE49-F238E27FC236}">
                  <a16:creationId xmlns:a16="http://schemas.microsoft.com/office/drawing/2014/main" id="{456FF9BE-6871-689F-444B-56C7A125285A}"/>
                </a:ext>
              </a:extLst>
            </p:cNvPr>
            <p:cNvSpPr/>
            <p:nvPr/>
          </p:nvSpPr>
          <p:spPr>
            <a:xfrm>
              <a:off x="8361953"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2" name="Straight Arrow Connector 381">
              <a:extLst>
                <a:ext uri="{FF2B5EF4-FFF2-40B4-BE49-F238E27FC236}">
                  <a16:creationId xmlns:a16="http://schemas.microsoft.com/office/drawing/2014/main" id="{CC0B0137-4B1D-655A-8470-D7257C694B7B}"/>
                </a:ext>
              </a:extLst>
            </p:cNvPr>
            <p:cNvCxnSpPr>
              <a:cxnSpLocks/>
              <a:stCxn id="381" idx="3"/>
              <a:endCxn id="384" idx="0"/>
            </p:cNvCxnSpPr>
            <p:nvPr/>
          </p:nvCxnSpPr>
          <p:spPr>
            <a:xfrm flipH="1">
              <a:off x="8330411" y="2971973"/>
              <a:ext cx="65932"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3" name="Straight Arrow Connector 382">
              <a:extLst>
                <a:ext uri="{FF2B5EF4-FFF2-40B4-BE49-F238E27FC236}">
                  <a16:creationId xmlns:a16="http://schemas.microsoft.com/office/drawing/2014/main" id="{6D32052C-F3DD-C27E-DA95-F7F127666886}"/>
                </a:ext>
              </a:extLst>
            </p:cNvPr>
            <p:cNvCxnSpPr>
              <a:cxnSpLocks/>
              <a:stCxn id="381" idx="5"/>
              <a:endCxn id="385" idx="0"/>
            </p:cNvCxnSpPr>
            <p:nvPr/>
          </p:nvCxnSpPr>
          <p:spPr>
            <a:xfrm>
              <a:off x="8562393" y="2971973"/>
              <a:ext cx="44118"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384" name="Oval 383">
              <a:extLst>
                <a:ext uri="{FF2B5EF4-FFF2-40B4-BE49-F238E27FC236}">
                  <a16:creationId xmlns:a16="http://schemas.microsoft.com/office/drawing/2014/main" id="{C997EE41-D902-FEC5-A03C-D8E260FBE56F}"/>
                </a:ext>
              </a:extLst>
            </p:cNvPr>
            <p:cNvSpPr/>
            <p:nvPr/>
          </p:nvSpPr>
          <p:spPr>
            <a:xfrm>
              <a:off x="82129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85" name="Oval 384">
              <a:extLst>
                <a:ext uri="{FF2B5EF4-FFF2-40B4-BE49-F238E27FC236}">
                  <a16:creationId xmlns:a16="http://schemas.microsoft.com/office/drawing/2014/main" id="{AC9F9439-6626-AF62-7033-D8AEAB535646}"/>
                </a:ext>
              </a:extLst>
            </p:cNvPr>
            <p:cNvSpPr/>
            <p:nvPr/>
          </p:nvSpPr>
          <p:spPr>
            <a:xfrm>
              <a:off x="84890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6" name="Oval 385">
              <a:extLst>
                <a:ext uri="{FF2B5EF4-FFF2-40B4-BE49-F238E27FC236}">
                  <a16:creationId xmlns:a16="http://schemas.microsoft.com/office/drawing/2014/main" id="{41DC9B37-5340-ACE5-CB40-2D4F136F98AC}"/>
                </a:ext>
              </a:extLst>
            </p:cNvPr>
            <p:cNvSpPr/>
            <p:nvPr/>
          </p:nvSpPr>
          <p:spPr>
            <a:xfrm>
              <a:off x="7523163"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7" name="Straight Arrow Connector 386">
              <a:extLst>
                <a:ext uri="{FF2B5EF4-FFF2-40B4-BE49-F238E27FC236}">
                  <a16:creationId xmlns:a16="http://schemas.microsoft.com/office/drawing/2014/main" id="{76616F5E-2903-B00C-688B-5F0FC17F8BFB}"/>
                </a:ext>
              </a:extLst>
            </p:cNvPr>
            <p:cNvCxnSpPr>
              <a:cxnSpLocks/>
              <a:stCxn id="386" idx="3"/>
              <a:endCxn id="362" idx="7"/>
            </p:cNvCxnSpPr>
            <p:nvPr/>
          </p:nvCxnSpPr>
          <p:spPr>
            <a:xfrm flipH="1">
              <a:off x="7179976"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8" name="Straight Arrow Connector 387">
              <a:extLst>
                <a:ext uri="{FF2B5EF4-FFF2-40B4-BE49-F238E27FC236}">
                  <a16:creationId xmlns:a16="http://schemas.microsoft.com/office/drawing/2014/main" id="{65EFABB9-F33E-87D9-86F1-964A564FB28B}"/>
                </a:ext>
              </a:extLst>
            </p:cNvPr>
            <p:cNvCxnSpPr>
              <a:cxnSpLocks/>
              <a:stCxn id="386" idx="5"/>
              <a:endCxn id="375" idx="1"/>
            </p:cNvCxnSpPr>
            <p:nvPr/>
          </p:nvCxnSpPr>
          <p:spPr>
            <a:xfrm>
              <a:off x="7723603"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357" name="Oval 356">
              <a:extLst>
                <a:ext uri="{FF2B5EF4-FFF2-40B4-BE49-F238E27FC236}">
                  <a16:creationId xmlns:a16="http://schemas.microsoft.com/office/drawing/2014/main" id="{0F255A14-521D-E590-E6B7-8F5B1DFD5105}"/>
                </a:ext>
              </a:extLst>
            </p:cNvPr>
            <p:cNvSpPr/>
            <p:nvPr/>
          </p:nvSpPr>
          <p:spPr>
            <a:xfrm>
              <a:off x="6426328"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8" name="Straight Arrow Connector 357">
              <a:extLst>
                <a:ext uri="{FF2B5EF4-FFF2-40B4-BE49-F238E27FC236}">
                  <a16:creationId xmlns:a16="http://schemas.microsoft.com/office/drawing/2014/main" id="{3F7BCFFA-DE92-F42E-E46E-627A2DB27D1D}"/>
                </a:ext>
              </a:extLst>
            </p:cNvPr>
            <p:cNvCxnSpPr>
              <a:cxnSpLocks/>
              <a:stCxn id="357" idx="2"/>
              <a:endCxn id="415" idx="7"/>
            </p:cNvCxnSpPr>
            <p:nvPr/>
          </p:nvCxnSpPr>
          <p:spPr>
            <a:xfrm flipH="1">
              <a:off x="5555085"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9" name="Straight Arrow Connector 358">
              <a:extLst>
                <a:ext uri="{FF2B5EF4-FFF2-40B4-BE49-F238E27FC236}">
                  <a16:creationId xmlns:a16="http://schemas.microsoft.com/office/drawing/2014/main" id="{751FA196-D8CD-A351-3D2D-D7B02184D380}"/>
                </a:ext>
              </a:extLst>
            </p:cNvPr>
            <p:cNvCxnSpPr>
              <a:cxnSpLocks/>
              <a:stCxn id="357" idx="6"/>
              <a:endCxn id="386" idx="2"/>
            </p:cNvCxnSpPr>
            <p:nvPr/>
          </p:nvCxnSpPr>
          <p:spPr>
            <a:xfrm>
              <a:off x="6661158"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328" name="Oval 327">
              <a:extLst>
                <a:ext uri="{FF2B5EF4-FFF2-40B4-BE49-F238E27FC236}">
                  <a16:creationId xmlns:a16="http://schemas.microsoft.com/office/drawing/2014/main" id="{8E2B8A87-C1F3-56E1-86EA-DC43206820F4}"/>
                </a:ext>
              </a:extLst>
            </p:cNvPr>
            <p:cNvSpPr/>
            <p:nvPr/>
          </p:nvSpPr>
          <p:spPr>
            <a:xfrm>
              <a:off x="431781"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41" name="Oval 340">
              <a:extLst>
                <a:ext uri="{FF2B5EF4-FFF2-40B4-BE49-F238E27FC236}">
                  <a16:creationId xmlns:a16="http://schemas.microsoft.com/office/drawing/2014/main" id="{4A244CC7-E422-95DD-B404-2C107982B3A2}"/>
                </a:ext>
              </a:extLst>
            </p:cNvPr>
            <p:cNvSpPr/>
            <p:nvPr/>
          </p:nvSpPr>
          <p:spPr>
            <a:xfrm>
              <a:off x="1538097"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52" name="Oval 351">
              <a:extLst>
                <a:ext uri="{FF2B5EF4-FFF2-40B4-BE49-F238E27FC236}">
                  <a16:creationId xmlns:a16="http://schemas.microsoft.com/office/drawing/2014/main" id="{4D642D58-8941-4800-1691-E0DB1C18E880}"/>
                </a:ext>
              </a:extLst>
            </p:cNvPr>
            <p:cNvSpPr/>
            <p:nvPr/>
          </p:nvSpPr>
          <p:spPr>
            <a:xfrm>
              <a:off x="975408"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3" name="Straight Arrow Connector 352">
              <a:extLst>
                <a:ext uri="{FF2B5EF4-FFF2-40B4-BE49-F238E27FC236}">
                  <a16:creationId xmlns:a16="http://schemas.microsoft.com/office/drawing/2014/main" id="{1D33F969-9522-1111-BA2C-BE862BE14B77}"/>
                </a:ext>
              </a:extLst>
            </p:cNvPr>
            <p:cNvCxnSpPr>
              <a:cxnSpLocks/>
              <a:stCxn id="352" idx="3"/>
              <a:endCxn id="328" idx="7"/>
            </p:cNvCxnSpPr>
            <p:nvPr/>
          </p:nvCxnSpPr>
          <p:spPr>
            <a:xfrm flipH="1">
              <a:off x="632221"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4" name="Straight Arrow Connector 353">
              <a:extLst>
                <a:ext uri="{FF2B5EF4-FFF2-40B4-BE49-F238E27FC236}">
                  <a16:creationId xmlns:a16="http://schemas.microsoft.com/office/drawing/2014/main" id="{F2AAF18D-61BD-215C-86F0-B9EA9AE4EDF0}"/>
                </a:ext>
              </a:extLst>
            </p:cNvPr>
            <p:cNvCxnSpPr>
              <a:cxnSpLocks/>
              <a:stCxn id="352" idx="5"/>
              <a:endCxn id="341" idx="1"/>
            </p:cNvCxnSpPr>
            <p:nvPr/>
          </p:nvCxnSpPr>
          <p:spPr>
            <a:xfrm>
              <a:off x="1175848"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9" name="Oval 298">
              <a:extLst>
                <a:ext uri="{FF2B5EF4-FFF2-40B4-BE49-F238E27FC236}">
                  <a16:creationId xmlns:a16="http://schemas.microsoft.com/office/drawing/2014/main" id="{C920831E-AC63-A057-1B06-292400790115}"/>
                </a:ext>
              </a:extLst>
            </p:cNvPr>
            <p:cNvSpPr/>
            <p:nvPr/>
          </p:nvSpPr>
          <p:spPr>
            <a:xfrm>
              <a:off x="2600299"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10" name="Straight Arrow Connector 309">
              <a:extLst>
                <a:ext uri="{FF2B5EF4-FFF2-40B4-BE49-F238E27FC236}">
                  <a16:creationId xmlns:a16="http://schemas.microsoft.com/office/drawing/2014/main" id="{939CBE1A-C4EA-5177-6938-C9180CBE2FAA}"/>
                </a:ext>
              </a:extLst>
            </p:cNvPr>
            <p:cNvCxnSpPr>
              <a:cxnSpLocks/>
              <a:stCxn id="312" idx="3"/>
              <a:endCxn id="313" idx="0"/>
            </p:cNvCxnSpPr>
            <p:nvPr/>
          </p:nvCxnSpPr>
          <p:spPr>
            <a:xfrm flipH="1">
              <a:off x="3547930"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11" name="Straight Arrow Connector 310">
              <a:extLst>
                <a:ext uri="{FF2B5EF4-FFF2-40B4-BE49-F238E27FC236}">
                  <a16:creationId xmlns:a16="http://schemas.microsoft.com/office/drawing/2014/main" id="{6D1849DB-3E48-72FB-51CD-F2B7BC4C072A}"/>
                </a:ext>
              </a:extLst>
            </p:cNvPr>
            <p:cNvCxnSpPr>
              <a:cxnSpLocks/>
              <a:stCxn id="312" idx="5"/>
              <a:endCxn id="318" idx="0"/>
            </p:cNvCxnSpPr>
            <p:nvPr/>
          </p:nvCxnSpPr>
          <p:spPr>
            <a:xfrm>
              <a:off x="3907055"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12" name="Oval 311">
              <a:extLst>
                <a:ext uri="{FF2B5EF4-FFF2-40B4-BE49-F238E27FC236}">
                  <a16:creationId xmlns:a16="http://schemas.microsoft.com/office/drawing/2014/main" id="{8F273096-B28F-C05F-4E55-7191D18FDE01}"/>
                </a:ext>
              </a:extLst>
            </p:cNvPr>
            <p:cNvSpPr/>
            <p:nvPr/>
          </p:nvSpPr>
          <p:spPr>
            <a:xfrm>
              <a:off x="3706615"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13" name="Oval 312">
              <a:extLst>
                <a:ext uri="{FF2B5EF4-FFF2-40B4-BE49-F238E27FC236}">
                  <a16:creationId xmlns:a16="http://schemas.microsoft.com/office/drawing/2014/main" id="{79422996-1B36-951B-4A2E-C17F39C77D0C}"/>
                </a:ext>
              </a:extLst>
            </p:cNvPr>
            <p:cNvSpPr/>
            <p:nvPr/>
          </p:nvSpPr>
          <p:spPr>
            <a:xfrm>
              <a:off x="343051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18" name="Oval 317">
              <a:extLst>
                <a:ext uri="{FF2B5EF4-FFF2-40B4-BE49-F238E27FC236}">
                  <a16:creationId xmlns:a16="http://schemas.microsoft.com/office/drawing/2014/main" id="{240963A3-A27B-5597-BE2B-5871143E664A}"/>
                </a:ext>
              </a:extLst>
            </p:cNvPr>
            <p:cNvSpPr/>
            <p:nvPr/>
          </p:nvSpPr>
          <p:spPr>
            <a:xfrm>
              <a:off x="398271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23" name="Oval 322">
              <a:extLst>
                <a:ext uri="{FF2B5EF4-FFF2-40B4-BE49-F238E27FC236}">
                  <a16:creationId xmlns:a16="http://schemas.microsoft.com/office/drawing/2014/main" id="{CD28F0D7-8D7F-840E-2B79-238E8551FACB}"/>
                </a:ext>
              </a:extLst>
            </p:cNvPr>
            <p:cNvSpPr/>
            <p:nvPr/>
          </p:nvSpPr>
          <p:spPr>
            <a:xfrm>
              <a:off x="3143926"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24" name="Straight Arrow Connector 323">
              <a:extLst>
                <a:ext uri="{FF2B5EF4-FFF2-40B4-BE49-F238E27FC236}">
                  <a16:creationId xmlns:a16="http://schemas.microsoft.com/office/drawing/2014/main" id="{4F89D8CE-15DB-4048-68D1-33D4671C917A}"/>
                </a:ext>
              </a:extLst>
            </p:cNvPr>
            <p:cNvCxnSpPr>
              <a:cxnSpLocks/>
              <a:stCxn id="323" idx="3"/>
              <a:endCxn id="299" idx="7"/>
            </p:cNvCxnSpPr>
            <p:nvPr/>
          </p:nvCxnSpPr>
          <p:spPr>
            <a:xfrm flipH="1">
              <a:off x="2800739"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25" name="Straight Arrow Connector 324">
              <a:extLst>
                <a:ext uri="{FF2B5EF4-FFF2-40B4-BE49-F238E27FC236}">
                  <a16:creationId xmlns:a16="http://schemas.microsoft.com/office/drawing/2014/main" id="{262E227A-0F2C-EFF3-8B7F-961C43AE70CB}"/>
                </a:ext>
              </a:extLst>
            </p:cNvPr>
            <p:cNvCxnSpPr>
              <a:cxnSpLocks/>
              <a:stCxn id="323" idx="5"/>
              <a:endCxn id="312" idx="1"/>
            </p:cNvCxnSpPr>
            <p:nvPr/>
          </p:nvCxnSpPr>
          <p:spPr>
            <a:xfrm>
              <a:off x="3344366"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4" name="Oval 293">
              <a:extLst>
                <a:ext uri="{FF2B5EF4-FFF2-40B4-BE49-F238E27FC236}">
                  <a16:creationId xmlns:a16="http://schemas.microsoft.com/office/drawing/2014/main" id="{F67BF17D-C975-A1E6-47A1-AB9E2221B242}"/>
                </a:ext>
              </a:extLst>
            </p:cNvPr>
            <p:cNvSpPr/>
            <p:nvPr/>
          </p:nvSpPr>
          <p:spPr>
            <a:xfrm>
              <a:off x="2047091"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295" name="Straight Arrow Connector 294">
              <a:extLst>
                <a:ext uri="{FF2B5EF4-FFF2-40B4-BE49-F238E27FC236}">
                  <a16:creationId xmlns:a16="http://schemas.microsoft.com/office/drawing/2014/main" id="{86027523-EB76-5483-ACC5-08EEDF61C793}"/>
                </a:ext>
              </a:extLst>
            </p:cNvPr>
            <p:cNvCxnSpPr>
              <a:cxnSpLocks/>
              <a:stCxn id="294" idx="2"/>
              <a:endCxn id="352" idx="7"/>
            </p:cNvCxnSpPr>
            <p:nvPr/>
          </p:nvCxnSpPr>
          <p:spPr>
            <a:xfrm flipH="1">
              <a:off x="1175848"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96" name="Straight Arrow Connector 295">
              <a:extLst>
                <a:ext uri="{FF2B5EF4-FFF2-40B4-BE49-F238E27FC236}">
                  <a16:creationId xmlns:a16="http://schemas.microsoft.com/office/drawing/2014/main" id="{957E6654-FC69-9460-1B78-7169C6E41A0B}"/>
                </a:ext>
              </a:extLst>
            </p:cNvPr>
            <p:cNvCxnSpPr>
              <a:cxnSpLocks/>
              <a:stCxn id="294" idx="6"/>
              <a:endCxn id="323" idx="2"/>
            </p:cNvCxnSpPr>
            <p:nvPr/>
          </p:nvCxnSpPr>
          <p:spPr>
            <a:xfrm>
              <a:off x="2281921"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287" name="Oval 286">
              <a:extLst>
                <a:ext uri="{FF2B5EF4-FFF2-40B4-BE49-F238E27FC236}">
                  <a16:creationId xmlns:a16="http://schemas.microsoft.com/office/drawing/2014/main" id="{08A8C599-94F3-75C4-B37F-CB45F54EC305}"/>
                </a:ext>
              </a:extLst>
            </p:cNvPr>
            <p:cNvSpPr/>
            <p:nvPr/>
          </p:nvSpPr>
          <p:spPr>
            <a:xfrm>
              <a:off x="4248769" y="1836267"/>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288" name="Straight Arrow Connector 287">
              <a:extLst>
                <a:ext uri="{FF2B5EF4-FFF2-40B4-BE49-F238E27FC236}">
                  <a16:creationId xmlns:a16="http://schemas.microsoft.com/office/drawing/2014/main" id="{CFC0C8B8-8B60-E3C0-06BB-F1A15F2BCBDF}"/>
                </a:ext>
              </a:extLst>
            </p:cNvPr>
            <p:cNvCxnSpPr>
              <a:cxnSpLocks/>
              <a:stCxn id="287" idx="2"/>
              <a:endCxn id="294" idx="7"/>
            </p:cNvCxnSpPr>
            <p:nvPr/>
          </p:nvCxnSpPr>
          <p:spPr>
            <a:xfrm flipH="1">
              <a:off x="2247531" y="1932111"/>
              <a:ext cx="2001238"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9" name="Straight Arrow Connector 288">
              <a:extLst>
                <a:ext uri="{FF2B5EF4-FFF2-40B4-BE49-F238E27FC236}">
                  <a16:creationId xmlns:a16="http://schemas.microsoft.com/office/drawing/2014/main" id="{7B456611-8C63-3BA6-A5EF-D8C3E3F11FD7}"/>
                </a:ext>
              </a:extLst>
            </p:cNvPr>
            <p:cNvCxnSpPr>
              <a:cxnSpLocks/>
              <a:stCxn id="287" idx="6"/>
              <a:endCxn id="357" idx="1"/>
            </p:cNvCxnSpPr>
            <p:nvPr/>
          </p:nvCxnSpPr>
          <p:spPr>
            <a:xfrm>
              <a:off x="4483599" y="1932111"/>
              <a:ext cx="1977119"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2222546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104983"/>
          </a:xfrm>
        </p:spPr>
        <p:txBody>
          <a:bodyPr>
            <a:noAutofit/>
          </a:bodyPr>
          <a:lstStyle/>
          <a:p>
            <a:pPr marL="0" indent="0">
              <a:buNone/>
            </a:pPr>
            <a:r>
              <a:rPr lang="en-US" sz="1600">
                <a:latin typeface="+mj-lt"/>
              </a:rPr>
              <a:t>Node snap = new Node(1.0);</a:t>
            </a:r>
          </a:p>
          <a:p>
            <a:pPr marL="0" indent="0">
              <a:buNone/>
            </a:pPr>
            <a:r>
              <a:rPr lang="en-US" sz="1600">
                <a:solidFill>
                  <a:schemeClr val="bg2">
                    <a:lumMod val="20000"/>
                    <a:lumOff val="80000"/>
                  </a:schemeClr>
                </a:solidFill>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77B08472-DF22-70D8-162A-8664142C41B7}"/>
              </a:ext>
            </a:extLst>
          </p:cNvPr>
          <p:cNvGraphicFramePr>
            <a:graphicFrameLocks noGrp="1"/>
          </p:cNvGraphicFramePr>
          <p:nvPr>
            <p:extLst>
              <p:ext uri="{D42A27DB-BD31-4B8C-83A1-F6EECF244321}">
                <p14:modId xmlns:p14="http://schemas.microsoft.com/office/powerpoint/2010/main" val="3027369239"/>
              </p:ext>
            </p:extLst>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8B06CA58-DE50-21D6-B3A9-01CAACB80F9A}"/>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A253CE04-ACF0-9129-B27B-1AAD1B641811}"/>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C0E686EE-91E9-A1A9-0666-CA4D650C377D}"/>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38347469"/>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o's That Pokemon - Pink Blob Edition | Quiz | Outcyders">
            <a:extLst>
              <a:ext uri="{FF2B5EF4-FFF2-40B4-BE49-F238E27FC236}">
                <a16:creationId xmlns:a16="http://schemas.microsoft.com/office/drawing/2014/main" id="{FE33DF3F-D527-33E1-B994-662043360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6822" y="2755182"/>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20EC16-CF4B-C207-080E-3640FF8F45CE}"/>
              </a:ext>
            </a:extLst>
          </p:cNvPr>
          <p:cNvSpPr txBox="1"/>
          <p:nvPr/>
        </p:nvSpPr>
        <p:spPr>
          <a:xfrm>
            <a:off x="5122989" y="1786343"/>
            <a:ext cx="3434683" cy="1077218"/>
          </a:xfrm>
          <a:prstGeom prst="rect">
            <a:avLst/>
          </a:prstGeom>
          <a:noFill/>
        </p:spPr>
        <p:txBody>
          <a:bodyPr wrap="square" rtlCol="0">
            <a:spAutoFit/>
          </a:bodyPr>
          <a:lstStyle/>
          <a:p>
            <a:r>
              <a:rPr lang="en-US" sz="3200">
                <a:solidFill>
                  <a:srgbClr val="F80B8D"/>
                </a:solidFill>
                <a:latin typeface="Comic Sans MS" panose="030F0902030302020204" pitchFamily="66" charset="0"/>
              </a:rPr>
              <a:t>🧠 who's that</a:t>
            </a:r>
          </a:p>
          <a:p>
            <a:r>
              <a:rPr lang="en-US" sz="3200">
                <a:solidFill>
                  <a:srgbClr val="F80B8D"/>
                </a:solidFill>
                <a:latin typeface="Comic Sans MS" panose="030F0902030302020204" pitchFamily="66" charset="0"/>
              </a:rPr>
              <a:t>big O runtime?</a:t>
            </a:r>
          </a:p>
        </p:txBody>
      </p:sp>
      <p:grpSp>
        <p:nvGrpSpPr>
          <p:cNvPr id="5" name="Group 4">
            <a:extLst>
              <a:ext uri="{FF2B5EF4-FFF2-40B4-BE49-F238E27FC236}">
                <a16:creationId xmlns:a16="http://schemas.microsoft.com/office/drawing/2014/main" id="{8F6F3962-E11B-B6E1-CA89-339609B6FEEE}"/>
              </a:ext>
            </a:extLst>
          </p:cNvPr>
          <p:cNvGrpSpPr/>
          <p:nvPr/>
        </p:nvGrpSpPr>
        <p:grpSpPr>
          <a:xfrm flipH="1">
            <a:off x="0" y="308267"/>
            <a:ext cx="8280400" cy="1429592"/>
            <a:chOff x="431781" y="1836267"/>
            <a:chExt cx="8463583" cy="1429592"/>
          </a:xfrm>
        </p:grpSpPr>
        <p:sp>
          <p:nvSpPr>
            <p:cNvPr id="6" name="Triangle 5">
              <a:extLst>
                <a:ext uri="{FF2B5EF4-FFF2-40B4-BE49-F238E27FC236}">
                  <a16:creationId xmlns:a16="http://schemas.microsoft.com/office/drawing/2014/main" id="{EBA10C8D-EE37-3525-CCA2-4283C899AAC7}"/>
                </a:ext>
              </a:extLst>
            </p:cNvPr>
            <p:cNvSpPr/>
            <p:nvPr/>
          </p:nvSpPr>
          <p:spPr>
            <a:xfrm>
              <a:off x="4840475" y="2247693"/>
              <a:ext cx="1321222"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9246C6D1-2539-6914-8075-AC360233718E}"/>
                </a:ext>
              </a:extLst>
            </p:cNvPr>
            <p:cNvSpPr/>
            <p:nvPr/>
          </p:nvSpPr>
          <p:spPr>
            <a:xfrm>
              <a:off x="7107724" y="2236291"/>
              <a:ext cx="1016063"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74725A1F-3D7F-0E8B-6E35-DF1E6CFB6A81}"/>
                </a:ext>
              </a:extLst>
            </p:cNvPr>
            <p:cNvSpPr/>
            <p:nvPr/>
          </p:nvSpPr>
          <p:spPr>
            <a:xfrm>
              <a:off x="886283" y="1994308"/>
              <a:ext cx="2564630"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F23FAEA7-7294-34F1-B2CE-41FEC1B65509}"/>
                </a:ext>
              </a:extLst>
            </p:cNvPr>
            <p:cNvSpPr/>
            <p:nvPr/>
          </p:nvSpPr>
          <p:spPr>
            <a:xfrm>
              <a:off x="7847957" y="2590689"/>
              <a:ext cx="643840"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BED8BE2E-A998-2BE8-CAD7-07FE926ECE26}"/>
                </a:ext>
              </a:extLst>
            </p:cNvPr>
            <p:cNvSpPr/>
            <p:nvPr/>
          </p:nvSpPr>
          <p:spPr>
            <a:xfrm>
              <a:off x="2535746" y="2175133"/>
              <a:ext cx="1468234" cy="576185"/>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0AC77C6E-054B-8E74-FF4A-89CB05AD2637}"/>
                </a:ext>
              </a:extLst>
            </p:cNvPr>
            <p:cNvSpPr/>
            <p:nvPr/>
          </p:nvSpPr>
          <p:spPr>
            <a:xfrm>
              <a:off x="482102" y="2329226"/>
              <a:ext cx="1223802" cy="291479"/>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B05F6260-AC65-9781-3599-B103FB333E80}"/>
                </a:ext>
              </a:extLst>
            </p:cNvPr>
            <p:cNvSpPr/>
            <p:nvPr/>
          </p:nvSpPr>
          <p:spPr>
            <a:xfrm>
              <a:off x="3311165" y="2556927"/>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784E47AB-507D-09F5-BE98-93A017ECB2D2}"/>
                </a:ext>
              </a:extLst>
            </p:cNvPr>
            <p:cNvSpPr/>
            <p:nvPr/>
          </p:nvSpPr>
          <p:spPr>
            <a:xfrm>
              <a:off x="7957760" y="2831081"/>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6023F978-8D94-C45D-6270-6487FEB2B200}"/>
                </a:ext>
              </a:extLst>
            </p:cNvPr>
            <p:cNvSpPr/>
            <p:nvPr/>
          </p:nvSpPr>
          <p:spPr>
            <a:xfrm>
              <a:off x="6619743" y="2579580"/>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82B1C26D-FF62-030E-74E0-35B3B053B5A0}"/>
                </a:ext>
              </a:extLst>
            </p:cNvPr>
            <p:cNvSpPr/>
            <p:nvPr/>
          </p:nvSpPr>
          <p:spPr>
            <a:xfrm>
              <a:off x="5527071" y="2581649"/>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7A37292-BD2C-9960-DE50-09F77527C7D9}"/>
                </a:ext>
              </a:extLst>
            </p:cNvPr>
            <p:cNvSpPr/>
            <p:nvPr/>
          </p:nvSpPr>
          <p:spPr>
            <a:xfrm>
              <a:off x="4811018"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19" name="Straight Arrow Connector 18">
              <a:extLst>
                <a:ext uri="{FF2B5EF4-FFF2-40B4-BE49-F238E27FC236}">
                  <a16:creationId xmlns:a16="http://schemas.microsoft.com/office/drawing/2014/main" id="{C94FB920-3722-53D0-BA1D-DFF8A065A60B}"/>
                </a:ext>
              </a:extLst>
            </p:cNvPr>
            <p:cNvCxnSpPr>
              <a:cxnSpLocks/>
              <a:stCxn id="21" idx="3"/>
              <a:endCxn id="22" idx="0"/>
            </p:cNvCxnSpPr>
            <p:nvPr/>
          </p:nvCxnSpPr>
          <p:spPr>
            <a:xfrm flipH="1">
              <a:off x="5758649"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0" name="Straight Arrow Connector 19">
              <a:extLst>
                <a:ext uri="{FF2B5EF4-FFF2-40B4-BE49-F238E27FC236}">
                  <a16:creationId xmlns:a16="http://schemas.microsoft.com/office/drawing/2014/main" id="{DE79638E-43C2-579F-CB10-C22BD9C5EFC3}"/>
                </a:ext>
              </a:extLst>
            </p:cNvPr>
            <p:cNvCxnSpPr>
              <a:cxnSpLocks/>
              <a:stCxn id="21" idx="5"/>
              <a:endCxn id="24" idx="0"/>
            </p:cNvCxnSpPr>
            <p:nvPr/>
          </p:nvCxnSpPr>
          <p:spPr>
            <a:xfrm>
              <a:off x="6117774"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21" name="Oval 20">
              <a:extLst>
                <a:ext uri="{FF2B5EF4-FFF2-40B4-BE49-F238E27FC236}">
                  <a16:creationId xmlns:a16="http://schemas.microsoft.com/office/drawing/2014/main" id="{8CC0B714-743C-4DF3-AFC2-23CB6F21F30A}"/>
                </a:ext>
              </a:extLst>
            </p:cNvPr>
            <p:cNvSpPr/>
            <p:nvPr/>
          </p:nvSpPr>
          <p:spPr>
            <a:xfrm>
              <a:off x="5917334"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22" name="Oval 21">
              <a:extLst>
                <a:ext uri="{FF2B5EF4-FFF2-40B4-BE49-F238E27FC236}">
                  <a16:creationId xmlns:a16="http://schemas.microsoft.com/office/drawing/2014/main" id="{4B46C0EA-AB07-E7B3-94DD-B8902287AD8B}"/>
                </a:ext>
              </a:extLst>
            </p:cNvPr>
            <p:cNvSpPr/>
            <p:nvPr/>
          </p:nvSpPr>
          <p:spPr>
            <a:xfrm>
              <a:off x="5641234"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24" name="Oval 23">
              <a:extLst>
                <a:ext uri="{FF2B5EF4-FFF2-40B4-BE49-F238E27FC236}">
                  <a16:creationId xmlns:a16="http://schemas.microsoft.com/office/drawing/2014/main" id="{11E27159-5F23-1FC6-2D26-5C69698FFF4E}"/>
                </a:ext>
              </a:extLst>
            </p:cNvPr>
            <p:cNvSpPr/>
            <p:nvPr/>
          </p:nvSpPr>
          <p:spPr>
            <a:xfrm>
              <a:off x="619343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25" name="Oval 24">
              <a:extLst>
                <a:ext uri="{FF2B5EF4-FFF2-40B4-BE49-F238E27FC236}">
                  <a16:creationId xmlns:a16="http://schemas.microsoft.com/office/drawing/2014/main" id="{222B89AC-81CE-D6E9-4457-AD928839E663}"/>
                </a:ext>
              </a:extLst>
            </p:cNvPr>
            <p:cNvSpPr/>
            <p:nvPr/>
          </p:nvSpPr>
          <p:spPr>
            <a:xfrm>
              <a:off x="5354645"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26" name="Straight Arrow Connector 25">
              <a:extLst>
                <a:ext uri="{FF2B5EF4-FFF2-40B4-BE49-F238E27FC236}">
                  <a16:creationId xmlns:a16="http://schemas.microsoft.com/office/drawing/2014/main" id="{9C40D77F-26EB-7200-E039-7BB097AB2ABF}"/>
                </a:ext>
              </a:extLst>
            </p:cNvPr>
            <p:cNvCxnSpPr>
              <a:cxnSpLocks/>
              <a:stCxn id="25" idx="3"/>
              <a:endCxn id="18" idx="7"/>
            </p:cNvCxnSpPr>
            <p:nvPr/>
          </p:nvCxnSpPr>
          <p:spPr>
            <a:xfrm flipH="1">
              <a:off x="5011458"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 name="Straight Arrow Connector 27">
              <a:extLst>
                <a:ext uri="{FF2B5EF4-FFF2-40B4-BE49-F238E27FC236}">
                  <a16:creationId xmlns:a16="http://schemas.microsoft.com/office/drawing/2014/main" id="{EBE7F7B9-C927-104D-6BFF-989264B0D181}"/>
                </a:ext>
              </a:extLst>
            </p:cNvPr>
            <p:cNvCxnSpPr>
              <a:cxnSpLocks/>
              <a:stCxn id="25" idx="5"/>
              <a:endCxn id="21" idx="1"/>
            </p:cNvCxnSpPr>
            <p:nvPr/>
          </p:nvCxnSpPr>
          <p:spPr>
            <a:xfrm>
              <a:off x="5555085"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9" name="Straight Arrow Connector 28">
              <a:extLst>
                <a:ext uri="{FF2B5EF4-FFF2-40B4-BE49-F238E27FC236}">
                  <a16:creationId xmlns:a16="http://schemas.microsoft.com/office/drawing/2014/main" id="{18BD1331-2610-5401-C4DE-67AB38496CA3}"/>
                </a:ext>
              </a:extLst>
            </p:cNvPr>
            <p:cNvCxnSpPr>
              <a:cxnSpLocks/>
              <a:stCxn id="31" idx="3"/>
              <a:endCxn id="32" idx="0"/>
            </p:cNvCxnSpPr>
            <p:nvPr/>
          </p:nvCxnSpPr>
          <p:spPr>
            <a:xfrm flipH="1">
              <a:off x="6820851"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0" name="Straight Arrow Connector 29">
              <a:extLst>
                <a:ext uri="{FF2B5EF4-FFF2-40B4-BE49-F238E27FC236}">
                  <a16:creationId xmlns:a16="http://schemas.microsoft.com/office/drawing/2014/main" id="{0A8344A8-30A4-9810-B8F3-217E9B803937}"/>
                </a:ext>
              </a:extLst>
            </p:cNvPr>
            <p:cNvCxnSpPr>
              <a:cxnSpLocks/>
              <a:stCxn id="31" idx="5"/>
              <a:endCxn id="33" idx="0"/>
            </p:cNvCxnSpPr>
            <p:nvPr/>
          </p:nvCxnSpPr>
          <p:spPr>
            <a:xfrm>
              <a:off x="7179976"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1" name="Oval 30">
              <a:extLst>
                <a:ext uri="{FF2B5EF4-FFF2-40B4-BE49-F238E27FC236}">
                  <a16:creationId xmlns:a16="http://schemas.microsoft.com/office/drawing/2014/main" id="{A98F4B6C-9DEC-768C-AFCE-7B8741B8F068}"/>
                </a:ext>
              </a:extLst>
            </p:cNvPr>
            <p:cNvSpPr/>
            <p:nvPr/>
          </p:nvSpPr>
          <p:spPr>
            <a:xfrm>
              <a:off x="6979536"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2" name="Oval 31">
              <a:extLst>
                <a:ext uri="{FF2B5EF4-FFF2-40B4-BE49-F238E27FC236}">
                  <a16:creationId xmlns:a16="http://schemas.microsoft.com/office/drawing/2014/main" id="{24D4F1F2-87AE-FFE3-7EA6-430B68715E43}"/>
                </a:ext>
              </a:extLst>
            </p:cNvPr>
            <p:cNvSpPr/>
            <p:nvPr/>
          </p:nvSpPr>
          <p:spPr>
            <a:xfrm>
              <a:off x="670343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3" name="Oval 32">
              <a:extLst>
                <a:ext uri="{FF2B5EF4-FFF2-40B4-BE49-F238E27FC236}">
                  <a16:creationId xmlns:a16="http://schemas.microsoft.com/office/drawing/2014/main" id="{05954C3B-9E1D-E6C1-D38B-96033F8C38D3}"/>
                </a:ext>
              </a:extLst>
            </p:cNvPr>
            <p:cNvSpPr/>
            <p:nvPr/>
          </p:nvSpPr>
          <p:spPr>
            <a:xfrm>
              <a:off x="7255637"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4" name="Straight Arrow Connector 33">
              <a:extLst>
                <a:ext uri="{FF2B5EF4-FFF2-40B4-BE49-F238E27FC236}">
                  <a16:creationId xmlns:a16="http://schemas.microsoft.com/office/drawing/2014/main" id="{EDBB0D69-D645-7F13-B469-05AE0F2037E7}"/>
                </a:ext>
              </a:extLst>
            </p:cNvPr>
            <p:cNvCxnSpPr>
              <a:cxnSpLocks/>
              <a:stCxn id="36" idx="3"/>
              <a:endCxn id="39" idx="0"/>
            </p:cNvCxnSpPr>
            <p:nvPr/>
          </p:nvCxnSpPr>
          <p:spPr>
            <a:xfrm flipH="1">
              <a:off x="7927167"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 name="Straight Arrow Connector 34">
              <a:extLst>
                <a:ext uri="{FF2B5EF4-FFF2-40B4-BE49-F238E27FC236}">
                  <a16:creationId xmlns:a16="http://schemas.microsoft.com/office/drawing/2014/main" id="{60C52BEA-7B0F-0A7C-92AA-B9BBCEFB1079}"/>
                </a:ext>
              </a:extLst>
            </p:cNvPr>
            <p:cNvCxnSpPr>
              <a:cxnSpLocks/>
              <a:stCxn id="36" idx="5"/>
              <a:endCxn id="40" idx="0"/>
            </p:cNvCxnSpPr>
            <p:nvPr/>
          </p:nvCxnSpPr>
          <p:spPr>
            <a:xfrm>
              <a:off x="8286292"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6" name="Oval 35">
              <a:extLst>
                <a:ext uri="{FF2B5EF4-FFF2-40B4-BE49-F238E27FC236}">
                  <a16:creationId xmlns:a16="http://schemas.microsoft.com/office/drawing/2014/main" id="{0CBE59F5-376B-21BE-4352-B3227CEB6982}"/>
                </a:ext>
              </a:extLst>
            </p:cNvPr>
            <p:cNvSpPr/>
            <p:nvPr/>
          </p:nvSpPr>
          <p:spPr>
            <a:xfrm>
              <a:off x="8085852"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9" name="Oval 38">
              <a:extLst>
                <a:ext uri="{FF2B5EF4-FFF2-40B4-BE49-F238E27FC236}">
                  <a16:creationId xmlns:a16="http://schemas.microsoft.com/office/drawing/2014/main" id="{7C55443E-D7BE-97B8-9412-70C28734155C}"/>
                </a:ext>
              </a:extLst>
            </p:cNvPr>
            <p:cNvSpPr/>
            <p:nvPr/>
          </p:nvSpPr>
          <p:spPr>
            <a:xfrm>
              <a:off x="7809752"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0" name="Oval 39">
              <a:extLst>
                <a:ext uri="{FF2B5EF4-FFF2-40B4-BE49-F238E27FC236}">
                  <a16:creationId xmlns:a16="http://schemas.microsoft.com/office/drawing/2014/main" id="{054EA3A7-0983-F1C5-A8C0-947ACD81A5F7}"/>
                </a:ext>
              </a:extLst>
            </p:cNvPr>
            <p:cNvSpPr/>
            <p:nvPr/>
          </p:nvSpPr>
          <p:spPr>
            <a:xfrm>
              <a:off x="8361953"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1" name="Straight Arrow Connector 40">
              <a:extLst>
                <a:ext uri="{FF2B5EF4-FFF2-40B4-BE49-F238E27FC236}">
                  <a16:creationId xmlns:a16="http://schemas.microsoft.com/office/drawing/2014/main" id="{4CF341A2-A3E2-8D09-B1FC-6B233998E4A8}"/>
                </a:ext>
              </a:extLst>
            </p:cNvPr>
            <p:cNvCxnSpPr>
              <a:cxnSpLocks/>
              <a:stCxn id="40" idx="3"/>
              <a:endCxn id="43" idx="0"/>
            </p:cNvCxnSpPr>
            <p:nvPr/>
          </p:nvCxnSpPr>
          <p:spPr>
            <a:xfrm flipH="1">
              <a:off x="8330411" y="2971973"/>
              <a:ext cx="65932"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2" name="Straight Arrow Connector 41">
              <a:extLst>
                <a:ext uri="{FF2B5EF4-FFF2-40B4-BE49-F238E27FC236}">
                  <a16:creationId xmlns:a16="http://schemas.microsoft.com/office/drawing/2014/main" id="{1E3AFE12-F223-997B-2EA6-39F7E4C8F828}"/>
                </a:ext>
              </a:extLst>
            </p:cNvPr>
            <p:cNvCxnSpPr>
              <a:cxnSpLocks/>
              <a:stCxn id="40" idx="5"/>
              <a:endCxn id="44" idx="0"/>
            </p:cNvCxnSpPr>
            <p:nvPr/>
          </p:nvCxnSpPr>
          <p:spPr>
            <a:xfrm>
              <a:off x="8562393" y="2971973"/>
              <a:ext cx="44118"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43" name="Oval 42">
              <a:extLst>
                <a:ext uri="{FF2B5EF4-FFF2-40B4-BE49-F238E27FC236}">
                  <a16:creationId xmlns:a16="http://schemas.microsoft.com/office/drawing/2014/main" id="{C58A9C9E-8F92-644D-3FC3-8E25DBB319CA}"/>
                </a:ext>
              </a:extLst>
            </p:cNvPr>
            <p:cNvSpPr/>
            <p:nvPr/>
          </p:nvSpPr>
          <p:spPr>
            <a:xfrm>
              <a:off x="82129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44" name="Oval 43">
              <a:extLst>
                <a:ext uri="{FF2B5EF4-FFF2-40B4-BE49-F238E27FC236}">
                  <a16:creationId xmlns:a16="http://schemas.microsoft.com/office/drawing/2014/main" id="{B56077D1-AB01-9C61-1057-F8407E6688E7}"/>
                </a:ext>
              </a:extLst>
            </p:cNvPr>
            <p:cNvSpPr/>
            <p:nvPr/>
          </p:nvSpPr>
          <p:spPr>
            <a:xfrm>
              <a:off x="84890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5" name="Oval 44">
              <a:extLst>
                <a:ext uri="{FF2B5EF4-FFF2-40B4-BE49-F238E27FC236}">
                  <a16:creationId xmlns:a16="http://schemas.microsoft.com/office/drawing/2014/main" id="{EFD355E5-0FDB-3277-089B-5EACEC3AA10E}"/>
                </a:ext>
              </a:extLst>
            </p:cNvPr>
            <p:cNvSpPr/>
            <p:nvPr/>
          </p:nvSpPr>
          <p:spPr>
            <a:xfrm>
              <a:off x="7523163"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6" name="Straight Arrow Connector 45">
              <a:extLst>
                <a:ext uri="{FF2B5EF4-FFF2-40B4-BE49-F238E27FC236}">
                  <a16:creationId xmlns:a16="http://schemas.microsoft.com/office/drawing/2014/main" id="{B24DE3B5-9B7F-6B94-1195-B7F78392BC99}"/>
                </a:ext>
              </a:extLst>
            </p:cNvPr>
            <p:cNvCxnSpPr>
              <a:cxnSpLocks/>
              <a:stCxn id="45" idx="3"/>
              <a:endCxn id="31" idx="7"/>
            </p:cNvCxnSpPr>
            <p:nvPr/>
          </p:nvCxnSpPr>
          <p:spPr>
            <a:xfrm flipH="1">
              <a:off x="7179976"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7" name="Straight Arrow Connector 46">
              <a:extLst>
                <a:ext uri="{FF2B5EF4-FFF2-40B4-BE49-F238E27FC236}">
                  <a16:creationId xmlns:a16="http://schemas.microsoft.com/office/drawing/2014/main" id="{C05E9E80-E26E-4F95-7EE9-6A2263026968}"/>
                </a:ext>
              </a:extLst>
            </p:cNvPr>
            <p:cNvCxnSpPr>
              <a:cxnSpLocks/>
              <a:stCxn id="45" idx="5"/>
              <a:endCxn id="36" idx="1"/>
            </p:cNvCxnSpPr>
            <p:nvPr/>
          </p:nvCxnSpPr>
          <p:spPr>
            <a:xfrm>
              <a:off x="7723603"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49" name="Oval 48">
              <a:extLst>
                <a:ext uri="{FF2B5EF4-FFF2-40B4-BE49-F238E27FC236}">
                  <a16:creationId xmlns:a16="http://schemas.microsoft.com/office/drawing/2014/main" id="{2C5CFECF-EEB8-622B-2D21-CC16DAC2403B}"/>
                </a:ext>
              </a:extLst>
            </p:cNvPr>
            <p:cNvSpPr/>
            <p:nvPr/>
          </p:nvSpPr>
          <p:spPr>
            <a:xfrm>
              <a:off x="6426328"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0" name="Straight Arrow Connector 49">
              <a:extLst>
                <a:ext uri="{FF2B5EF4-FFF2-40B4-BE49-F238E27FC236}">
                  <a16:creationId xmlns:a16="http://schemas.microsoft.com/office/drawing/2014/main" id="{807D8F2E-E77E-357B-18F1-1682FC92F158}"/>
                </a:ext>
              </a:extLst>
            </p:cNvPr>
            <p:cNvCxnSpPr>
              <a:cxnSpLocks/>
              <a:stCxn id="49" idx="2"/>
              <a:endCxn id="25" idx="7"/>
            </p:cNvCxnSpPr>
            <p:nvPr/>
          </p:nvCxnSpPr>
          <p:spPr>
            <a:xfrm flipH="1">
              <a:off x="5555085"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51" name="Straight Arrow Connector 50">
              <a:extLst>
                <a:ext uri="{FF2B5EF4-FFF2-40B4-BE49-F238E27FC236}">
                  <a16:creationId xmlns:a16="http://schemas.microsoft.com/office/drawing/2014/main" id="{F0C8F6CE-042B-6707-F51A-745737B663E6}"/>
                </a:ext>
              </a:extLst>
            </p:cNvPr>
            <p:cNvCxnSpPr>
              <a:cxnSpLocks/>
              <a:stCxn id="49" idx="6"/>
              <a:endCxn id="45" idx="2"/>
            </p:cNvCxnSpPr>
            <p:nvPr/>
          </p:nvCxnSpPr>
          <p:spPr>
            <a:xfrm>
              <a:off x="6661158"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52" name="Oval 51">
              <a:extLst>
                <a:ext uri="{FF2B5EF4-FFF2-40B4-BE49-F238E27FC236}">
                  <a16:creationId xmlns:a16="http://schemas.microsoft.com/office/drawing/2014/main" id="{4DEDD2C7-03D6-7E58-2362-8C402283823B}"/>
                </a:ext>
              </a:extLst>
            </p:cNvPr>
            <p:cNvSpPr/>
            <p:nvPr/>
          </p:nvSpPr>
          <p:spPr>
            <a:xfrm>
              <a:off x="431781"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53" name="Oval 52">
              <a:extLst>
                <a:ext uri="{FF2B5EF4-FFF2-40B4-BE49-F238E27FC236}">
                  <a16:creationId xmlns:a16="http://schemas.microsoft.com/office/drawing/2014/main" id="{54C47DE5-75C4-45B2-5627-CB19A5690F37}"/>
                </a:ext>
              </a:extLst>
            </p:cNvPr>
            <p:cNvSpPr/>
            <p:nvPr/>
          </p:nvSpPr>
          <p:spPr>
            <a:xfrm>
              <a:off x="1538097"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54" name="Oval 53">
              <a:extLst>
                <a:ext uri="{FF2B5EF4-FFF2-40B4-BE49-F238E27FC236}">
                  <a16:creationId xmlns:a16="http://schemas.microsoft.com/office/drawing/2014/main" id="{FC4FA408-1DFE-0CBC-30DC-E9C721F48CCE}"/>
                </a:ext>
              </a:extLst>
            </p:cNvPr>
            <p:cNvSpPr/>
            <p:nvPr/>
          </p:nvSpPr>
          <p:spPr>
            <a:xfrm>
              <a:off x="975408"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5" name="Straight Arrow Connector 54">
              <a:extLst>
                <a:ext uri="{FF2B5EF4-FFF2-40B4-BE49-F238E27FC236}">
                  <a16:creationId xmlns:a16="http://schemas.microsoft.com/office/drawing/2014/main" id="{A84F9756-B384-250D-E886-9621F32E4F9D}"/>
                </a:ext>
              </a:extLst>
            </p:cNvPr>
            <p:cNvCxnSpPr>
              <a:cxnSpLocks/>
              <a:stCxn id="54" idx="3"/>
              <a:endCxn id="52" idx="7"/>
            </p:cNvCxnSpPr>
            <p:nvPr/>
          </p:nvCxnSpPr>
          <p:spPr>
            <a:xfrm flipH="1">
              <a:off x="632221"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57" name="Straight Arrow Connector 56">
              <a:extLst>
                <a:ext uri="{FF2B5EF4-FFF2-40B4-BE49-F238E27FC236}">
                  <a16:creationId xmlns:a16="http://schemas.microsoft.com/office/drawing/2014/main" id="{D7FBADE0-1B28-64B7-A07C-D7BFB88AC790}"/>
                </a:ext>
              </a:extLst>
            </p:cNvPr>
            <p:cNvCxnSpPr>
              <a:cxnSpLocks/>
              <a:stCxn id="54" idx="5"/>
              <a:endCxn id="53" idx="1"/>
            </p:cNvCxnSpPr>
            <p:nvPr/>
          </p:nvCxnSpPr>
          <p:spPr>
            <a:xfrm>
              <a:off x="1175848"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58" name="Oval 57">
              <a:extLst>
                <a:ext uri="{FF2B5EF4-FFF2-40B4-BE49-F238E27FC236}">
                  <a16:creationId xmlns:a16="http://schemas.microsoft.com/office/drawing/2014/main" id="{8FC988ED-B74F-C77F-7155-FD04207D8BF6}"/>
                </a:ext>
              </a:extLst>
            </p:cNvPr>
            <p:cNvSpPr/>
            <p:nvPr/>
          </p:nvSpPr>
          <p:spPr>
            <a:xfrm>
              <a:off x="2600299"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9" name="Straight Arrow Connector 58">
              <a:extLst>
                <a:ext uri="{FF2B5EF4-FFF2-40B4-BE49-F238E27FC236}">
                  <a16:creationId xmlns:a16="http://schemas.microsoft.com/office/drawing/2014/main" id="{A3961788-25E9-61EA-6DA5-1D1388E8DE05}"/>
                </a:ext>
              </a:extLst>
            </p:cNvPr>
            <p:cNvCxnSpPr>
              <a:cxnSpLocks/>
              <a:stCxn id="61" idx="3"/>
              <a:endCxn id="62" idx="0"/>
            </p:cNvCxnSpPr>
            <p:nvPr/>
          </p:nvCxnSpPr>
          <p:spPr>
            <a:xfrm flipH="1">
              <a:off x="3547930"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60" name="Straight Arrow Connector 59">
              <a:extLst>
                <a:ext uri="{FF2B5EF4-FFF2-40B4-BE49-F238E27FC236}">
                  <a16:creationId xmlns:a16="http://schemas.microsoft.com/office/drawing/2014/main" id="{7FD121C2-1494-E1FF-5781-3F1B164D456C}"/>
                </a:ext>
              </a:extLst>
            </p:cNvPr>
            <p:cNvCxnSpPr>
              <a:cxnSpLocks/>
              <a:stCxn id="61" idx="5"/>
              <a:endCxn id="63" idx="0"/>
            </p:cNvCxnSpPr>
            <p:nvPr/>
          </p:nvCxnSpPr>
          <p:spPr>
            <a:xfrm>
              <a:off x="3907055"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61" name="Oval 60">
              <a:extLst>
                <a:ext uri="{FF2B5EF4-FFF2-40B4-BE49-F238E27FC236}">
                  <a16:creationId xmlns:a16="http://schemas.microsoft.com/office/drawing/2014/main" id="{53BBE81A-99A8-76A4-8BE8-666628EDDDDB}"/>
                </a:ext>
              </a:extLst>
            </p:cNvPr>
            <p:cNvSpPr/>
            <p:nvPr/>
          </p:nvSpPr>
          <p:spPr>
            <a:xfrm>
              <a:off x="3706615"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62" name="Oval 61">
              <a:extLst>
                <a:ext uri="{FF2B5EF4-FFF2-40B4-BE49-F238E27FC236}">
                  <a16:creationId xmlns:a16="http://schemas.microsoft.com/office/drawing/2014/main" id="{0E563685-F618-44AC-4B22-6FA10B54AD66}"/>
                </a:ext>
              </a:extLst>
            </p:cNvPr>
            <p:cNvSpPr/>
            <p:nvPr/>
          </p:nvSpPr>
          <p:spPr>
            <a:xfrm>
              <a:off x="343051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63" name="Oval 62">
              <a:extLst>
                <a:ext uri="{FF2B5EF4-FFF2-40B4-BE49-F238E27FC236}">
                  <a16:creationId xmlns:a16="http://schemas.microsoft.com/office/drawing/2014/main" id="{A71F22C5-B587-30F0-1911-45E90541A76B}"/>
                </a:ext>
              </a:extLst>
            </p:cNvPr>
            <p:cNvSpPr/>
            <p:nvPr/>
          </p:nvSpPr>
          <p:spPr>
            <a:xfrm>
              <a:off x="398271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64" name="Oval 63">
              <a:extLst>
                <a:ext uri="{FF2B5EF4-FFF2-40B4-BE49-F238E27FC236}">
                  <a16:creationId xmlns:a16="http://schemas.microsoft.com/office/drawing/2014/main" id="{FD3F9296-56A6-B6B3-BF57-2A3EFA01B0D2}"/>
                </a:ext>
              </a:extLst>
            </p:cNvPr>
            <p:cNvSpPr/>
            <p:nvPr/>
          </p:nvSpPr>
          <p:spPr>
            <a:xfrm>
              <a:off x="3143926"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65" name="Straight Arrow Connector 64">
              <a:extLst>
                <a:ext uri="{FF2B5EF4-FFF2-40B4-BE49-F238E27FC236}">
                  <a16:creationId xmlns:a16="http://schemas.microsoft.com/office/drawing/2014/main" id="{02379DDB-02D2-4850-5CEF-B7F3B25A38F0}"/>
                </a:ext>
              </a:extLst>
            </p:cNvPr>
            <p:cNvCxnSpPr>
              <a:cxnSpLocks/>
              <a:stCxn id="64" idx="3"/>
              <a:endCxn id="58" idx="7"/>
            </p:cNvCxnSpPr>
            <p:nvPr/>
          </p:nvCxnSpPr>
          <p:spPr>
            <a:xfrm flipH="1">
              <a:off x="2800739"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68" name="Straight Arrow Connector 67">
              <a:extLst>
                <a:ext uri="{FF2B5EF4-FFF2-40B4-BE49-F238E27FC236}">
                  <a16:creationId xmlns:a16="http://schemas.microsoft.com/office/drawing/2014/main" id="{966A1804-6A07-1A22-EDCB-CB9B928516E9}"/>
                </a:ext>
              </a:extLst>
            </p:cNvPr>
            <p:cNvCxnSpPr>
              <a:cxnSpLocks/>
              <a:stCxn id="64" idx="5"/>
              <a:endCxn id="61" idx="1"/>
            </p:cNvCxnSpPr>
            <p:nvPr/>
          </p:nvCxnSpPr>
          <p:spPr>
            <a:xfrm>
              <a:off x="3344366"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69" name="Oval 68">
              <a:extLst>
                <a:ext uri="{FF2B5EF4-FFF2-40B4-BE49-F238E27FC236}">
                  <a16:creationId xmlns:a16="http://schemas.microsoft.com/office/drawing/2014/main" id="{985EE3B5-CED9-9826-0C04-2645F781CC54}"/>
                </a:ext>
              </a:extLst>
            </p:cNvPr>
            <p:cNvSpPr/>
            <p:nvPr/>
          </p:nvSpPr>
          <p:spPr>
            <a:xfrm>
              <a:off x="2047091"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70" name="Straight Arrow Connector 69">
              <a:extLst>
                <a:ext uri="{FF2B5EF4-FFF2-40B4-BE49-F238E27FC236}">
                  <a16:creationId xmlns:a16="http://schemas.microsoft.com/office/drawing/2014/main" id="{3C32757C-7CA1-6D8F-D865-7DB26B271F21}"/>
                </a:ext>
              </a:extLst>
            </p:cNvPr>
            <p:cNvCxnSpPr>
              <a:cxnSpLocks/>
              <a:stCxn id="69" idx="2"/>
              <a:endCxn id="54" idx="7"/>
            </p:cNvCxnSpPr>
            <p:nvPr/>
          </p:nvCxnSpPr>
          <p:spPr>
            <a:xfrm flipH="1">
              <a:off x="1175848"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71" name="Straight Arrow Connector 70">
              <a:extLst>
                <a:ext uri="{FF2B5EF4-FFF2-40B4-BE49-F238E27FC236}">
                  <a16:creationId xmlns:a16="http://schemas.microsoft.com/office/drawing/2014/main" id="{666D4533-47E8-C5DA-069A-BCC7062FD9D8}"/>
                </a:ext>
              </a:extLst>
            </p:cNvPr>
            <p:cNvCxnSpPr>
              <a:cxnSpLocks/>
              <a:stCxn id="69" idx="6"/>
              <a:endCxn id="64" idx="2"/>
            </p:cNvCxnSpPr>
            <p:nvPr/>
          </p:nvCxnSpPr>
          <p:spPr>
            <a:xfrm>
              <a:off x="2281921"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72" name="Oval 71">
              <a:extLst>
                <a:ext uri="{FF2B5EF4-FFF2-40B4-BE49-F238E27FC236}">
                  <a16:creationId xmlns:a16="http://schemas.microsoft.com/office/drawing/2014/main" id="{6389C705-60E8-3C6E-D245-55E1A88B32E7}"/>
                </a:ext>
              </a:extLst>
            </p:cNvPr>
            <p:cNvSpPr/>
            <p:nvPr/>
          </p:nvSpPr>
          <p:spPr>
            <a:xfrm>
              <a:off x="4248769" y="1836267"/>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73" name="Straight Arrow Connector 72">
              <a:extLst>
                <a:ext uri="{FF2B5EF4-FFF2-40B4-BE49-F238E27FC236}">
                  <a16:creationId xmlns:a16="http://schemas.microsoft.com/office/drawing/2014/main" id="{9704DC65-DFDA-55E9-1866-4675A867E336}"/>
                </a:ext>
              </a:extLst>
            </p:cNvPr>
            <p:cNvCxnSpPr>
              <a:cxnSpLocks/>
              <a:stCxn id="72" idx="2"/>
              <a:endCxn id="69" idx="7"/>
            </p:cNvCxnSpPr>
            <p:nvPr/>
          </p:nvCxnSpPr>
          <p:spPr>
            <a:xfrm flipH="1">
              <a:off x="2247531" y="1932111"/>
              <a:ext cx="2001238"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74" name="Straight Arrow Connector 73">
              <a:extLst>
                <a:ext uri="{FF2B5EF4-FFF2-40B4-BE49-F238E27FC236}">
                  <a16:creationId xmlns:a16="http://schemas.microsoft.com/office/drawing/2014/main" id="{12BDCA55-E3FB-8B9D-FE68-E30EA369BFF7}"/>
                </a:ext>
              </a:extLst>
            </p:cNvPr>
            <p:cNvCxnSpPr>
              <a:cxnSpLocks/>
              <a:stCxn id="72" idx="6"/>
              <a:endCxn id="49" idx="1"/>
            </p:cNvCxnSpPr>
            <p:nvPr/>
          </p:nvCxnSpPr>
          <p:spPr>
            <a:xfrm>
              <a:off x="4483599" y="1932111"/>
              <a:ext cx="1977119"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1278018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2C090-0709-6E83-7278-780CB5932B14}"/>
              </a:ext>
            </a:extLst>
          </p:cNvPr>
          <p:cNvSpPr>
            <a:spLocks noGrp="1"/>
          </p:cNvSpPr>
          <p:nvPr>
            <p:ph type="title"/>
          </p:nvPr>
        </p:nvSpPr>
        <p:spPr/>
        <p:txBody>
          <a:bodyPr/>
          <a:lstStyle/>
          <a:p>
            <a:r>
              <a:rPr lang="en-US" i="1"/>
              <a:t>exponential</a:t>
            </a:r>
            <a:r>
              <a:rPr lang="en-US"/>
              <a:t> </a:t>
            </a:r>
            <a:r>
              <a:rPr lang="en-US" sz="9600"/>
              <a:t>🙀</a:t>
            </a:r>
            <a:endParaRPr lang="en-US"/>
          </a:p>
        </p:txBody>
      </p:sp>
    </p:spTree>
    <p:extLst>
      <p:ext uri="{BB962C8B-B14F-4D97-AF65-F5344CB8AC3E}">
        <p14:creationId xmlns:p14="http://schemas.microsoft.com/office/powerpoint/2010/main" val="395174681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75EC-5F11-784F-C92B-CAAB15BD3FD7}"/>
              </a:ext>
            </a:extLst>
          </p:cNvPr>
          <p:cNvSpPr>
            <a:spLocks noGrp="1"/>
          </p:cNvSpPr>
          <p:nvPr>
            <p:ph type="title"/>
          </p:nvPr>
        </p:nvSpPr>
        <p:spPr/>
        <p:txBody>
          <a:bodyPr/>
          <a:lstStyle/>
          <a:p>
            <a:r>
              <a:rPr lang="en-US" sz="2800">
                <a:latin typeface="+mj-lt"/>
              </a:rPr>
              <a:t>[fib(5), fib(36), fib(77) demo]</a:t>
            </a:r>
          </a:p>
        </p:txBody>
      </p:sp>
    </p:spTree>
    <p:extLst>
      <p:ext uri="{BB962C8B-B14F-4D97-AF65-F5344CB8AC3E}">
        <p14:creationId xmlns:p14="http://schemas.microsoft.com/office/powerpoint/2010/main" val="313781089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800"/>
              <a:t>⚠️ recursion hazard 2</a:t>
            </a:r>
            <a:br>
              <a:rPr lang="en-US"/>
            </a:br>
            <a:r>
              <a:rPr lang="en-US" b="1"/>
              <a:t>stack overflow </a:t>
            </a:r>
          </a:p>
        </p:txBody>
      </p:sp>
    </p:spTree>
    <p:extLst>
      <p:ext uri="{BB962C8B-B14F-4D97-AF65-F5344CB8AC3E}">
        <p14:creationId xmlns:p14="http://schemas.microsoft.com/office/powerpoint/2010/main" val="304011708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F4249898-9FA3-6E92-A898-030910D445EA}"/>
                  </a:ext>
                </a:extLst>
              </p:cNvPr>
              <p:cNvSpPr>
                <a:spLocks noGrp="1"/>
              </p:cNvSpPr>
              <p:nvPr>
                <p:ph type="title"/>
              </p:nvPr>
            </p:nvSpPr>
            <p:spPr/>
            <p:txBody>
              <a:bodyPr/>
              <a:lstStyle/>
              <a:p>
                <a:r>
                  <a:rPr lang="en-US" b="1"/>
                  <a:t>☠️🐌 </a:t>
                </a:r>
                <a:r>
                  <a:rPr lang="en-US"/>
                  <a:t>dangerous slow </a:t>
                </a:r>
                <a14:m>
                  <m:oMath xmlns:m="http://schemas.openxmlformats.org/officeDocument/2006/math">
                    <m:nary>
                      <m:naryPr>
                        <m:chr m:val="∑"/>
                        <m:ctrlPr>
                          <a:rPr lang="en-US" i="1">
                            <a:latin typeface="Cambria Math" panose="02040503050406030204" pitchFamily="18" charset="0"/>
                          </a:rPr>
                        </m:ctrlPr>
                      </m:naryPr>
                      <m:sub>
                        <m:r>
                          <m:rPr>
                            <m:brk m:alnAt="23"/>
                          </m:rPr>
                          <a:rPr lang="en-US" b="0" i="1">
                            <a:latin typeface="Cambria Math" panose="02040503050406030204" pitchFamily="18" charset="0"/>
                          </a:rPr>
                          <m:t>𝑖</m:t>
                        </m:r>
                        <m:r>
                          <a:rPr lang="en-US" i="1">
                            <a:latin typeface="Cambria Math" panose="02040503050406030204" pitchFamily="18" charset="0"/>
                          </a:rPr>
                          <m:t>=1</m:t>
                        </m:r>
                      </m:sub>
                      <m:sup>
                        <m:r>
                          <a:rPr lang="en-US" b="0" i="1">
                            <a:latin typeface="Cambria Math" panose="02040503050406030204" pitchFamily="18" charset="0"/>
                          </a:rPr>
                          <m:t>𝑛</m:t>
                        </m:r>
                      </m:sup>
                      <m:e>
                        <m:r>
                          <a:rPr lang="en-US" b="0" i="1">
                            <a:latin typeface="Cambria Math" panose="02040503050406030204" pitchFamily="18" charset="0"/>
                          </a:rPr>
                          <m:t>𝑖</m:t>
                        </m:r>
                      </m:e>
                    </m:nary>
                    <m:r>
                      <a:rPr lang="en-US" b="0" i="1">
                        <a:latin typeface="Cambria Math" panose="02040503050406030204" pitchFamily="18" charset="0"/>
                      </a:rPr>
                      <m:t>=1+…+</m:t>
                    </m:r>
                    <m:r>
                      <a:rPr lang="en-US" b="0" i="1">
                        <a:latin typeface="Cambria Math" panose="02040503050406030204" pitchFamily="18" charset="0"/>
                      </a:rPr>
                      <m:t>𝑛</m:t>
                    </m:r>
                  </m:oMath>
                </a14:m>
                <a:endParaRPr lang="en-US"/>
              </a:p>
            </p:txBody>
          </p:sp>
        </mc:Choice>
        <mc:Fallback xmlns="">
          <p:sp>
            <p:nvSpPr>
              <p:cNvPr id="3" name="Title 2">
                <a:extLst>
                  <a:ext uri="{FF2B5EF4-FFF2-40B4-BE49-F238E27FC236}">
                    <a16:creationId xmlns:a16="http://schemas.microsoft.com/office/drawing/2014/main" id="{F4249898-9FA3-6E92-A898-030910D445EA}"/>
                  </a:ext>
                </a:extLst>
              </p:cNvPr>
              <p:cNvSpPr>
                <a:spLocks noGrp="1" noRot="1" noChangeAspect="1" noMove="1" noResize="1" noEditPoints="1" noAdjustHandles="1" noChangeArrowheads="1" noChangeShapeType="1" noTextEdit="1"/>
              </p:cNvSpPr>
              <p:nvPr>
                <p:ph type="title"/>
              </p:nvPr>
            </p:nvSpPr>
            <p:spPr>
              <a:blipFill>
                <a:blip r:embed="rId2"/>
                <a:stretch>
                  <a:fillRect t="-109434" b="-17735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C67DAA7-219C-6CFD-140A-BB2187302580}"/>
              </a:ext>
            </a:extLst>
          </p:cNvPr>
          <p:cNvSpPr txBox="1"/>
          <p:nvPr/>
        </p:nvSpPr>
        <p:spPr>
          <a:xfrm>
            <a:off x="457200" y="1140982"/>
            <a:ext cx="8229600" cy="1520416"/>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1 + ... + n</a:t>
            </a:r>
          </a:p>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static </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sum(</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n)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(n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return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    return</a:t>
            </a:r>
            <a:r>
              <a:rPr lang="en-US" sz="1600">
                <a:latin typeface="Consolas"/>
                <a:ea typeface="Segoe UI Emoji" panose="020B0502040204020203" pitchFamily="34" charset="0"/>
              </a:rPr>
              <a:t> n + sum(n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126081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13905-B9EA-83F3-1C8B-8102C05AA68A}"/>
              </a:ext>
            </a:extLst>
          </p:cNvPr>
          <p:cNvSpPr txBox="1"/>
          <p:nvPr/>
        </p:nvSpPr>
        <p:spPr>
          <a:xfrm>
            <a:off x="3393440" y="434848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100000</a:t>
            </a:r>
            <a:r>
              <a:rPr lang="en-US">
                <a:latin typeface="+mj-lt"/>
              </a:rPr>
              <a:t>)</a:t>
            </a:r>
          </a:p>
        </p:txBody>
      </p:sp>
    </p:spTree>
    <p:extLst>
      <p:ext uri="{BB962C8B-B14F-4D97-AF65-F5344CB8AC3E}">
        <p14:creationId xmlns:p14="http://schemas.microsoft.com/office/powerpoint/2010/main" val="56014712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13905-B9EA-83F3-1C8B-8102C05AA68A}"/>
              </a:ext>
            </a:extLst>
          </p:cNvPr>
          <p:cNvSpPr txBox="1"/>
          <p:nvPr/>
        </p:nvSpPr>
        <p:spPr>
          <a:xfrm>
            <a:off x="3393440" y="434848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100000</a:t>
            </a:r>
            <a:r>
              <a:rPr lang="en-US">
                <a:latin typeface="+mj-lt"/>
              </a:rPr>
              <a:t>)</a:t>
            </a:r>
          </a:p>
        </p:txBody>
      </p:sp>
      <p:cxnSp>
        <p:nvCxnSpPr>
          <p:cNvPr id="5" name="Straight Arrow Connector 4">
            <a:extLst>
              <a:ext uri="{FF2B5EF4-FFF2-40B4-BE49-F238E27FC236}">
                <a16:creationId xmlns:a16="http://schemas.microsoft.com/office/drawing/2014/main" id="{94EAE6CB-616D-96E5-8725-E29A7B91FF26}"/>
              </a:ext>
            </a:extLst>
          </p:cNvPr>
          <p:cNvCxnSpPr>
            <a:cxnSpLocks/>
            <a:stCxn id="2" idx="0"/>
            <a:endCxn id="14" idx="2"/>
          </p:cNvCxnSpPr>
          <p:nvPr/>
        </p:nvCxnSpPr>
        <p:spPr>
          <a:xfrm flipV="1">
            <a:off x="4211320" y="3884692"/>
            <a:ext cx="0" cy="463788"/>
          </a:xfrm>
          <a:prstGeom prst="straightConnector1">
            <a:avLst/>
          </a:prstGeom>
          <a:noFill/>
          <a:ln w="38100" cap="flat" cmpd="sng" algn="ctr">
            <a:solidFill>
              <a:sysClr val="windowText" lastClr="000000"/>
            </a:solidFill>
            <a:prstDash val="solid"/>
            <a:miter lim="800000"/>
            <a:tailEnd type="triangle"/>
          </a:ln>
          <a:effectLst/>
        </p:spPr>
      </p:cxnSp>
      <p:sp>
        <p:nvSpPr>
          <p:cNvPr id="14" name="TextBox 13">
            <a:extLst>
              <a:ext uri="{FF2B5EF4-FFF2-40B4-BE49-F238E27FC236}">
                <a16:creationId xmlns:a16="http://schemas.microsoft.com/office/drawing/2014/main" id="{5CB9C667-966B-037D-73DB-C44FF99AB918}"/>
              </a:ext>
            </a:extLst>
          </p:cNvPr>
          <p:cNvSpPr txBox="1"/>
          <p:nvPr/>
        </p:nvSpPr>
        <p:spPr>
          <a:xfrm>
            <a:off x="3393440" y="351536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99999</a:t>
            </a:r>
            <a:r>
              <a:rPr lang="en-US">
                <a:latin typeface="+mj-lt"/>
              </a:rPr>
              <a:t>)</a:t>
            </a:r>
          </a:p>
        </p:txBody>
      </p:sp>
    </p:spTree>
    <p:extLst>
      <p:ext uri="{BB962C8B-B14F-4D97-AF65-F5344CB8AC3E}">
        <p14:creationId xmlns:p14="http://schemas.microsoft.com/office/powerpoint/2010/main" val="352348752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13905-B9EA-83F3-1C8B-8102C05AA68A}"/>
              </a:ext>
            </a:extLst>
          </p:cNvPr>
          <p:cNvSpPr txBox="1"/>
          <p:nvPr/>
        </p:nvSpPr>
        <p:spPr>
          <a:xfrm>
            <a:off x="3393440" y="434848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100000</a:t>
            </a:r>
            <a:r>
              <a:rPr lang="en-US">
                <a:latin typeface="+mj-lt"/>
              </a:rPr>
              <a:t>)</a:t>
            </a:r>
          </a:p>
        </p:txBody>
      </p:sp>
      <p:cxnSp>
        <p:nvCxnSpPr>
          <p:cNvPr id="5" name="Straight Arrow Connector 4">
            <a:extLst>
              <a:ext uri="{FF2B5EF4-FFF2-40B4-BE49-F238E27FC236}">
                <a16:creationId xmlns:a16="http://schemas.microsoft.com/office/drawing/2014/main" id="{94EAE6CB-616D-96E5-8725-E29A7B91FF26}"/>
              </a:ext>
            </a:extLst>
          </p:cNvPr>
          <p:cNvCxnSpPr>
            <a:cxnSpLocks/>
            <a:stCxn id="2" idx="0"/>
            <a:endCxn id="14" idx="2"/>
          </p:cNvCxnSpPr>
          <p:nvPr/>
        </p:nvCxnSpPr>
        <p:spPr>
          <a:xfrm flipV="1">
            <a:off x="4211320" y="3884692"/>
            <a:ext cx="0" cy="463788"/>
          </a:xfrm>
          <a:prstGeom prst="straightConnector1">
            <a:avLst/>
          </a:prstGeom>
          <a:noFill/>
          <a:ln w="38100" cap="flat" cmpd="sng" algn="ctr">
            <a:solidFill>
              <a:sysClr val="windowText" lastClr="000000"/>
            </a:solidFill>
            <a:prstDash val="solid"/>
            <a:miter lim="800000"/>
            <a:tailEnd type="triangle"/>
          </a:ln>
          <a:effectLst/>
        </p:spPr>
      </p:cxnSp>
      <p:sp>
        <p:nvSpPr>
          <p:cNvPr id="14" name="TextBox 13">
            <a:extLst>
              <a:ext uri="{FF2B5EF4-FFF2-40B4-BE49-F238E27FC236}">
                <a16:creationId xmlns:a16="http://schemas.microsoft.com/office/drawing/2014/main" id="{5CB9C667-966B-037D-73DB-C44FF99AB918}"/>
              </a:ext>
            </a:extLst>
          </p:cNvPr>
          <p:cNvSpPr txBox="1"/>
          <p:nvPr/>
        </p:nvSpPr>
        <p:spPr>
          <a:xfrm>
            <a:off x="3393440" y="351536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99999</a:t>
            </a:r>
            <a:r>
              <a:rPr lang="en-US">
                <a:latin typeface="+mj-lt"/>
              </a:rPr>
              <a:t>)</a:t>
            </a:r>
          </a:p>
        </p:txBody>
      </p:sp>
      <p:cxnSp>
        <p:nvCxnSpPr>
          <p:cNvPr id="16" name="Straight Arrow Connector 15">
            <a:extLst>
              <a:ext uri="{FF2B5EF4-FFF2-40B4-BE49-F238E27FC236}">
                <a16:creationId xmlns:a16="http://schemas.microsoft.com/office/drawing/2014/main" id="{59D3FC37-9EF7-6EEB-8614-86E9E3C5AC1D}"/>
              </a:ext>
            </a:extLst>
          </p:cNvPr>
          <p:cNvCxnSpPr>
            <a:cxnSpLocks/>
            <a:stCxn id="14" idx="0"/>
          </p:cNvCxnSpPr>
          <p:nvPr/>
        </p:nvCxnSpPr>
        <p:spPr>
          <a:xfrm flipV="1">
            <a:off x="4211320" y="3037840"/>
            <a:ext cx="0" cy="477520"/>
          </a:xfrm>
          <a:prstGeom prst="straightConnector1">
            <a:avLst/>
          </a:prstGeom>
          <a:noFill/>
          <a:ln w="38100" cap="flat" cmpd="sng" algn="ctr">
            <a:solidFill>
              <a:sysClr val="windowText" lastClr="000000"/>
            </a:solidFill>
            <a:prstDash val="solid"/>
            <a:miter lim="800000"/>
            <a:tailEnd type="triangle"/>
          </a:ln>
          <a:effectLst/>
        </p:spPr>
      </p:cxnSp>
      <p:cxnSp>
        <p:nvCxnSpPr>
          <p:cNvPr id="19" name="Straight Arrow Connector 18">
            <a:extLst>
              <a:ext uri="{FF2B5EF4-FFF2-40B4-BE49-F238E27FC236}">
                <a16:creationId xmlns:a16="http://schemas.microsoft.com/office/drawing/2014/main" id="{6639C40D-4366-2A0C-08CB-94770C0F8312}"/>
              </a:ext>
            </a:extLst>
          </p:cNvPr>
          <p:cNvCxnSpPr>
            <a:cxnSpLocks/>
          </p:cNvCxnSpPr>
          <p:nvPr/>
        </p:nvCxnSpPr>
        <p:spPr>
          <a:xfrm flipV="1">
            <a:off x="4211320" y="1219200"/>
            <a:ext cx="0" cy="477520"/>
          </a:xfrm>
          <a:prstGeom prst="straightConnector1">
            <a:avLst/>
          </a:prstGeom>
          <a:noFill/>
          <a:ln w="38100" cap="flat" cmpd="sng" algn="ctr">
            <a:solidFill>
              <a:sysClr val="windowText" lastClr="000000"/>
            </a:solidFill>
            <a:prstDash val="solid"/>
            <a:miter lim="800000"/>
            <a:tailEnd type="triangle"/>
          </a:ln>
          <a:effectLst/>
        </p:spPr>
      </p:cxnSp>
      <p:sp>
        <p:nvSpPr>
          <p:cNvPr id="20" name="TextBox 19">
            <a:extLst>
              <a:ext uri="{FF2B5EF4-FFF2-40B4-BE49-F238E27FC236}">
                <a16:creationId xmlns:a16="http://schemas.microsoft.com/office/drawing/2014/main" id="{2C5EFC18-846D-2A42-3B6F-673DF4C92678}"/>
              </a:ext>
            </a:extLst>
          </p:cNvPr>
          <p:cNvSpPr txBox="1"/>
          <p:nvPr/>
        </p:nvSpPr>
        <p:spPr>
          <a:xfrm>
            <a:off x="3464560" y="755412"/>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0</a:t>
            </a:r>
            <a:r>
              <a:rPr lang="en-US">
                <a:latin typeface="+mj-lt"/>
              </a:rPr>
              <a: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3D22061-BD27-27A9-1DEC-80377959CDA8}"/>
                  </a:ext>
                </a:extLst>
              </p:cNvPr>
              <p:cNvSpPr txBox="1"/>
              <p:nvPr/>
            </p:nvSpPr>
            <p:spPr>
              <a:xfrm rot="16200000">
                <a:off x="3393440" y="2006749"/>
                <a:ext cx="132080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a:latin typeface="Cambria Math" panose="02040503050406030204" pitchFamily="18" charset="0"/>
                        </a:rPr>
                        <m:t>…</m:t>
                      </m:r>
                    </m:oMath>
                  </m:oMathPara>
                </a14:m>
                <a:endParaRPr lang="en-US" sz="4000"/>
              </a:p>
            </p:txBody>
          </p:sp>
        </mc:Choice>
        <mc:Fallback xmlns="">
          <p:sp>
            <p:nvSpPr>
              <p:cNvPr id="21" name="TextBox 20">
                <a:extLst>
                  <a:ext uri="{FF2B5EF4-FFF2-40B4-BE49-F238E27FC236}">
                    <a16:creationId xmlns:a16="http://schemas.microsoft.com/office/drawing/2014/main" id="{13D22061-BD27-27A9-1DEC-80377959CDA8}"/>
                  </a:ext>
                </a:extLst>
              </p:cNvPr>
              <p:cNvSpPr txBox="1">
                <a:spLocks noRot="1" noChangeAspect="1" noMove="1" noResize="1" noEditPoints="1" noAdjustHandles="1" noChangeArrowheads="1" noChangeShapeType="1" noTextEdit="1"/>
              </p:cNvSpPr>
              <p:nvPr/>
            </p:nvSpPr>
            <p:spPr>
              <a:xfrm rot="16200000">
                <a:off x="3393440" y="2006749"/>
                <a:ext cx="1320800" cy="707886"/>
              </a:xfrm>
              <a:prstGeom prst="rect">
                <a:avLst/>
              </a:prstGeom>
              <a:blipFill>
                <a:blip r:embed="rId2"/>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1CC1696-7765-1957-056D-0A0DEF559AAB}"/>
              </a:ext>
            </a:extLst>
          </p:cNvPr>
          <p:cNvSpPr txBox="1"/>
          <p:nvPr/>
        </p:nvSpPr>
        <p:spPr>
          <a:xfrm>
            <a:off x="5029200" y="2006748"/>
            <a:ext cx="3176833" cy="707886"/>
          </a:xfrm>
          <a:prstGeom prst="rect">
            <a:avLst/>
          </a:prstGeom>
          <a:solidFill>
            <a:schemeClr val="tx1"/>
          </a:solidFill>
          <a:ln>
            <a:solidFill>
              <a:schemeClr val="accent3"/>
            </a:solidFill>
          </a:ln>
        </p:spPr>
        <p:txBody>
          <a:bodyPr wrap="square" rtlCol="0">
            <a:spAutoFit/>
          </a:bodyPr>
          <a:lstStyle/>
          <a:p>
            <a:pPr algn="ctr"/>
            <a:r>
              <a:rPr kumimoji="0" lang="en-US" sz="2000" b="0" i="0" u="none" strike="noStrike" kern="1200" cap="none" spc="0" normalizeH="0" baseline="0" noProof="0">
                <a:ln>
                  <a:noFill/>
                </a:ln>
                <a:solidFill>
                  <a:schemeClr val="accent3"/>
                </a:solidFill>
                <a:effectLst/>
                <a:uLnTx/>
                <a:uFillTx/>
                <a:latin typeface="Arial"/>
                <a:ea typeface="Segoe UI Emoji" panose="020B0502040204020203" pitchFamily="34" charset="0"/>
                <a:cs typeface="+mj-cs"/>
              </a:rPr>
              <a:t>😱 </a:t>
            </a:r>
            <a:r>
              <a:rPr lang="en-US" sz="2000">
                <a:solidFill>
                  <a:schemeClr val="accent3"/>
                </a:solidFill>
              </a:rPr>
              <a:t>what about this picture does NOT spark joy?</a:t>
            </a:r>
          </a:p>
        </p:txBody>
      </p:sp>
    </p:spTree>
    <p:extLst>
      <p:ext uri="{BB962C8B-B14F-4D97-AF65-F5344CB8AC3E}">
        <p14:creationId xmlns:p14="http://schemas.microsoft.com/office/powerpoint/2010/main" val="396985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400"/>
              <a:t>the height of the callstack is O(n)</a:t>
            </a:r>
            <a:br>
              <a:rPr lang="en-US"/>
            </a:br>
            <a:r>
              <a:rPr lang="en-US"/>
              <a:t>😱 big n </a:t>
            </a:r>
            <a:r>
              <a:rPr lang="en-US">
                <a:sym typeface="Wingdings" pitchFamily="2" charset="2"/>
              </a:rPr>
              <a:t> </a:t>
            </a:r>
            <a:r>
              <a:rPr lang="en-US" b="1">
                <a:sym typeface="Wingdings" pitchFamily="2" charset="2"/>
              </a:rPr>
              <a:t>stack overflow</a:t>
            </a:r>
            <a:r>
              <a:rPr lang="en-US"/>
              <a:t>!</a:t>
            </a:r>
            <a:br>
              <a:rPr lang="en-US"/>
            </a:br>
            <a:r>
              <a:rPr lang="en-US" sz="1800"/>
              <a:t>😞</a:t>
            </a:r>
            <a:endParaRPr lang="en-US"/>
          </a:p>
        </p:txBody>
      </p:sp>
    </p:spTree>
    <p:extLst>
      <p:ext uri="{BB962C8B-B14F-4D97-AF65-F5344CB8AC3E}">
        <p14:creationId xmlns:p14="http://schemas.microsoft.com/office/powerpoint/2010/main" val="99640008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05054-6A96-522B-3F6A-5D72618D8EBF}"/>
              </a:ext>
            </a:extLst>
          </p:cNvPr>
          <p:cNvSpPr>
            <a:spLocks noGrp="1"/>
          </p:cNvSpPr>
          <p:nvPr>
            <p:ph type="title"/>
          </p:nvPr>
        </p:nvSpPr>
        <p:spPr/>
        <p:txBody>
          <a:bodyPr/>
          <a:lstStyle/>
          <a:p>
            <a:r>
              <a:rPr lang="en-US">
                <a:latin typeface="+mj-lt"/>
              </a:rPr>
              <a:t>[sum(100000) demo]</a:t>
            </a:r>
          </a:p>
        </p:txBody>
      </p:sp>
    </p:spTree>
    <p:extLst>
      <p:ext uri="{BB962C8B-B14F-4D97-AF65-F5344CB8AC3E}">
        <p14:creationId xmlns:p14="http://schemas.microsoft.com/office/powerpoint/2010/main" val="3062629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 </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extLst>
              <p:ext uri="{D42A27DB-BD31-4B8C-83A1-F6EECF244321}">
                <p14:modId xmlns:p14="http://schemas.microsoft.com/office/powerpoint/2010/main" val="2849133676"/>
              </p:ext>
            </p:extLst>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extLst>
              <p:ext uri="{D42A27DB-BD31-4B8C-83A1-F6EECF244321}">
                <p14:modId xmlns:p14="http://schemas.microsoft.com/office/powerpoint/2010/main" val="1397944834"/>
              </p:ext>
            </p:extLst>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0A14CC2C-95E3-C34E-3A6C-E01C9050AC87}"/>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6166B55F-3BE3-5128-770F-72FD6D89E998}"/>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99477979"/>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3684-7949-8556-9BC7-510640713C4D}"/>
              </a:ext>
            </a:extLst>
          </p:cNvPr>
          <p:cNvSpPr>
            <a:spLocks noGrp="1"/>
          </p:cNvSpPr>
          <p:nvPr>
            <p:ph type="title"/>
          </p:nvPr>
        </p:nvSpPr>
        <p:spPr/>
        <p:txBody>
          <a:bodyPr/>
          <a:lstStyle/>
          <a:p>
            <a:pPr algn="l"/>
            <a:r>
              <a:rPr lang="en-US" sz="2000">
                <a:solidFill>
                  <a:srgbClr val="FF6DC6"/>
                </a:solidFill>
              </a:rPr>
              <a:t>🧠 our depth-first binary (search) tree traversals were recursive...</a:t>
            </a:r>
            <a:br>
              <a:rPr lang="en-US" sz="2000">
                <a:solidFill>
                  <a:srgbClr val="FF6DC6"/>
                </a:solidFill>
              </a:rPr>
            </a:br>
            <a:br>
              <a:rPr lang="en-US" sz="2000">
                <a:solidFill>
                  <a:srgbClr val="FF6DC6"/>
                </a:solidFill>
              </a:rPr>
            </a:br>
            <a:r>
              <a:rPr lang="en-US" sz="2000">
                <a:solidFill>
                  <a:srgbClr val="FF6DC6"/>
                </a:solidFill>
              </a:rPr>
              <a:t>...should we be worried about them overflowing the callstack?</a:t>
            </a:r>
          </a:p>
        </p:txBody>
      </p:sp>
    </p:spTree>
    <p:extLst>
      <p:ext uri="{BB962C8B-B14F-4D97-AF65-F5344CB8AC3E}">
        <p14:creationId xmlns:p14="http://schemas.microsoft.com/office/powerpoint/2010/main" val="56263893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3684-7949-8556-9BC7-510640713C4D}"/>
              </a:ext>
            </a:extLst>
          </p:cNvPr>
          <p:cNvSpPr>
            <a:spLocks noGrp="1"/>
          </p:cNvSpPr>
          <p:nvPr>
            <p:ph type="title"/>
          </p:nvPr>
        </p:nvSpPr>
        <p:spPr>
          <a:xfrm>
            <a:off x="457200" y="371753"/>
            <a:ext cx="8229600" cy="857250"/>
          </a:xfrm>
        </p:spPr>
        <p:txBody>
          <a:bodyPr/>
          <a:lstStyle/>
          <a:p>
            <a:pPr algn="l"/>
            <a:r>
              <a:rPr lang="en-US" sz="4800">
                <a:solidFill>
                  <a:srgbClr val="FF6DC6"/>
                </a:solidFill>
              </a:rPr>
              <a:t>no.</a:t>
            </a:r>
            <a:r>
              <a:rPr lang="en-US" sz="2400">
                <a:solidFill>
                  <a:srgbClr val="FF6DC6"/>
                </a:solidFill>
              </a:rPr>
              <a:t> </a:t>
            </a:r>
            <a:r>
              <a:rPr lang="en-US" sz="1600">
                <a:solidFill>
                  <a:srgbClr val="FF6DC6"/>
                </a:solidFill>
              </a:rPr>
              <a:t>(assuming your tree is ~balanced)</a:t>
            </a:r>
            <a:br>
              <a:rPr lang="en-US" sz="4800">
                <a:solidFill>
                  <a:srgbClr val="FF6DC6"/>
                </a:solidFill>
              </a:rPr>
            </a:br>
            <a:r>
              <a:rPr lang="en-US" sz="2800">
                <a:solidFill>
                  <a:srgbClr val="FF6DC6"/>
                </a:solidFill>
              </a:rPr>
              <a:t>callstack height for depth-first </a:t>
            </a:r>
            <a:r>
              <a:rPr lang="en-US" sz="2800" b="1">
                <a:solidFill>
                  <a:srgbClr val="FF6DC6"/>
                </a:solidFill>
              </a:rPr>
              <a:t>balanced</a:t>
            </a:r>
            <a:br>
              <a:rPr lang="en-US" sz="2800" b="1">
                <a:solidFill>
                  <a:srgbClr val="FF6DC6"/>
                </a:solidFill>
              </a:rPr>
            </a:br>
            <a:r>
              <a:rPr lang="en-US" sz="2800">
                <a:solidFill>
                  <a:srgbClr val="FF6DC6"/>
                </a:solidFill>
              </a:rPr>
              <a:t>binary tree traversal is log(n)</a:t>
            </a:r>
            <a:endParaRPr lang="en-US" sz="2400">
              <a:solidFill>
                <a:srgbClr val="FF6DC6"/>
              </a:solidFill>
            </a:endParaRPr>
          </a:p>
        </p:txBody>
      </p:sp>
      <p:grpSp>
        <p:nvGrpSpPr>
          <p:cNvPr id="30" name="Group 29">
            <a:extLst>
              <a:ext uri="{FF2B5EF4-FFF2-40B4-BE49-F238E27FC236}">
                <a16:creationId xmlns:a16="http://schemas.microsoft.com/office/drawing/2014/main" id="{16F21CE5-6685-8EFF-DEDA-48CCF7BD5A36}"/>
              </a:ext>
            </a:extLst>
          </p:cNvPr>
          <p:cNvGrpSpPr/>
          <p:nvPr/>
        </p:nvGrpSpPr>
        <p:grpSpPr>
          <a:xfrm>
            <a:off x="658118" y="2005975"/>
            <a:ext cx="2228380" cy="1894591"/>
            <a:chOff x="5392678" y="2143125"/>
            <a:chExt cx="2228380" cy="1894591"/>
          </a:xfrm>
        </p:grpSpPr>
        <p:cxnSp>
          <p:nvCxnSpPr>
            <p:cNvPr id="4" name="Straight Arrow Connector 3">
              <a:extLst>
                <a:ext uri="{FF2B5EF4-FFF2-40B4-BE49-F238E27FC236}">
                  <a16:creationId xmlns:a16="http://schemas.microsoft.com/office/drawing/2014/main" id="{21351585-4100-E355-1D9B-5618C0F63BFC}"/>
                </a:ext>
              </a:extLst>
            </p:cNvPr>
            <p:cNvCxnSpPr>
              <a:cxnSpLocks/>
              <a:stCxn id="5" idx="3"/>
              <a:endCxn id="6" idx="0"/>
            </p:cNvCxnSpPr>
            <p:nvPr/>
          </p:nvCxnSpPr>
          <p:spPr>
            <a:xfrm flipH="1">
              <a:off x="5966301" y="2469537"/>
              <a:ext cx="573623" cy="503576"/>
            </a:xfrm>
            <a:prstGeom prst="straightConnector1">
              <a:avLst/>
            </a:prstGeom>
            <a:no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AE71F867-68A2-4189-7817-1B9EFE56F743}"/>
                </a:ext>
              </a:extLst>
            </p:cNvPr>
            <p:cNvSpPr/>
            <p:nvPr/>
          </p:nvSpPr>
          <p:spPr>
            <a:xfrm>
              <a:off x="6483921" y="2143125"/>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6" name="Oval 5">
              <a:extLst>
                <a:ext uri="{FF2B5EF4-FFF2-40B4-BE49-F238E27FC236}">
                  <a16:creationId xmlns:a16="http://schemas.microsoft.com/office/drawing/2014/main" id="{725591EF-1879-7E6C-2481-ECBB1FA6EEC9}"/>
                </a:ext>
              </a:extLst>
            </p:cNvPr>
            <p:cNvSpPr/>
            <p:nvPr/>
          </p:nvSpPr>
          <p:spPr>
            <a:xfrm>
              <a:off x="5775093" y="2973113"/>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cxnSp>
          <p:nvCxnSpPr>
            <p:cNvPr id="7" name="Straight Arrow Connector 6">
              <a:extLst>
                <a:ext uri="{FF2B5EF4-FFF2-40B4-BE49-F238E27FC236}">
                  <a16:creationId xmlns:a16="http://schemas.microsoft.com/office/drawing/2014/main" id="{09310FF9-17C6-F991-1434-7B2DB0DE8A05}"/>
                </a:ext>
              </a:extLst>
            </p:cNvPr>
            <p:cNvCxnSpPr>
              <a:cxnSpLocks/>
              <a:stCxn id="6" idx="3"/>
              <a:endCxn id="9" idx="0"/>
            </p:cNvCxnSpPr>
            <p:nvPr/>
          </p:nvCxnSpPr>
          <p:spPr>
            <a:xfrm flipH="1">
              <a:off x="5583886" y="3299525"/>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ED29A683-CC8C-DCDE-3B7B-9D11821F5E4E}"/>
                </a:ext>
              </a:extLst>
            </p:cNvPr>
            <p:cNvCxnSpPr>
              <a:cxnSpLocks/>
              <a:stCxn id="6" idx="5"/>
              <a:endCxn id="10" idx="0"/>
            </p:cNvCxnSpPr>
            <p:nvPr/>
          </p:nvCxnSpPr>
          <p:spPr>
            <a:xfrm>
              <a:off x="6101505" y="3299525"/>
              <a:ext cx="191208" cy="355776"/>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D746110C-E8E5-94D2-2D0E-8F999694C6CF}"/>
                </a:ext>
              </a:extLst>
            </p:cNvPr>
            <p:cNvSpPr/>
            <p:nvPr/>
          </p:nvSpPr>
          <p:spPr>
            <a:xfrm>
              <a:off x="5392678" y="3655301"/>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0" name="Oval 9">
              <a:extLst>
                <a:ext uri="{FF2B5EF4-FFF2-40B4-BE49-F238E27FC236}">
                  <a16:creationId xmlns:a16="http://schemas.microsoft.com/office/drawing/2014/main" id="{6336189E-A2C9-163E-E88B-819E16987B61}"/>
                </a:ext>
              </a:extLst>
            </p:cNvPr>
            <p:cNvSpPr/>
            <p:nvPr/>
          </p:nvSpPr>
          <p:spPr>
            <a:xfrm>
              <a:off x="6101505" y="3655301"/>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1" name="Oval 10">
              <a:extLst>
                <a:ext uri="{FF2B5EF4-FFF2-40B4-BE49-F238E27FC236}">
                  <a16:creationId xmlns:a16="http://schemas.microsoft.com/office/drawing/2014/main" id="{FE476554-89D2-F197-6792-06DD67F8BFBD}"/>
                </a:ext>
              </a:extLst>
            </p:cNvPr>
            <p:cNvSpPr/>
            <p:nvPr/>
          </p:nvSpPr>
          <p:spPr>
            <a:xfrm>
              <a:off x="6481361" y="2973113"/>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2" name="Oval 11">
              <a:extLst>
                <a:ext uri="{FF2B5EF4-FFF2-40B4-BE49-F238E27FC236}">
                  <a16:creationId xmlns:a16="http://schemas.microsoft.com/office/drawing/2014/main" id="{70FA7B12-C033-FFEA-9BD6-D31E7ACD01FA}"/>
                </a:ext>
              </a:extLst>
            </p:cNvPr>
            <p:cNvSpPr/>
            <p:nvPr/>
          </p:nvSpPr>
          <p:spPr>
            <a:xfrm>
              <a:off x="7238643" y="2973113"/>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13" name="Straight Arrow Connector 12">
              <a:extLst>
                <a:ext uri="{FF2B5EF4-FFF2-40B4-BE49-F238E27FC236}">
                  <a16:creationId xmlns:a16="http://schemas.microsoft.com/office/drawing/2014/main" id="{3A9982D3-0386-67AB-2C0C-03FEFFB7D1A1}"/>
                </a:ext>
              </a:extLst>
            </p:cNvPr>
            <p:cNvCxnSpPr>
              <a:cxnSpLocks/>
              <a:stCxn id="5" idx="4"/>
              <a:endCxn id="11" idx="0"/>
            </p:cNvCxnSpPr>
            <p:nvPr/>
          </p:nvCxnSpPr>
          <p:spPr>
            <a:xfrm flipH="1">
              <a:off x="6672569" y="2525540"/>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25C40141-7ADA-EF57-B8B2-15935EABA7EF}"/>
                </a:ext>
              </a:extLst>
            </p:cNvPr>
            <p:cNvCxnSpPr>
              <a:cxnSpLocks/>
              <a:stCxn id="5" idx="5"/>
              <a:endCxn id="12" idx="0"/>
            </p:cNvCxnSpPr>
            <p:nvPr/>
          </p:nvCxnSpPr>
          <p:spPr>
            <a:xfrm>
              <a:off x="6810333" y="2469537"/>
              <a:ext cx="619518" cy="503576"/>
            </a:xfrm>
            <a:prstGeom prst="straightConnector1">
              <a:avLst/>
            </a:prstGeom>
            <a:noFill/>
            <a:ln w="38100" cap="flat" cmpd="sng" algn="ctr">
              <a:solidFill>
                <a:sysClr val="windowText" lastClr="000000"/>
              </a:solidFill>
              <a:prstDash val="solid"/>
              <a:miter lim="800000"/>
              <a:tailEnd type="triangle"/>
            </a:ln>
            <a:effectLst/>
          </p:spPr>
        </p:cxnSp>
        <p:sp>
          <p:nvSpPr>
            <p:cNvPr id="17" name="Freeform: Shape 76">
              <a:extLst>
                <a:ext uri="{FF2B5EF4-FFF2-40B4-BE49-F238E27FC236}">
                  <a16:creationId xmlns:a16="http://schemas.microsoft.com/office/drawing/2014/main" id="{986549ED-1303-27D0-7C02-1DCA0323F473}"/>
                </a:ext>
              </a:extLst>
            </p:cNvPr>
            <p:cNvSpPr/>
            <p:nvPr/>
          </p:nvSpPr>
          <p:spPr>
            <a:xfrm rot="21380837">
              <a:off x="5905987" y="2248884"/>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28575">
              <a:solidFill>
                <a:schemeClr val="accent1"/>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Shape 77">
              <a:extLst>
                <a:ext uri="{FF2B5EF4-FFF2-40B4-BE49-F238E27FC236}">
                  <a16:creationId xmlns:a16="http://schemas.microsoft.com/office/drawing/2014/main" id="{5DDA5AFF-3A35-5EA8-033F-AAEDC4C1D1E8}"/>
                </a:ext>
              </a:extLst>
            </p:cNvPr>
            <p:cNvSpPr/>
            <p:nvPr/>
          </p:nvSpPr>
          <p:spPr>
            <a:xfrm rot="20347719">
              <a:off x="5427431" y="3224473"/>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28575">
              <a:solidFill>
                <a:schemeClr val="accent2"/>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Shape 80">
              <a:extLst>
                <a:ext uri="{FF2B5EF4-FFF2-40B4-BE49-F238E27FC236}">
                  <a16:creationId xmlns:a16="http://schemas.microsoft.com/office/drawing/2014/main" id="{122A52EB-28BF-E974-0A41-A1CD2588D58E}"/>
                </a:ext>
              </a:extLst>
            </p:cNvPr>
            <p:cNvSpPr/>
            <p:nvPr/>
          </p:nvSpPr>
          <p:spPr>
            <a:xfrm rot="1869168" flipH="1">
              <a:off x="5853480" y="3292793"/>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28575">
              <a:solidFill>
                <a:schemeClr val="accent4"/>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eform: Shape 81">
              <a:extLst>
                <a:ext uri="{FF2B5EF4-FFF2-40B4-BE49-F238E27FC236}">
                  <a16:creationId xmlns:a16="http://schemas.microsoft.com/office/drawing/2014/main" id="{6C482B5B-F843-6BDA-CF99-B3E0B9E92947}"/>
                </a:ext>
              </a:extLst>
            </p:cNvPr>
            <p:cNvSpPr/>
            <p:nvPr/>
          </p:nvSpPr>
          <p:spPr>
            <a:xfrm rot="3216088" flipH="1">
              <a:off x="6317090" y="2546050"/>
              <a:ext cx="56231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 name="connsiteX0" fmla="*/ 735495 w 735495"/>
                <a:gd name="connsiteY0" fmla="*/ 0 h 854765"/>
                <a:gd name="connsiteX1" fmla="*/ 220916 w 735495"/>
                <a:gd name="connsiteY1" fmla="*/ 284863 h 854765"/>
                <a:gd name="connsiteX2" fmla="*/ 0 w 735495"/>
                <a:gd name="connsiteY2" fmla="*/ 854765 h 854765"/>
              </a:gdLst>
              <a:ahLst/>
              <a:cxnLst>
                <a:cxn ang="0">
                  <a:pos x="connsiteX0" y="connsiteY0"/>
                </a:cxn>
                <a:cxn ang="0">
                  <a:pos x="connsiteX1" y="connsiteY1"/>
                </a:cxn>
                <a:cxn ang="0">
                  <a:pos x="connsiteX2" y="connsiteY2"/>
                </a:cxn>
              </a:cxnLst>
              <a:rect l="l" t="t" r="r" b="b"/>
              <a:pathLst>
                <a:path w="735495" h="854765">
                  <a:moveTo>
                    <a:pt x="735495" y="0"/>
                  </a:moveTo>
                  <a:cubicBezTo>
                    <a:pt x="468795" y="8282"/>
                    <a:pt x="343498" y="142402"/>
                    <a:pt x="220916" y="284863"/>
                  </a:cubicBezTo>
                  <a:cubicBezTo>
                    <a:pt x="98334" y="427324"/>
                    <a:pt x="45770" y="573653"/>
                    <a:pt x="0" y="854765"/>
                  </a:cubicBezTo>
                </a:path>
              </a:pathLst>
            </a:custGeom>
            <a:noFill/>
            <a:ln w="28575">
              <a:solidFill>
                <a:schemeClr val="accent5"/>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Shape 82">
              <a:extLst>
                <a:ext uri="{FF2B5EF4-FFF2-40B4-BE49-F238E27FC236}">
                  <a16:creationId xmlns:a16="http://schemas.microsoft.com/office/drawing/2014/main" id="{70F45B31-CD99-E6DF-561F-5FC0FBDC9A33}"/>
                </a:ext>
              </a:extLst>
            </p:cNvPr>
            <p:cNvSpPr/>
            <p:nvPr/>
          </p:nvSpPr>
          <p:spPr>
            <a:xfrm rot="21402439" flipH="1">
              <a:off x="6783548" y="2362843"/>
              <a:ext cx="6343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28575">
              <a:solidFill>
                <a:schemeClr val="accent6"/>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Shape 83">
              <a:extLst>
                <a:ext uri="{FF2B5EF4-FFF2-40B4-BE49-F238E27FC236}">
                  <a16:creationId xmlns:a16="http://schemas.microsoft.com/office/drawing/2014/main" id="{0FA29AA0-6B7C-0E7A-8D26-DD02B051FBFB}"/>
                </a:ext>
              </a:extLst>
            </p:cNvPr>
            <p:cNvSpPr/>
            <p:nvPr/>
          </p:nvSpPr>
          <p:spPr>
            <a:xfrm rot="20347719">
              <a:off x="5525374" y="3247985"/>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12700">
              <a:solidFill>
                <a:schemeClr val="accent2">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Shape 84">
              <a:extLst>
                <a:ext uri="{FF2B5EF4-FFF2-40B4-BE49-F238E27FC236}">
                  <a16:creationId xmlns:a16="http://schemas.microsoft.com/office/drawing/2014/main" id="{789C1589-0C2D-A3F8-59D2-711106668270}"/>
                </a:ext>
              </a:extLst>
            </p:cNvPr>
            <p:cNvSpPr/>
            <p:nvPr/>
          </p:nvSpPr>
          <p:spPr>
            <a:xfrm rot="1869168" flipH="1">
              <a:off x="5927019" y="3239371"/>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12700">
              <a:solidFill>
                <a:schemeClr val="accent4">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Shape 85">
              <a:extLst>
                <a:ext uri="{FF2B5EF4-FFF2-40B4-BE49-F238E27FC236}">
                  <a16:creationId xmlns:a16="http://schemas.microsoft.com/office/drawing/2014/main" id="{8923CFD9-7BFF-1BC7-FAB3-FED6CCB3F625}"/>
                </a:ext>
              </a:extLst>
            </p:cNvPr>
            <p:cNvSpPr/>
            <p:nvPr/>
          </p:nvSpPr>
          <p:spPr>
            <a:xfrm>
              <a:off x="6012409" y="2268117"/>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12700">
              <a:solidFill>
                <a:schemeClr val="accent1">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Shape 86">
              <a:extLst>
                <a:ext uri="{FF2B5EF4-FFF2-40B4-BE49-F238E27FC236}">
                  <a16:creationId xmlns:a16="http://schemas.microsoft.com/office/drawing/2014/main" id="{9072C12F-1C46-1A7A-1CCE-946D10342F7E}"/>
                </a:ext>
              </a:extLst>
            </p:cNvPr>
            <p:cNvSpPr/>
            <p:nvPr/>
          </p:nvSpPr>
          <p:spPr>
            <a:xfrm rot="2934915" flipH="1">
              <a:off x="6426819" y="2541168"/>
              <a:ext cx="56424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Lst>
              <a:ahLst/>
              <a:cxnLst>
                <a:cxn ang="0">
                  <a:pos x="connsiteX0" y="connsiteY0"/>
                </a:cxn>
                <a:cxn ang="0">
                  <a:pos x="connsiteX1" y="connsiteY1"/>
                </a:cxn>
                <a:cxn ang="0">
                  <a:pos x="connsiteX2" y="connsiteY2"/>
                </a:cxn>
              </a:cxnLst>
              <a:rect l="l" t="t" r="r" b="b"/>
              <a:pathLst>
                <a:path w="738019" h="854765">
                  <a:moveTo>
                    <a:pt x="738019" y="0"/>
                  </a:moveTo>
                  <a:cubicBezTo>
                    <a:pt x="471319" y="8282"/>
                    <a:pt x="346022" y="142402"/>
                    <a:pt x="223440" y="284863"/>
                  </a:cubicBezTo>
                  <a:cubicBezTo>
                    <a:pt x="100858" y="427324"/>
                    <a:pt x="-19011" y="578126"/>
                    <a:pt x="2524" y="854765"/>
                  </a:cubicBezTo>
                </a:path>
              </a:pathLst>
            </a:custGeom>
            <a:noFill/>
            <a:ln w="12700">
              <a:solidFill>
                <a:schemeClr val="accent5">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Shape 87">
              <a:extLst>
                <a:ext uri="{FF2B5EF4-FFF2-40B4-BE49-F238E27FC236}">
                  <a16:creationId xmlns:a16="http://schemas.microsoft.com/office/drawing/2014/main" id="{6295BC19-DB67-2031-C420-C3FC22F91435}"/>
                </a:ext>
              </a:extLst>
            </p:cNvPr>
            <p:cNvSpPr/>
            <p:nvPr/>
          </p:nvSpPr>
          <p:spPr>
            <a:xfrm rot="21402439" flipH="1">
              <a:off x="6811318" y="2256377"/>
              <a:ext cx="6774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12700">
              <a:solidFill>
                <a:schemeClr val="accent6">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4BA1D468-5FDD-012C-DC77-406A90C2D8EE}"/>
              </a:ext>
            </a:extLst>
          </p:cNvPr>
          <p:cNvSpPr txBox="1"/>
          <p:nvPr/>
        </p:nvSpPr>
        <p:spPr>
          <a:xfrm>
            <a:off x="2634377" y="3130860"/>
            <a:ext cx="5835513" cy="1200329"/>
          </a:xfrm>
          <a:prstGeom prst="rect">
            <a:avLst/>
          </a:prstGeom>
          <a:noFill/>
        </p:spPr>
        <p:txBody>
          <a:bodyPr wrap="square" rtlCol="0">
            <a:spAutoFit/>
          </a:bodyPr>
          <a:lstStyle/>
          <a:p>
            <a:r>
              <a:rPr lang="en-US" sz="2400">
                <a:latin typeface="+mj-lt"/>
              </a:rPr>
              <a:t>      </a:t>
            </a:r>
            <a:r>
              <a:rPr lang="en-US" sz="2400">
                <a:solidFill>
                  <a:schemeClr val="accent2"/>
                </a:solidFill>
                <a:latin typeface="+mj-lt"/>
              </a:rPr>
              <a:t>4</a:t>
            </a:r>
            <a:r>
              <a:rPr lang="en-US" sz="2400">
                <a:latin typeface="+mj-lt"/>
              </a:rPr>
              <a:t>     </a:t>
            </a:r>
            <a:r>
              <a:rPr lang="en-US" sz="2400">
                <a:solidFill>
                  <a:schemeClr val="accent4"/>
                </a:solidFill>
                <a:latin typeface="+mj-lt"/>
              </a:rPr>
              <a:t>5</a:t>
            </a:r>
          </a:p>
          <a:p>
            <a:r>
              <a:rPr lang="en-US" sz="2400">
                <a:latin typeface="+mj-lt"/>
              </a:rPr>
              <a:t>   </a:t>
            </a:r>
            <a:r>
              <a:rPr lang="en-US" sz="2400">
                <a:solidFill>
                  <a:schemeClr val="accent1"/>
                </a:solidFill>
                <a:latin typeface="+mj-lt"/>
              </a:rPr>
              <a:t>1  1  1  1  1</a:t>
            </a:r>
            <a:r>
              <a:rPr lang="en-US" sz="2400">
                <a:latin typeface="+mj-lt"/>
              </a:rPr>
              <a:t>     </a:t>
            </a:r>
            <a:r>
              <a:rPr lang="en-US" sz="2400">
                <a:solidFill>
                  <a:schemeClr val="accent5"/>
                </a:solidFill>
                <a:latin typeface="+mj-lt"/>
              </a:rPr>
              <a:t>2</a:t>
            </a:r>
            <a:r>
              <a:rPr lang="en-US" sz="2400">
                <a:latin typeface="+mj-lt"/>
              </a:rPr>
              <a:t>     </a:t>
            </a:r>
            <a:r>
              <a:rPr lang="en-US" sz="2400">
                <a:solidFill>
                  <a:schemeClr val="accent6"/>
                </a:solidFill>
                <a:latin typeface="+mj-lt"/>
              </a:rPr>
              <a:t>3</a:t>
            </a:r>
          </a:p>
          <a:p>
            <a:r>
              <a:rPr lang="en-US" sz="2400">
                <a:solidFill>
                  <a:schemeClr val="bg2"/>
                </a:solidFill>
                <a:latin typeface="+mj-lt"/>
              </a:rPr>
              <a:t>0  0  0  0  0  0  0  0  0  0  0</a:t>
            </a:r>
          </a:p>
        </p:txBody>
      </p:sp>
      <p:cxnSp>
        <p:nvCxnSpPr>
          <p:cNvPr id="31" name="Straight Arrow Connector 30">
            <a:extLst>
              <a:ext uri="{FF2B5EF4-FFF2-40B4-BE49-F238E27FC236}">
                <a16:creationId xmlns:a16="http://schemas.microsoft.com/office/drawing/2014/main" id="{68A2B80C-E9CF-D650-C1FB-A886383F7466}"/>
              </a:ext>
            </a:extLst>
          </p:cNvPr>
          <p:cNvCxnSpPr>
            <a:cxnSpLocks/>
          </p:cNvCxnSpPr>
          <p:nvPr/>
        </p:nvCxnSpPr>
        <p:spPr>
          <a:xfrm flipV="1">
            <a:off x="2708205" y="4331189"/>
            <a:ext cx="5348675" cy="50931"/>
          </a:xfrm>
          <a:prstGeom prst="straightConnector1">
            <a:avLst/>
          </a:prstGeom>
          <a:noFill/>
          <a:ln w="38100" cap="flat" cmpd="sng" algn="ctr">
            <a:solidFill>
              <a:sysClr val="windowText" lastClr="000000"/>
            </a:solidFill>
            <a:prstDash val="solid"/>
            <a:miter lim="800000"/>
            <a:tailEnd type="triangle"/>
          </a:ln>
          <a:effectLst/>
        </p:spPr>
      </p:cxnSp>
      <p:sp>
        <p:nvSpPr>
          <p:cNvPr id="33" name="TextBox 32">
            <a:extLst>
              <a:ext uri="{FF2B5EF4-FFF2-40B4-BE49-F238E27FC236}">
                <a16:creationId xmlns:a16="http://schemas.microsoft.com/office/drawing/2014/main" id="{2832E5E4-74E1-8C68-1C8E-54D955FB4794}"/>
              </a:ext>
            </a:extLst>
          </p:cNvPr>
          <p:cNvSpPr txBox="1"/>
          <p:nvPr/>
        </p:nvSpPr>
        <p:spPr>
          <a:xfrm>
            <a:off x="8108201" y="4146523"/>
            <a:ext cx="723378" cy="369332"/>
          </a:xfrm>
          <a:prstGeom prst="rect">
            <a:avLst/>
          </a:prstGeom>
          <a:noFill/>
        </p:spPr>
        <p:txBody>
          <a:bodyPr wrap="square" rtlCol="0">
            <a:spAutoFit/>
          </a:bodyPr>
          <a:lstStyle/>
          <a:p>
            <a:r>
              <a:rPr lang="en-US"/>
              <a:t>time</a:t>
            </a:r>
          </a:p>
        </p:txBody>
      </p:sp>
    </p:spTree>
    <p:extLst>
      <p:ext uri="{BB962C8B-B14F-4D97-AF65-F5344CB8AC3E}">
        <p14:creationId xmlns:p14="http://schemas.microsoft.com/office/powerpoint/2010/main" val="119255449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DB4A-57E1-9408-6718-53D0495DB24F}"/>
              </a:ext>
            </a:extLst>
          </p:cNvPr>
          <p:cNvSpPr>
            <a:spLocks noGrp="1"/>
          </p:cNvSpPr>
          <p:nvPr>
            <p:ph type="title"/>
          </p:nvPr>
        </p:nvSpPr>
        <p:spPr/>
        <p:txBody>
          <a:bodyPr/>
          <a:lstStyle/>
          <a:p>
            <a:pPr algn="l"/>
            <a:r>
              <a:rPr lang="en-US" sz="2000">
                <a:solidFill>
                  <a:schemeClr val="bg2">
                    <a:lumMod val="60000"/>
                    <a:lumOff val="40000"/>
                  </a:schemeClr>
                </a:solidFill>
              </a:rPr>
              <a:t>*additionally, some languages/compilers** have "tail-call optimization,"</a:t>
            </a:r>
            <a:br>
              <a:rPr lang="en-US" sz="2000">
                <a:solidFill>
                  <a:schemeClr val="bg2">
                    <a:lumMod val="60000"/>
                    <a:lumOff val="40000"/>
                  </a:schemeClr>
                </a:solidFill>
              </a:rPr>
            </a:br>
            <a:r>
              <a:rPr lang="en-US" sz="2000">
                <a:solidFill>
                  <a:schemeClr val="bg2">
                    <a:lumMod val="60000"/>
                    <a:lumOff val="40000"/>
                  </a:schemeClr>
                </a:solidFill>
              </a:rPr>
              <a:t>which would prevent a stack overflow for </a:t>
            </a:r>
            <a:r>
              <a:rPr lang="en-US" sz="2000">
                <a:solidFill>
                  <a:schemeClr val="bg2">
                    <a:lumMod val="60000"/>
                    <a:lumOff val="40000"/>
                  </a:schemeClr>
                </a:solidFill>
                <a:latin typeface="+mj-lt"/>
              </a:rPr>
              <a:t>sum(100000)</a:t>
            </a:r>
            <a:br>
              <a:rPr lang="en-US" sz="2000">
                <a:solidFill>
                  <a:schemeClr val="bg2">
                    <a:lumMod val="60000"/>
                    <a:lumOff val="40000"/>
                  </a:schemeClr>
                </a:solidFill>
              </a:rPr>
            </a:br>
            <a:br>
              <a:rPr lang="en-US" sz="2000">
                <a:solidFill>
                  <a:schemeClr val="bg2">
                    <a:lumMod val="60000"/>
                    <a:lumOff val="40000"/>
                  </a:schemeClr>
                </a:solidFill>
              </a:rPr>
            </a:br>
            <a:r>
              <a:rPr lang="en-US" sz="2000">
                <a:solidFill>
                  <a:schemeClr val="bg2">
                    <a:lumMod val="60000"/>
                    <a:lumOff val="40000"/>
                  </a:schemeClr>
                </a:solidFill>
              </a:rPr>
              <a:t>**Java is not one of these languages (as our demo showed)</a:t>
            </a:r>
          </a:p>
        </p:txBody>
      </p:sp>
    </p:spTree>
    <p:extLst>
      <p:ext uri="{BB962C8B-B14F-4D97-AF65-F5344CB8AC3E}">
        <p14:creationId xmlns:p14="http://schemas.microsoft.com/office/powerpoint/2010/main" val="426107107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dynamic programming</a:t>
            </a:r>
          </a:p>
        </p:txBody>
      </p:sp>
    </p:spTree>
    <p:extLst>
      <p:ext uri="{BB962C8B-B14F-4D97-AF65-F5344CB8AC3E}">
        <p14:creationId xmlns:p14="http://schemas.microsoft.com/office/powerpoint/2010/main" val="260447424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E3F241-E69A-A9ED-D8B6-5EF423619B07}"/>
              </a:ext>
            </a:extLst>
          </p:cNvPr>
          <p:cNvSpPr>
            <a:spLocks noGrp="1"/>
          </p:cNvSpPr>
          <p:nvPr>
            <p:ph type="title"/>
          </p:nvPr>
        </p:nvSpPr>
        <p:spPr/>
        <p:txBody>
          <a:bodyPr/>
          <a:lstStyle/>
          <a:p>
            <a:r>
              <a:rPr lang="en-US" b="1"/>
              <a:t>dynamic programming</a:t>
            </a:r>
            <a:r>
              <a:rPr lang="en-US"/>
              <a:t> is when you use the result of previous computation</a:t>
            </a:r>
            <a:br>
              <a:rPr lang="en-US"/>
            </a:br>
            <a:br>
              <a:rPr lang="en-US"/>
            </a:br>
            <a:r>
              <a:rPr lang="en-US"/>
              <a:t>(this is a squishy definition)</a:t>
            </a:r>
            <a:endParaRPr lang="en-US" b="1"/>
          </a:p>
        </p:txBody>
      </p:sp>
    </p:spTree>
    <p:extLst>
      <p:ext uri="{BB962C8B-B14F-4D97-AF65-F5344CB8AC3E}">
        <p14:creationId xmlns:p14="http://schemas.microsoft.com/office/powerpoint/2010/main" val="112141886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6" name="Group 485">
            <a:extLst>
              <a:ext uri="{FF2B5EF4-FFF2-40B4-BE49-F238E27FC236}">
                <a16:creationId xmlns:a16="http://schemas.microsoft.com/office/drawing/2014/main" id="{05B7633E-7D90-7DE4-2823-2F219AF05AC5}"/>
              </a:ext>
            </a:extLst>
          </p:cNvPr>
          <p:cNvGrpSpPr/>
          <p:nvPr/>
        </p:nvGrpSpPr>
        <p:grpSpPr>
          <a:xfrm flipH="1">
            <a:off x="431800" y="1856954"/>
            <a:ext cx="8280400" cy="1429592"/>
            <a:chOff x="431781" y="1836267"/>
            <a:chExt cx="8463583" cy="1429592"/>
          </a:xfrm>
        </p:grpSpPr>
        <p:sp>
          <p:nvSpPr>
            <p:cNvPr id="426" name="Triangle 425">
              <a:extLst>
                <a:ext uri="{FF2B5EF4-FFF2-40B4-BE49-F238E27FC236}">
                  <a16:creationId xmlns:a16="http://schemas.microsoft.com/office/drawing/2014/main" id="{D42C7966-13BD-2BE9-E984-8F4F4234CF9B}"/>
                </a:ext>
              </a:extLst>
            </p:cNvPr>
            <p:cNvSpPr/>
            <p:nvPr/>
          </p:nvSpPr>
          <p:spPr>
            <a:xfrm>
              <a:off x="4840475" y="2247693"/>
              <a:ext cx="1321222"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Triangle 421">
              <a:extLst>
                <a:ext uri="{FF2B5EF4-FFF2-40B4-BE49-F238E27FC236}">
                  <a16:creationId xmlns:a16="http://schemas.microsoft.com/office/drawing/2014/main" id="{56A1399B-6CF7-3734-B809-43F8863644C3}"/>
                </a:ext>
              </a:extLst>
            </p:cNvPr>
            <p:cNvSpPr/>
            <p:nvPr/>
          </p:nvSpPr>
          <p:spPr>
            <a:xfrm>
              <a:off x="7107724" y="2236291"/>
              <a:ext cx="1016063"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Triangle 420">
              <a:extLst>
                <a:ext uri="{FF2B5EF4-FFF2-40B4-BE49-F238E27FC236}">
                  <a16:creationId xmlns:a16="http://schemas.microsoft.com/office/drawing/2014/main" id="{5E3D5604-621F-2A63-D76C-E04DA084268D}"/>
                </a:ext>
              </a:extLst>
            </p:cNvPr>
            <p:cNvSpPr/>
            <p:nvPr/>
          </p:nvSpPr>
          <p:spPr>
            <a:xfrm>
              <a:off x="886283" y="1994308"/>
              <a:ext cx="2564630"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Triangle 422">
              <a:extLst>
                <a:ext uri="{FF2B5EF4-FFF2-40B4-BE49-F238E27FC236}">
                  <a16:creationId xmlns:a16="http://schemas.microsoft.com/office/drawing/2014/main" id="{D326572A-7925-37DE-0C50-D57A1BE55615}"/>
                </a:ext>
              </a:extLst>
            </p:cNvPr>
            <p:cNvSpPr/>
            <p:nvPr/>
          </p:nvSpPr>
          <p:spPr>
            <a:xfrm>
              <a:off x="7847957" y="2590689"/>
              <a:ext cx="643840"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Triangle 426">
              <a:extLst>
                <a:ext uri="{FF2B5EF4-FFF2-40B4-BE49-F238E27FC236}">
                  <a16:creationId xmlns:a16="http://schemas.microsoft.com/office/drawing/2014/main" id="{15553AFA-482D-1AF6-4AFD-6AFD325499A8}"/>
                </a:ext>
              </a:extLst>
            </p:cNvPr>
            <p:cNvSpPr/>
            <p:nvPr/>
          </p:nvSpPr>
          <p:spPr>
            <a:xfrm>
              <a:off x="2535746" y="2175133"/>
              <a:ext cx="1468234" cy="576185"/>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Triangle 427">
              <a:extLst>
                <a:ext uri="{FF2B5EF4-FFF2-40B4-BE49-F238E27FC236}">
                  <a16:creationId xmlns:a16="http://schemas.microsoft.com/office/drawing/2014/main" id="{82B3BEE4-D967-407D-EACB-F2259D4DC3CF}"/>
                </a:ext>
              </a:extLst>
            </p:cNvPr>
            <p:cNvSpPr/>
            <p:nvPr/>
          </p:nvSpPr>
          <p:spPr>
            <a:xfrm>
              <a:off x="482102" y="2329226"/>
              <a:ext cx="1223802" cy="291479"/>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Triangle 428">
              <a:extLst>
                <a:ext uri="{FF2B5EF4-FFF2-40B4-BE49-F238E27FC236}">
                  <a16:creationId xmlns:a16="http://schemas.microsoft.com/office/drawing/2014/main" id="{D1721A2C-58CD-5467-723B-16F4B2D9836B}"/>
                </a:ext>
              </a:extLst>
            </p:cNvPr>
            <p:cNvSpPr/>
            <p:nvPr/>
          </p:nvSpPr>
          <p:spPr>
            <a:xfrm>
              <a:off x="3311165" y="2556927"/>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Triangle 429">
              <a:extLst>
                <a:ext uri="{FF2B5EF4-FFF2-40B4-BE49-F238E27FC236}">
                  <a16:creationId xmlns:a16="http://schemas.microsoft.com/office/drawing/2014/main" id="{4342922F-4B51-0131-E553-90835DD6ABB2}"/>
                </a:ext>
              </a:extLst>
            </p:cNvPr>
            <p:cNvSpPr/>
            <p:nvPr/>
          </p:nvSpPr>
          <p:spPr>
            <a:xfrm>
              <a:off x="7957760" y="2831081"/>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Triangle 430">
              <a:extLst>
                <a:ext uri="{FF2B5EF4-FFF2-40B4-BE49-F238E27FC236}">
                  <a16:creationId xmlns:a16="http://schemas.microsoft.com/office/drawing/2014/main" id="{F909B4D2-6717-1ADC-3579-66299176A16A}"/>
                </a:ext>
              </a:extLst>
            </p:cNvPr>
            <p:cNvSpPr/>
            <p:nvPr/>
          </p:nvSpPr>
          <p:spPr>
            <a:xfrm>
              <a:off x="6619743" y="2579580"/>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Triangle 431">
              <a:extLst>
                <a:ext uri="{FF2B5EF4-FFF2-40B4-BE49-F238E27FC236}">
                  <a16:creationId xmlns:a16="http://schemas.microsoft.com/office/drawing/2014/main" id="{ED47A670-ACF7-9D88-27B2-B210EDADE09C}"/>
                </a:ext>
              </a:extLst>
            </p:cNvPr>
            <p:cNvSpPr/>
            <p:nvPr/>
          </p:nvSpPr>
          <p:spPr>
            <a:xfrm>
              <a:off x="5527071" y="2581649"/>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8C2F0B66-377C-DEC0-4130-A6B596BC5DD9}"/>
                </a:ext>
              </a:extLst>
            </p:cNvPr>
            <p:cNvSpPr/>
            <p:nvPr/>
          </p:nvSpPr>
          <p:spPr>
            <a:xfrm>
              <a:off x="4811018"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02" name="Straight Arrow Connector 401">
              <a:extLst>
                <a:ext uri="{FF2B5EF4-FFF2-40B4-BE49-F238E27FC236}">
                  <a16:creationId xmlns:a16="http://schemas.microsoft.com/office/drawing/2014/main" id="{1D3FF8D5-382E-439E-EA12-C5D7BFCE0A11}"/>
                </a:ext>
              </a:extLst>
            </p:cNvPr>
            <p:cNvCxnSpPr>
              <a:cxnSpLocks/>
              <a:stCxn id="404" idx="3"/>
              <a:endCxn id="405" idx="0"/>
            </p:cNvCxnSpPr>
            <p:nvPr/>
          </p:nvCxnSpPr>
          <p:spPr>
            <a:xfrm flipH="1">
              <a:off x="5758649"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03" name="Straight Arrow Connector 402">
              <a:extLst>
                <a:ext uri="{FF2B5EF4-FFF2-40B4-BE49-F238E27FC236}">
                  <a16:creationId xmlns:a16="http://schemas.microsoft.com/office/drawing/2014/main" id="{4FBB9135-3DFB-A01A-E7B2-0F63D0FB78C0}"/>
                </a:ext>
              </a:extLst>
            </p:cNvPr>
            <p:cNvCxnSpPr>
              <a:cxnSpLocks/>
              <a:stCxn id="404" idx="5"/>
              <a:endCxn id="410" idx="0"/>
            </p:cNvCxnSpPr>
            <p:nvPr/>
          </p:nvCxnSpPr>
          <p:spPr>
            <a:xfrm>
              <a:off x="6117774"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404" name="Oval 403">
              <a:extLst>
                <a:ext uri="{FF2B5EF4-FFF2-40B4-BE49-F238E27FC236}">
                  <a16:creationId xmlns:a16="http://schemas.microsoft.com/office/drawing/2014/main" id="{92C2C034-82A5-9171-8E36-38153098B51F}"/>
                </a:ext>
              </a:extLst>
            </p:cNvPr>
            <p:cNvSpPr/>
            <p:nvPr/>
          </p:nvSpPr>
          <p:spPr>
            <a:xfrm>
              <a:off x="5917334"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405" name="Oval 404">
              <a:extLst>
                <a:ext uri="{FF2B5EF4-FFF2-40B4-BE49-F238E27FC236}">
                  <a16:creationId xmlns:a16="http://schemas.microsoft.com/office/drawing/2014/main" id="{B9008CD1-779B-1DA7-1865-B7510115DA05}"/>
                </a:ext>
              </a:extLst>
            </p:cNvPr>
            <p:cNvSpPr/>
            <p:nvPr/>
          </p:nvSpPr>
          <p:spPr>
            <a:xfrm>
              <a:off x="5641234"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410" name="Oval 409">
              <a:extLst>
                <a:ext uri="{FF2B5EF4-FFF2-40B4-BE49-F238E27FC236}">
                  <a16:creationId xmlns:a16="http://schemas.microsoft.com/office/drawing/2014/main" id="{B258958D-AF94-2465-5A5A-366FC2C1D01D}"/>
                </a:ext>
              </a:extLst>
            </p:cNvPr>
            <p:cNvSpPr/>
            <p:nvPr/>
          </p:nvSpPr>
          <p:spPr>
            <a:xfrm>
              <a:off x="619343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15" name="Oval 414">
              <a:extLst>
                <a:ext uri="{FF2B5EF4-FFF2-40B4-BE49-F238E27FC236}">
                  <a16:creationId xmlns:a16="http://schemas.microsoft.com/office/drawing/2014/main" id="{1B623AD3-8F5B-EDF9-4676-52AAD8CA9BCD}"/>
                </a:ext>
              </a:extLst>
            </p:cNvPr>
            <p:cNvSpPr/>
            <p:nvPr/>
          </p:nvSpPr>
          <p:spPr>
            <a:xfrm>
              <a:off x="5354645"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16" name="Straight Arrow Connector 415">
              <a:extLst>
                <a:ext uri="{FF2B5EF4-FFF2-40B4-BE49-F238E27FC236}">
                  <a16:creationId xmlns:a16="http://schemas.microsoft.com/office/drawing/2014/main" id="{D1B13822-9CD3-05FF-2310-F46E512C14C5}"/>
                </a:ext>
              </a:extLst>
            </p:cNvPr>
            <p:cNvCxnSpPr>
              <a:cxnSpLocks/>
              <a:stCxn id="415" idx="3"/>
              <a:endCxn id="391" idx="7"/>
            </p:cNvCxnSpPr>
            <p:nvPr/>
          </p:nvCxnSpPr>
          <p:spPr>
            <a:xfrm flipH="1">
              <a:off x="5011458"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17" name="Straight Arrow Connector 416">
              <a:extLst>
                <a:ext uri="{FF2B5EF4-FFF2-40B4-BE49-F238E27FC236}">
                  <a16:creationId xmlns:a16="http://schemas.microsoft.com/office/drawing/2014/main" id="{EC2F262E-2B4D-391C-83E2-053177DA2A32}"/>
                </a:ext>
              </a:extLst>
            </p:cNvPr>
            <p:cNvCxnSpPr>
              <a:cxnSpLocks/>
              <a:stCxn id="415" idx="5"/>
              <a:endCxn id="404" idx="1"/>
            </p:cNvCxnSpPr>
            <p:nvPr/>
          </p:nvCxnSpPr>
          <p:spPr>
            <a:xfrm>
              <a:off x="5555085"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0" name="Straight Arrow Connector 359">
              <a:extLst>
                <a:ext uri="{FF2B5EF4-FFF2-40B4-BE49-F238E27FC236}">
                  <a16:creationId xmlns:a16="http://schemas.microsoft.com/office/drawing/2014/main" id="{322C02C2-32B6-8222-825F-0DA4D896DF18}"/>
                </a:ext>
              </a:extLst>
            </p:cNvPr>
            <p:cNvCxnSpPr>
              <a:cxnSpLocks/>
              <a:stCxn id="362" idx="3"/>
              <a:endCxn id="363" idx="0"/>
            </p:cNvCxnSpPr>
            <p:nvPr/>
          </p:nvCxnSpPr>
          <p:spPr>
            <a:xfrm flipH="1">
              <a:off x="6820851"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1" name="Straight Arrow Connector 360">
              <a:extLst>
                <a:ext uri="{FF2B5EF4-FFF2-40B4-BE49-F238E27FC236}">
                  <a16:creationId xmlns:a16="http://schemas.microsoft.com/office/drawing/2014/main" id="{C0C13C64-BA25-E747-802C-8B25C66A12A2}"/>
                </a:ext>
              </a:extLst>
            </p:cNvPr>
            <p:cNvCxnSpPr>
              <a:cxnSpLocks/>
              <a:stCxn id="362" idx="5"/>
              <a:endCxn id="368" idx="0"/>
            </p:cNvCxnSpPr>
            <p:nvPr/>
          </p:nvCxnSpPr>
          <p:spPr>
            <a:xfrm>
              <a:off x="7179976"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62" name="Oval 361">
              <a:extLst>
                <a:ext uri="{FF2B5EF4-FFF2-40B4-BE49-F238E27FC236}">
                  <a16:creationId xmlns:a16="http://schemas.microsoft.com/office/drawing/2014/main" id="{0FB7A2EC-5A42-9A8B-F8D3-BFAB3BFC70FD}"/>
                </a:ext>
              </a:extLst>
            </p:cNvPr>
            <p:cNvSpPr/>
            <p:nvPr/>
          </p:nvSpPr>
          <p:spPr>
            <a:xfrm>
              <a:off x="6979536"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63" name="Oval 362">
              <a:extLst>
                <a:ext uri="{FF2B5EF4-FFF2-40B4-BE49-F238E27FC236}">
                  <a16:creationId xmlns:a16="http://schemas.microsoft.com/office/drawing/2014/main" id="{2CDFBB29-62D3-E3E1-7253-86AC13A1A0EA}"/>
                </a:ext>
              </a:extLst>
            </p:cNvPr>
            <p:cNvSpPr/>
            <p:nvPr/>
          </p:nvSpPr>
          <p:spPr>
            <a:xfrm>
              <a:off x="670343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68" name="Oval 367">
              <a:extLst>
                <a:ext uri="{FF2B5EF4-FFF2-40B4-BE49-F238E27FC236}">
                  <a16:creationId xmlns:a16="http://schemas.microsoft.com/office/drawing/2014/main" id="{555C0237-D75E-C9D7-A6EB-22FE7647FC99}"/>
                </a:ext>
              </a:extLst>
            </p:cNvPr>
            <p:cNvSpPr/>
            <p:nvPr/>
          </p:nvSpPr>
          <p:spPr>
            <a:xfrm>
              <a:off x="7255637"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73" name="Straight Arrow Connector 372">
              <a:extLst>
                <a:ext uri="{FF2B5EF4-FFF2-40B4-BE49-F238E27FC236}">
                  <a16:creationId xmlns:a16="http://schemas.microsoft.com/office/drawing/2014/main" id="{96CE504A-01D2-C3D6-F2D9-9BBEAA433D94}"/>
                </a:ext>
              </a:extLst>
            </p:cNvPr>
            <p:cNvCxnSpPr>
              <a:cxnSpLocks/>
              <a:stCxn id="375" idx="3"/>
              <a:endCxn id="376" idx="0"/>
            </p:cNvCxnSpPr>
            <p:nvPr/>
          </p:nvCxnSpPr>
          <p:spPr>
            <a:xfrm flipH="1">
              <a:off x="7927167"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74" name="Straight Arrow Connector 373">
              <a:extLst>
                <a:ext uri="{FF2B5EF4-FFF2-40B4-BE49-F238E27FC236}">
                  <a16:creationId xmlns:a16="http://schemas.microsoft.com/office/drawing/2014/main" id="{8EF9C7A2-27FC-C437-B292-48A2C3738C54}"/>
                </a:ext>
              </a:extLst>
            </p:cNvPr>
            <p:cNvCxnSpPr>
              <a:cxnSpLocks/>
              <a:stCxn id="375" idx="5"/>
              <a:endCxn id="381" idx="0"/>
            </p:cNvCxnSpPr>
            <p:nvPr/>
          </p:nvCxnSpPr>
          <p:spPr>
            <a:xfrm>
              <a:off x="8286292"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75" name="Oval 374">
              <a:extLst>
                <a:ext uri="{FF2B5EF4-FFF2-40B4-BE49-F238E27FC236}">
                  <a16:creationId xmlns:a16="http://schemas.microsoft.com/office/drawing/2014/main" id="{AB7846A4-82E2-4F2B-E69C-9B2B478A5E25}"/>
                </a:ext>
              </a:extLst>
            </p:cNvPr>
            <p:cNvSpPr/>
            <p:nvPr/>
          </p:nvSpPr>
          <p:spPr>
            <a:xfrm>
              <a:off x="8085852"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76" name="Oval 375">
              <a:extLst>
                <a:ext uri="{FF2B5EF4-FFF2-40B4-BE49-F238E27FC236}">
                  <a16:creationId xmlns:a16="http://schemas.microsoft.com/office/drawing/2014/main" id="{E4251BE5-6729-E5D9-1726-027BEA5DDF6E}"/>
                </a:ext>
              </a:extLst>
            </p:cNvPr>
            <p:cNvSpPr/>
            <p:nvPr/>
          </p:nvSpPr>
          <p:spPr>
            <a:xfrm>
              <a:off x="7809752"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1" name="Oval 380">
              <a:extLst>
                <a:ext uri="{FF2B5EF4-FFF2-40B4-BE49-F238E27FC236}">
                  <a16:creationId xmlns:a16="http://schemas.microsoft.com/office/drawing/2014/main" id="{456FF9BE-6871-689F-444B-56C7A125285A}"/>
                </a:ext>
              </a:extLst>
            </p:cNvPr>
            <p:cNvSpPr/>
            <p:nvPr/>
          </p:nvSpPr>
          <p:spPr>
            <a:xfrm>
              <a:off x="8361953"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2" name="Straight Arrow Connector 381">
              <a:extLst>
                <a:ext uri="{FF2B5EF4-FFF2-40B4-BE49-F238E27FC236}">
                  <a16:creationId xmlns:a16="http://schemas.microsoft.com/office/drawing/2014/main" id="{CC0B0137-4B1D-655A-8470-D7257C694B7B}"/>
                </a:ext>
              </a:extLst>
            </p:cNvPr>
            <p:cNvCxnSpPr>
              <a:cxnSpLocks/>
              <a:stCxn id="381" idx="3"/>
              <a:endCxn id="384" idx="0"/>
            </p:cNvCxnSpPr>
            <p:nvPr/>
          </p:nvCxnSpPr>
          <p:spPr>
            <a:xfrm flipH="1">
              <a:off x="8330411" y="2971973"/>
              <a:ext cx="65932"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3" name="Straight Arrow Connector 382">
              <a:extLst>
                <a:ext uri="{FF2B5EF4-FFF2-40B4-BE49-F238E27FC236}">
                  <a16:creationId xmlns:a16="http://schemas.microsoft.com/office/drawing/2014/main" id="{6D32052C-F3DD-C27E-DA95-F7F127666886}"/>
                </a:ext>
              </a:extLst>
            </p:cNvPr>
            <p:cNvCxnSpPr>
              <a:cxnSpLocks/>
              <a:stCxn id="381" idx="5"/>
              <a:endCxn id="385" idx="0"/>
            </p:cNvCxnSpPr>
            <p:nvPr/>
          </p:nvCxnSpPr>
          <p:spPr>
            <a:xfrm>
              <a:off x="8562393" y="2971973"/>
              <a:ext cx="44118"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384" name="Oval 383">
              <a:extLst>
                <a:ext uri="{FF2B5EF4-FFF2-40B4-BE49-F238E27FC236}">
                  <a16:creationId xmlns:a16="http://schemas.microsoft.com/office/drawing/2014/main" id="{C997EE41-D902-FEC5-A03C-D8E260FBE56F}"/>
                </a:ext>
              </a:extLst>
            </p:cNvPr>
            <p:cNvSpPr/>
            <p:nvPr/>
          </p:nvSpPr>
          <p:spPr>
            <a:xfrm>
              <a:off x="82129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85" name="Oval 384">
              <a:extLst>
                <a:ext uri="{FF2B5EF4-FFF2-40B4-BE49-F238E27FC236}">
                  <a16:creationId xmlns:a16="http://schemas.microsoft.com/office/drawing/2014/main" id="{AC9F9439-6626-AF62-7033-D8AEAB535646}"/>
                </a:ext>
              </a:extLst>
            </p:cNvPr>
            <p:cNvSpPr/>
            <p:nvPr/>
          </p:nvSpPr>
          <p:spPr>
            <a:xfrm>
              <a:off x="84890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6" name="Oval 385">
              <a:extLst>
                <a:ext uri="{FF2B5EF4-FFF2-40B4-BE49-F238E27FC236}">
                  <a16:creationId xmlns:a16="http://schemas.microsoft.com/office/drawing/2014/main" id="{41DC9B37-5340-ACE5-CB40-2D4F136F98AC}"/>
                </a:ext>
              </a:extLst>
            </p:cNvPr>
            <p:cNvSpPr/>
            <p:nvPr/>
          </p:nvSpPr>
          <p:spPr>
            <a:xfrm>
              <a:off x="7523163"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7" name="Straight Arrow Connector 386">
              <a:extLst>
                <a:ext uri="{FF2B5EF4-FFF2-40B4-BE49-F238E27FC236}">
                  <a16:creationId xmlns:a16="http://schemas.microsoft.com/office/drawing/2014/main" id="{76616F5E-2903-B00C-688B-5F0FC17F8BFB}"/>
                </a:ext>
              </a:extLst>
            </p:cNvPr>
            <p:cNvCxnSpPr>
              <a:cxnSpLocks/>
              <a:stCxn id="386" idx="3"/>
              <a:endCxn id="362" idx="7"/>
            </p:cNvCxnSpPr>
            <p:nvPr/>
          </p:nvCxnSpPr>
          <p:spPr>
            <a:xfrm flipH="1">
              <a:off x="7179976"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8" name="Straight Arrow Connector 387">
              <a:extLst>
                <a:ext uri="{FF2B5EF4-FFF2-40B4-BE49-F238E27FC236}">
                  <a16:creationId xmlns:a16="http://schemas.microsoft.com/office/drawing/2014/main" id="{65EFABB9-F33E-87D9-86F1-964A564FB28B}"/>
                </a:ext>
              </a:extLst>
            </p:cNvPr>
            <p:cNvCxnSpPr>
              <a:cxnSpLocks/>
              <a:stCxn id="386" idx="5"/>
              <a:endCxn id="375" idx="1"/>
            </p:cNvCxnSpPr>
            <p:nvPr/>
          </p:nvCxnSpPr>
          <p:spPr>
            <a:xfrm>
              <a:off x="7723603"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357" name="Oval 356">
              <a:extLst>
                <a:ext uri="{FF2B5EF4-FFF2-40B4-BE49-F238E27FC236}">
                  <a16:creationId xmlns:a16="http://schemas.microsoft.com/office/drawing/2014/main" id="{0F255A14-521D-E590-E6B7-8F5B1DFD5105}"/>
                </a:ext>
              </a:extLst>
            </p:cNvPr>
            <p:cNvSpPr/>
            <p:nvPr/>
          </p:nvSpPr>
          <p:spPr>
            <a:xfrm>
              <a:off x="6426328"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8" name="Straight Arrow Connector 357">
              <a:extLst>
                <a:ext uri="{FF2B5EF4-FFF2-40B4-BE49-F238E27FC236}">
                  <a16:creationId xmlns:a16="http://schemas.microsoft.com/office/drawing/2014/main" id="{3F7BCFFA-DE92-F42E-E46E-627A2DB27D1D}"/>
                </a:ext>
              </a:extLst>
            </p:cNvPr>
            <p:cNvCxnSpPr>
              <a:cxnSpLocks/>
              <a:stCxn id="357" idx="2"/>
              <a:endCxn id="415" idx="7"/>
            </p:cNvCxnSpPr>
            <p:nvPr/>
          </p:nvCxnSpPr>
          <p:spPr>
            <a:xfrm flipH="1">
              <a:off x="5555085"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9" name="Straight Arrow Connector 358">
              <a:extLst>
                <a:ext uri="{FF2B5EF4-FFF2-40B4-BE49-F238E27FC236}">
                  <a16:creationId xmlns:a16="http://schemas.microsoft.com/office/drawing/2014/main" id="{751FA196-D8CD-A351-3D2D-D7B02184D380}"/>
                </a:ext>
              </a:extLst>
            </p:cNvPr>
            <p:cNvCxnSpPr>
              <a:cxnSpLocks/>
              <a:stCxn id="357" idx="6"/>
              <a:endCxn id="386" idx="2"/>
            </p:cNvCxnSpPr>
            <p:nvPr/>
          </p:nvCxnSpPr>
          <p:spPr>
            <a:xfrm>
              <a:off x="6661158"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328" name="Oval 327">
              <a:extLst>
                <a:ext uri="{FF2B5EF4-FFF2-40B4-BE49-F238E27FC236}">
                  <a16:creationId xmlns:a16="http://schemas.microsoft.com/office/drawing/2014/main" id="{8E2B8A87-C1F3-56E1-86EA-DC43206820F4}"/>
                </a:ext>
              </a:extLst>
            </p:cNvPr>
            <p:cNvSpPr/>
            <p:nvPr/>
          </p:nvSpPr>
          <p:spPr>
            <a:xfrm>
              <a:off x="431781"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41" name="Oval 340">
              <a:extLst>
                <a:ext uri="{FF2B5EF4-FFF2-40B4-BE49-F238E27FC236}">
                  <a16:creationId xmlns:a16="http://schemas.microsoft.com/office/drawing/2014/main" id="{4A244CC7-E422-95DD-B404-2C107982B3A2}"/>
                </a:ext>
              </a:extLst>
            </p:cNvPr>
            <p:cNvSpPr/>
            <p:nvPr/>
          </p:nvSpPr>
          <p:spPr>
            <a:xfrm>
              <a:off x="1538097"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52" name="Oval 351">
              <a:extLst>
                <a:ext uri="{FF2B5EF4-FFF2-40B4-BE49-F238E27FC236}">
                  <a16:creationId xmlns:a16="http://schemas.microsoft.com/office/drawing/2014/main" id="{4D642D58-8941-4800-1691-E0DB1C18E880}"/>
                </a:ext>
              </a:extLst>
            </p:cNvPr>
            <p:cNvSpPr/>
            <p:nvPr/>
          </p:nvSpPr>
          <p:spPr>
            <a:xfrm>
              <a:off x="975408"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3" name="Straight Arrow Connector 352">
              <a:extLst>
                <a:ext uri="{FF2B5EF4-FFF2-40B4-BE49-F238E27FC236}">
                  <a16:creationId xmlns:a16="http://schemas.microsoft.com/office/drawing/2014/main" id="{1D33F969-9522-1111-BA2C-BE862BE14B77}"/>
                </a:ext>
              </a:extLst>
            </p:cNvPr>
            <p:cNvCxnSpPr>
              <a:cxnSpLocks/>
              <a:stCxn id="352" idx="3"/>
              <a:endCxn id="328" idx="7"/>
            </p:cNvCxnSpPr>
            <p:nvPr/>
          </p:nvCxnSpPr>
          <p:spPr>
            <a:xfrm flipH="1">
              <a:off x="632221"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4" name="Straight Arrow Connector 353">
              <a:extLst>
                <a:ext uri="{FF2B5EF4-FFF2-40B4-BE49-F238E27FC236}">
                  <a16:creationId xmlns:a16="http://schemas.microsoft.com/office/drawing/2014/main" id="{F2AAF18D-61BD-215C-86F0-B9EA9AE4EDF0}"/>
                </a:ext>
              </a:extLst>
            </p:cNvPr>
            <p:cNvCxnSpPr>
              <a:cxnSpLocks/>
              <a:stCxn id="352" idx="5"/>
              <a:endCxn id="341" idx="1"/>
            </p:cNvCxnSpPr>
            <p:nvPr/>
          </p:nvCxnSpPr>
          <p:spPr>
            <a:xfrm>
              <a:off x="1175848"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9" name="Oval 298">
              <a:extLst>
                <a:ext uri="{FF2B5EF4-FFF2-40B4-BE49-F238E27FC236}">
                  <a16:creationId xmlns:a16="http://schemas.microsoft.com/office/drawing/2014/main" id="{C920831E-AC63-A057-1B06-292400790115}"/>
                </a:ext>
              </a:extLst>
            </p:cNvPr>
            <p:cNvSpPr/>
            <p:nvPr/>
          </p:nvSpPr>
          <p:spPr>
            <a:xfrm>
              <a:off x="2600299"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10" name="Straight Arrow Connector 309">
              <a:extLst>
                <a:ext uri="{FF2B5EF4-FFF2-40B4-BE49-F238E27FC236}">
                  <a16:creationId xmlns:a16="http://schemas.microsoft.com/office/drawing/2014/main" id="{939CBE1A-C4EA-5177-6938-C9180CBE2FAA}"/>
                </a:ext>
              </a:extLst>
            </p:cNvPr>
            <p:cNvCxnSpPr>
              <a:cxnSpLocks/>
              <a:stCxn id="312" idx="3"/>
              <a:endCxn id="313" idx="0"/>
            </p:cNvCxnSpPr>
            <p:nvPr/>
          </p:nvCxnSpPr>
          <p:spPr>
            <a:xfrm flipH="1">
              <a:off x="3547930"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11" name="Straight Arrow Connector 310">
              <a:extLst>
                <a:ext uri="{FF2B5EF4-FFF2-40B4-BE49-F238E27FC236}">
                  <a16:creationId xmlns:a16="http://schemas.microsoft.com/office/drawing/2014/main" id="{6D1849DB-3E48-72FB-51CD-F2B7BC4C072A}"/>
                </a:ext>
              </a:extLst>
            </p:cNvPr>
            <p:cNvCxnSpPr>
              <a:cxnSpLocks/>
              <a:stCxn id="312" idx="5"/>
              <a:endCxn id="318" idx="0"/>
            </p:cNvCxnSpPr>
            <p:nvPr/>
          </p:nvCxnSpPr>
          <p:spPr>
            <a:xfrm>
              <a:off x="3907055"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12" name="Oval 311">
              <a:extLst>
                <a:ext uri="{FF2B5EF4-FFF2-40B4-BE49-F238E27FC236}">
                  <a16:creationId xmlns:a16="http://schemas.microsoft.com/office/drawing/2014/main" id="{8F273096-B28F-C05F-4E55-7191D18FDE01}"/>
                </a:ext>
              </a:extLst>
            </p:cNvPr>
            <p:cNvSpPr/>
            <p:nvPr/>
          </p:nvSpPr>
          <p:spPr>
            <a:xfrm>
              <a:off x="3706615"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13" name="Oval 312">
              <a:extLst>
                <a:ext uri="{FF2B5EF4-FFF2-40B4-BE49-F238E27FC236}">
                  <a16:creationId xmlns:a16="http://schemas.microsoft.com/office/drawing/2014/main" id="{79422996-1B36-951B-4A2E-C17F39C77D0C}"/>
                </a:ext>
              </a:extLst>
            </p:cNvPr>
            <p:cNvSpPr/>
            <p:nvPr/>
          </p:nvSpPr>
          <p:spPr>
            <a:xfrm>
              <a:off x="343051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18" name="Oval 317">
              <a:extLst>
                <a:ext uri="{FF2B5EF4-FFF2-40B4-BE49-F238E27FC236}">
                  <a16:creationId xmlns:a16="http://schemas.microsoft.com/office/drawing/2014/main" id="{240963A3-A27B-5597-BE2B-5871143E664A}"/>
                </a:ext>
              </a:extLst>
            </p:cNvPr>
            <p:cNvSpPr/>
            <p:nvPr/>
          </p:nvSpPr>
          <p:spPr>
            <a:xfrm>
              <a:off x="398271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23" name="Oval 322">
              <a:extLst>
                <a:ext uri="{FF2B5EF4-FFF2-40B4-BE49-F238E27FC236}">
                  <a16:creationId xmlns:a16="http://schemas.microsoft.com/office/drawing/2014/main" id="{CD28F0D7-8D7F-840E-2B79-238E8551FACB}"/>
                </a:ext>
              </a:extLst>
            </p:cNvPr>
            <p:cNvSpPr/>
            <p:nvPr/>
          </p:nvSpPr>
          <p:spPr>
            <a:xfrm>
              <a:off x="3143926"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24" name="Straight Arrow Connector 323">
              <a:extLst>
                <a:ext uri="{FF2B5EF4-FFF2-40B4-BE49-F238E27FC236}">
                  <a16:creationId xmlns:a16="http://schemas.microsoft.com/office/drawing/2014/main" id="{4F89D8CE-15DB-4048-68D1-33D4671C917A}"/>
                </a:ext>
              </a:extLst>
            </p:cNvPr>
            <p:cNvCxnSpPr>
              <a:cxnSpLocks/>
              <a:stCxn id="323" idx="3"/>
              <a:endCxn id="299" idx="7"/>
            </p:cNvCxnSpPr>
            <p:nvPr/>
          </p:nvCxnSpPr>
          <p:spPr>
            <a:xfrm flipH="1">
              <a:off x="2800739"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25" name="Straight Arrow Connector 324">
              <a:extLst>
                <a:ext uri="{FF2B5EF4-FFF2-40B4-BE49-F238E27FC236}">
                  <a16:creationId xmlns:a16="http://schemas.microsoft.com/office/drawing/2014/main" id="{262E227A-0F2C-EFF3-8B7F-961C43AE70CB}"/>
                </a:ext>
              </a:extLst>
            </p:cNvPr>
            <p:cNvCxnSpPr>
              <a:cxnSpLocks/>
              <a:stCxn id="323" idx="5"/>
              <a:endCxn id="312" idx="1"/>
            </p:cNvCxnSpPr>
            <p:nvPr/>
          </p:nvCxnSpPr>
          <p:spPr>
            <a:xfrm>
              <a:off x="3344366"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4" name="Oval 293">
              <a:extLst>
                <a:ext uri="{FF2B5EF4-FFF2-40B4-BE49-F238E27FC236}">
                  <a16:creationId xmlns:a16="http://schemas.microsoft.com/office/drawing/2014/main" id="{F67BF17D-C975-A1E6-47A1-AB9E2221B242}"/>
                </a:ext>
              </a:extLst>
            </p:cNvPr>
            <p:cNvSpPr/>
            <p:nvPr/>
          </p:nvSpPr>
          <p:spPr>
            <a:xfrm>
              <a:off x="2047091"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295" name="Straight Arrow Connector 294">
              <a:extLst>
                <a:ext uri="{FF2B5EF4-FFF2-40B4-BE49-F238E27FC236}">
                  <a16:creationId xmlns:a16="http://schemas.microsoft.com/office/drawing/2014/main" id="{86027523-EB76-5483-ACC5-08EEDF61C793}"/>
                </a:ext>
              </a:extLst>
            </p:cNvPr>
            <p:cNvCxnSpPr>
              <a:cxnSpLocks/>
              <a:stCxn id="294" idx="2"/>
              <a:endCxn id="352" idx="7"/>
            </p:cNvCxnSpPr>
            <p:nvPr/>
          </p:nvCxnSpPr>
          <p:spPr>
            <a:xfrm flipH="1">
              <a:off x="1175848"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96" name="Straight Arrow Connector 295">
              <a:extLst>
                <a:ext uri="{FF2B5EF4-FFF2-40B4-BE49-F238E27FC236}">
                  <a16:creationId xmlns:a16="http://schemas.microsoft.com/office/drawing/2014/main" id="{957E6654-FC69-9460-1B78-7169C6E41A0B}"/>
                </a:ext>
              </a:extLst>
            </p:cNvPr>
            <p:cNvCxnSpPr>
              <a:cxnSpLocks/>
              <a:stCxn id="294" idx="6"/>
              <a:endCxn id="323" idx="2"/>
            </p:cNvCxnSpPr>
            <p:nvPr/>
          </p:nvCxnSpPr>
          <p:spPr>
            <a:xfrm>
              <a:off x="2281921"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287" name="Oval 286">
              <a:extLst>
                <a:ext uri="{FF2B5EF4-FFF2-40B4-BE49-F238E27FC236}">
                  <a16:creationId xmlns:a16="http://schemas.microsoft.com/office/drawing/2014/main" id="{08A8C599-94F3-75C4-B37F-CB45F54EC305}"/>
                </a:ext>
              </a:extLst>
            </p:cNvPr>
            <p:cNvSpPr/>
            <p:nvPr/>
          </p:nvSpPr>
          <p:spPr>
            <a:xfrm>
              <a:off x="4248769" y="1836267"/>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288" name="Straight Arrow Connector 287">
              <a:extLst>
                <a:ext uri="{FF2B5EF4-FFF2-40B4-BE49-F238E27FC236}">
                  <a16:creationId xmlns:a16="http://schemas.microsoft.com/office/drawing/2014/main" id="{CFC0C8B8-8B60-E3C0-06BB-F1A15F2BCBDF}"/>
                </a:ext>
              </a:extLst>
            </p:cNvPr>
            <p:cNvCxnSpPr>
              <a:cxnSpLocks/>
              <a:stCxn id="287" idx="2"/>
              <a:endCxn id="294" idx="7"/>
            </p:cNvCxnSpPr>
            <p:nvPr/>
          </p:nvCxnSpPr>
          <p:spPr>
            <a:xfrm flipH="1">
              <a:off x="2247531" y="1932111"/>
              <a:ext cx="2001238"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9" name="Straight Arrow Connector 288">
              <a:extLst>
                <a:ext uri="{FF2B5EF4-FFF2-40B4-BE49-F238E27FC236}">
                  <a16:creationId xmlns:a16="http://schemas.microsoft.com/office/drawing/2014/main" id="{7B456611-8C63-3BA6-A5EF-D8C3E3F11FD7}"/>
                </a:ext>
              </a:extLst>
            </p:cNvPr>
            <p:cNvCxnSpPr>
              <a:cxnSpLocks/>
              <a:stCxn id="287" idx="6"/>
              <a:endCxn id="357" idx="1"/>
            </p:cNvCxnSpPr>
            <p:nvPr/>
          </p:nvCxnSpPr>
          <p:spPr>
            <a:xfrm>
              <a:off x="4483599" y="1932111"/>
              <a:ext cx="1977119"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37664061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52855D-E997-9E6D-433D-2F0A5AB33F75}"/>
              </a:ext>
            </a:extLst>
          </p:cNvPr>
          <p:cNvGrpSpPr/>
          <p:nvPr/>
        </p:nvGrpSpPr>
        <p:grpSpPr>
          <a:xfrm>
            <a:off x="431800" y="1856954"/>
            <a:ext cx="7835735" cy="1429592"/>
            <a:chOff x="431800" y="1856954"/>
            <a:chExt cx="7835735" cy="1429592"/>
          </a:xfrm>
        </p:grpSpPr>
        <p:sp>
          <p:nvSpPr>
            <p:cNvPr id="426" name="Triangle 425">
              <a:extLst>
                <a:ext uri="{FF2B5EF4-FFF2-40B4-BE49-F238E27FC236}">
                  <a16:creationId xmlns:a16="http://schemas.microsoft.com/office/drawing/2014/main" id="{D42C7966-13BD-2BE9-E984-8F4F4234CF9B}"/>
                </a:ext>
              </a:extLst>
            </p:cNvPr>
            <p:cNvSpPr/>
            <p:nvPr/>
          </p:nvSpPr>
          <p:spPr>
            <a:xfrm flipH="1">
              <a:off x="3106300" y="2268380"/>
              <a:ext cx="1292626"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Triangle 421">
              <a:extLst>
                <a:ext uri="{FF2B5EF4-FFF2-40B4-BE49-F238E27FC236}">
                  <a16:creationId xmlns:a16="http://schemas.microsoft.com/office/drawing/2014/main" id="{56A1399B-6CF7-3734-B809-43F8863644C3}"/>
                </a:ext>
              </a:extLst>
            </p:cNvPr>
            <p:cNvSpPr/>
            <p:nvPr/>
          </p:nvSpPr>
          <p:spPr>
            <a:xfrm flipH="1">
              <a:off x="1186677" y="2256978"/>
              <a:ext cx="994072"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Triangle 420">
              <a:extLst>
                <a:ext uri="{FF2B5EF4-FFF2-40B4-BE49-F238E27FC236}">
                  <a16:creationId xmlns:a16="http://schemas.microsoft.com/office/drawing/2014/main" id="{5E3D5604-621F-2A63-D76C-E04DA084268D}"/>
                </a:ext>
              </a:extLst>
            </p:cNvPr>
            <p:cNvSpPr/>
            <p:nvPr/>
          </p:nvSpPr>
          <p:spPr>
            <a:xfrm flipH="1">
              <a:off x="5758413" y="2014995"/>
              <a:ext cx="2509122"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Triangle 422">
              <a:extLst>
                <a:ext uri="{FF2B5EF4-FFF2-40B4-BE49-F238E27FC236}">
                  <a16:creationId xmlns:a16="http://schemas.microsoft.com/office/drawing/2014/main" id="{D326572A-7925-37DE-0C50-D57A1BE55615}"/>
                </a:ext>
              </a:extLst>
            </p:cNvPr>
            <p:cNvSpPr/>
            <p:nvPr/>
          </p:nvSpPr>
          <p:spPr>
            <a:xfrm flipH="1">
              <a:off x="826632" y="2611376"/>
              <a:ext cx="629905"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Triangle 429">
              <a:extLst>
                <a:ext uri="{FF2B5EF4-FFF2-40B4-BE49-F238E27FC236}">
                  <a16:creationId xmlns:a16="http://schemas.microsoft.com/office/drawing/2014/main" id="{4342922F-4B51-0131-E553-90835DD6ABB2}"/>
                </a:ext>
              </a:extLst>
            </p:cNvPr>
            <p:cNvSpPr/>
            <p:nvPr/>
          </p:nvSpPr>
          <p:spPr>
            <a:xfrm flipH="1">
              <a:off x="431800" y="2851768"/>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Triangle 430">
              <a:extLst>
                <a:ext uri="{FF2B5EF4-FFF2-40B4-BE49-F238E27FC236}">
                  <a16:creationId xmlns:a16="http://schemas.microsoft.com/office/drawing/2014/main" id="{F909B4D2-6717-1ADC-3579-66299176A16A}"/>
                </a:ext>
              </a:extLst>
            </p:cNvPr>
            <p:cNvSpPr/>
            <p:nvPr/>
          </p:nvSpPr>
          <p:spPr>
            <a:xfrm flipH="1">
              <a:off x="1740857" y="2600267"/>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1B623AD3-8F5B-EDF9-4676-52AAD8CA9BCD}"/>
                </a:ext>
              </a:extLst>
            </p:cNvPr>
            <p:cNvSpPr/>
            <p:nvPr/>
          </p:nvSpPr>
          <p:spPr>
            <a:xfrm flipH="1">
              <a:off x="3666137"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62" name="Oval 361">
              <a:extLst>
                <a:ext uri="{FF2B5EF4-FFF2-40B4-BE49-F238E27FC236}">
                  <a16:creationId xmlns:a16="http://schemas.microsoft.com/office/drawing/2014/main" id="{0FB7A2EC-5A42-9A8B-F8D3-BFAB3BFC70FD}"/>
                </a:ext>
              </a:extLst>
            </p:cNvPr>
            <p:cNvSpPr/>
            <p:nvPr/>
          </p:nvSpPr>
          <p:spPr>
            <a:xfrm flipH="1">
              <a:off x="2076415"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73" name="Straight Arrow Connector 372">
              <a:extLst>
                <a:ext uri="{FF2B5EF4-FFF2-40B4-BE49-F238E27FC236}">
                  <a16:creationId xmlns:a16="http://schemas.microsoft.com/office/drawing/2014/main" id="{96CE504A-01D2-C3D6-F2D9-9BBEAA433D94}"/>
                </a:ext>
              </a:extLst>
            </p:cNvPr>
            <p:cNvCxnSpPr>
              <a:cxnSpLocks/>
              <a:stCxn id="375" idx="3"/>
              <a:endCxn id="376" idx="0"/>
            </p:cNvCxnSpPr>
            <p:nvPr/>
          </p:nvCxnSpPr>
          <p:spPr>
            <a:xfrm>
              <a:off x="1190146" y="2743843"/>
              <a:ext cx="188896"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74" name="Straight Arrow Connector 373">
              <a:extLst>
                <a:ext uri="{FF2B5EF4-FFF2-40B4-BE49-F238E27FC236}">
                  <a16:creationId xmlns:a16="http://schemas.microsoft.com/office/drawing/2014/main" id="{8EF9C7A2-27FC-C437-B292-48A2C3738C54}"/>
                </a:ext>
              </a:extLst>
            </p:cNvPr>
            <p:cNvCxnSpPr>
              <a:cxnSpLocks/>
              <a:stCxn id="375" idx="5"/>
              <a:endCxn id="381" idx="0"/>
            </p:cNvCxnSpPr>
            <p:nvPr/>
          </p:nvCxnSpPr>
          <p:spPr>
            <a:xfrm flipH="1">
              <a:off x="838792" y="2743843"/>
              <a:ext cx="188897"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75" name="Oval 374">
              <a:extLst>
                <a:ext uri="{FF2B5EF4-FFF2-40B4-BE49-F238E27FC236}">
                  <a16:creationId xmlns:a16="http://schemas.microsoft.com/office/drawing/2014/main" id="{AB7846A4-82E2-4F2B-E69C-9B2B478A5E25}"/>
                </a:ext>
              </a:extLst>
            </p:cNvPr>
            <p:cNvSpPr/>
            <p:nvPr/>
          </p:nvSpPr>
          <p:spPr>
            <a:xfrm flipH="1">
              <a:off x="994044"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76" name="Oval 375">
              <a:extLst>
                <a:ext uri="{FF2B5EF4-FFF2-40B4-BE49-F238E27FC236}">
                  <a16:creationId xmlns:a16="http://schemas.microsoft.com/office/drawing/2014/main" id="{E4251BE5-6729-E5D9-1726-027BEA5DDF6E}"/>
                </a:ext>
              </a:extLst>
            </p:cNvPr>
            <p:cNvSpPr/>
            <p:nvPr/>
          </p:nvSpPr>
          <p:spPr>
            <a:xfrm flipH="1">
              <a:off x="1264168"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1" name="Oval 380">
              <a:extLst>
                <a:ext uri="{FF2B5EF4-FFF2-40B4-BE49-F238E27FC236}">
                  <a16:creationId xmlns:a16="http://schemas.microsoft.com/office/drawing/2014/main" id="{456FF9BE-6871-689F-444B-56C7A125285A}"/>
                </a:ext>
              </a:extLst>
            </p:cNvPr>
            <p:cNvSpPr/>
            <p:nvPr/>
          </p:nvSpPr>
          <p:spPr>
            <a:xfrm flipH="1">
              <a:off x="723919"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2" name="Straight Arrow Connector 381">
              <a:extLst>
                <a:ext uri="{FF2B5EF4-FFF2-40B4-BE49-F238E27FC236}">
                  <a16:creationId xmlns:a16="http://schemas.microsoft.com/office/drawing/2014/main" id="{CC0B0137-4B1D-655A-8470-D7257C694B7B}"/>
                </a:ext>
              </a:extLst>
            </p:cNvPr>
            <p:cNvCxnSpPr>
              <a:cxnSpLocks/>
              <a:stCxn id="381" idx="3"/>
              <a:endCxn id="384" idx="0"/>
            </p:cNvCxnSpPr>
            <p:nvPr/>
          </p:nvCxnSpPr>
          <p:spPr>
            <a:xfrm>
              <a:off x="920020" y="2992660"/>
              <a:ext cx="64505"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3" name="Straight Arrow Connector 382">
              <a:extLst>
                <a:ext uri="{FF2B5EF4-FFF2-40B4-BE49-F238E27FC236}">
                  <a16:creationId xmlns:a16="http://schemas.microsoft.com/office/drawing/2014/main" id="{6D32052C-F3DD-C27E-DA95-F7F127666886}"/>
                </a:ext>
              </a:extLst>
            </p:cNvPr>
            <p:cNvCxnSpPr>
              <a:cxnSpLocks/>
              <a:stCxn id="381" idx="5"/>
              <a:endCxn id="385" idx="0"/>
            </p:cNvCxnSpPr>
            <p:nvPr/>
          </p:nvCxnSpPr>
          <p:spPr>
            <a:xfrm flipH="1">
              <a:off x="714401" y="2992660"/>
              <a:ext cx="43163"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384" name="Oval 383">
              <a:extLst>
                <a:ext uri="{FF2B5EF4-FFF2-40B4-BE49-F238E27FC236}">
                  <a16:creationId xmlns:a16="http://schemas.microsoft.com/office/drawing/2014/main" id="{C997EE41-D902-FEC5-A03C-D8E260FBE56F}"/>
                </a:ext>
              </a:extLst>
            </p:cNvPr>
            <p:cNvSpPr/>
            <p:nvPr/>
          </p:nvSpPr>
          <p:spPr>
            <a:xfrm flipH="1">
              <a:off x="869652"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85" name="Oval 384">
              <a:extLst>
                <a:ext uri="{FF2B5EF4-FFF2-40B4-BE49-F238E27FC236}">
                  <a16:creationId xmlns:a16="http://schemas.microsoft.com/office/drawing/2014/main" id="{AC9F9439-6626-AF62-7033-D8AEAB535646}"/>
                </a:ext>
              </a:extLst>
            </p:cNvPr>
            <p:cNvSpPr/>
            <p:nvPr/>
          </p:nvSpPr>
          <p:spPr>
            <a:xfrm flipH="1">
              <a:off x="599527"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6" name="Oval 385">
              <a:extLst>
                <a:ext uri="{FF2B5EF4-FFF2-40B4-BE49-F238E27FC236}">
                  <a16:creationId xmlns:a16="http://schemas.microsoft.com/office/drawing/2014/main" id="{41DC9B37-5340-ACE5-CB40-2D4F136F98AC}"/>
                </a:ext>
              </a:extLst>
            </p:cNvPr>
            <p:cNvSpPr/>
            <p:nvPr/>
          </p:nvSpPr>
          <p:spPr>
            <a:xfrm flipH="1">
              <a:off x="1544554"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7" name="Straight Arrow Connector 386">
              <a:extLst>
                <a:ext uri="{FF2B5EF4-FFF2-40B4-BE49-F238E27FC236}">
                  <a16:creationId xmlns:a16="http://schemas.microsoft.com/office/drawing/2014/main" id="{76616F5E-2903-B00C-688B-5F0FC17F8BFB}"/>
                </a:ext>
              </a:extLst>
            </p:cNvPr>
            <p:cNvCxnSpPr>
              <a:cxnSpLocks/>
              <a:stCxn id="386" idx="3"/>
              <a:endCxn id="362" idx="7"/>
            </p:cNvCxnSpPr>
            <p:nvPr/>
          </p:nvCxnSpPr>
          <p:spPr>
            <a:xfrm>
              <a:off x="1740656" y="2495653"/>
              <a:ext cx="369405"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8" name="Straight Arrow Connector 387">
              <a:extLst>
                <a:ext uri="{FF2B5EF4-FFF2-40B4-BE49-F238E27FC236}">
                  <a16:creationId xmlns:a16="http://schemas.microsoft.com/office/drawing/2014/main" id="{65EFABB9-F33E-87D9-86F1-964A564FB28B}"/>
                </a:ext>
              </a:extLst>
            </p:cNvPr>
            <p:cNvCxnSpPr>
              <a:cxnSpLocks/>
              <a:stCxn id="386" idx="5"/>
              <a:endCxn id="375" idx="1"/>
            </p:cNvCxnSpPr>
            <p:nvPr/>
          </p:nvCxnSpPr>
          <p:spPr>
            <a:xfrm flipH="1">
              <a:off x="1190146" y="2495653"/>
              <a:ext cx="388054"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357" name="Oval 356">
              <a:extLst>
                <a:ext uri="{FF2B5EF4-FFF2-40B4-BE49-F238E27FC236}">
                  <a16:creationId xmlns:a16="http://schemas.microsoft.com/office/drawing/2014/main" id="{0F255A14-521D-E590-E6B7-8F5B1DFD5105}"/>
                </a:ext>
              </a:extLst>
            </p:cNvPr>
            <p:cNvSpPr/>
            <p:nvPr/>
          </p:nvSpPr>
          <p:spPr>
            <a:xfrm flipH="1">
              <a:off x="2617650"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8" name="Straight Arrow Connector 357">
              <a:extLst>
                <a:ext uri="{FF2B5EF4-FFF2-40B4-BE49-F238E27FC236}">
                  <a16:creationId xmlns:a16="http://schemas.microsoft.com/office/drawing/2014/main" id="{3F7BCFFA-DE92-F42E-E46E-627A2DB27D1D}"/>
                </a:ext>
              </a:extLst>
            </p:cNvPr>
            <p:cNvCxnSpPr>
              <a:cxnSpLocks/>
              <a:stCxn id="357" idx="2"/>
              <a:endCxn id="415" idx="7"/>
            </p:cNvCxnSpPr>
            <p:nvPr/>
          </p:nvCxnSpPr>
          <p:spPr>
            <a:xfrm>
              <a:off x="2847397" y="2185320"/>
              <a:ext cx="852386"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9" name="Straight Arrow Connector 358">
              <a:extLst>
                <a:ext uri="{FF2B5EF4-FFF2-40B4-BE49-F238E27FC236}">
                  <a16:creationId xmlns:a16="http://schemas.microsoft.com/office/drawing/2014/main" id="{751FA196-D8CD-A351-3D2D-D7B02184D380}"/>
                </a:ext>
              </a:extLst>
            </p:cNvPr>
            <p:cNvCxnSpPr>
              <a:cxnSpLocks/>
              <a:stCxn id="357" idx="6"/>
              <a:endCxn id="386" idx="2"/>
            </p:cNvCxnSpPr>
            <p:nvPr/>
          </p:nvCxnSpPr>
          <p:spPr>
            <a:xfrm flipH="1">
              <a:off x="1774302" y="2185320"/>
              <a:ext cx="843348"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294" name="Oval 293">
              <a:extLst>
                <a:ext uri="{FF2B5EF4-FFF2-40B4-BE49-F238E27FC236}">
                  <a16:creationId xmlns:a16="http://schemas.microsoft.com/office/drawing/2014/main" id="{F67BF17D-C975-A1E6-47A1-AB9E2221B242}"/>
                </a:ext>
              </a:extLst>
            </p:cNvPr>
            <p:cNvSpPr/>
            <p:nvPr/>
          </p:nvSpPr>
          <p:spPr>
            <a:xfrm flipH="1">
              <a:off x="6902104"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sp>
          <p:nvSpPr>
            <p:cNvPr id="287" name="Oval 286">
              <a:extLst>
                <a:ext uri="{FF2B5EF4-FFF2-40B4-BE49-F238E27FC236}">
                  <a16:creationId xmlns:a16="http://schemas.microsoft.com/office/drawing/2014/main" id="{08A8C599-94F3-75C4-B37F-CB45F54EC305}"/>
                </a:ext>
              </a:extLst>
            </p:cNvPr>
            <p:cNvSpPr/>
            <p:nvPr/>
          </p:nvSpPr>
          <p:spPr>
            <a:xfrm flipH="1">
              <a:off x="4748078" y="1856954"/>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288" name="Straight Arrow Connector 287">
              <a:extLst>
                <a:ext uri="{FF2B5EF4-FFF2-40B4-BE49-F238E27FC236}">
                  <a16:creationId xmlns:a16="http://schemas.microsoft.com/office/drawing/2014/main" id="{CFC0C8B8-8B60-E3C0-06BB-F1A15F2BCBDF}"/>
                </a:ext>
              </a:extLst>
            </p:cNvPr>
            <p:cNvCxnSpPr>
              <a:cxnSpLocks/>
              <a:stCxn id="287" idx="2"/>
              <a:endCxn id="294" idx="7"/>
            </p:cNvCxnSpPr>
            <p:nvPr/>
          </p:nvCxnSpPr>
          <p:spPr>
            <a:xfrm>
              <a:off x="4977826" y="1952798"/>
              <a:ext cx="1957924"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9" name="Straight Arrow Connector 288">
              <a:extLst>
                <a:ext uri="{FF2B5EF4-FFF2-40B4-BE49-F238E27FC236}">
                  <a16:creationId xmlns:a16="http://schemas.microsoft.com/office/drawing/2014/main" id="{7B456611-8C63-3BA6-A5EF-D8C3E3F11FD7}"/>
                </a:ext>
              </a:extLst>
            </p:cNvPr>
            <p:cNvCxnSpPr>
              <a:cxnSpLocks/>
              <a:stCxn id="287" idx="6"/>
              <a:endCxn id="357" idx="1"/>
            </p:cNvCxnSpPr>
            <p:nvPr/>
          </p:nvCxnSpPr>
          <p:spPr>
            <a:xfrm flipH="1">
              <a:off x="2813751" y="1952798"/>
              <a:ext cx="1934327"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396448218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o's That Pokemon - Pink Blob Edition | Quiz | Outcyders">
            <a:extLst>
              <a:ext uri="{FF2B5EF4-FFF2-40B4-BE49-F238E27FC236}">
                <a16:creationId xmlns:a16="http://schemas.microsoft.com/office/drawing/2014/main" id="{FE33DF3F-D527-33E1-B994-662043360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6822" y="2755182"/>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20EC16-CF4B-C207-080E-3640FF8F45CE}"/>
              </a:ext>
            </a:extLst>
          </p:cNvPr>
          <p:cNvSpPr txBox="1"/>
          <p:nvPr/>
        </p:nvSpPr>
        <p:spPr>
          <a:xfrm>
            <a:off x="5122989" y="1786343"/>
            <a:ext cx="3434683" cy="1077218"/>
          </a:xfrm>
          <a:prstGeom prst="rect">
            <a:avLst/>
          </a:prstGeom>
          <a:noFill/>
        </p:spPr>
        <p:txBody>
          <a:bodyPr wrap="square" rtlCol="0">
            <a:spAutoFit/>
          </a:bodyPr>
          <a:lstStyle/>
          <a:p>
            <a:r>
              <a:rPr lang="en-US" sz="3200">
                <a:solidFill>
                  <a:srgbClr val="F80B8D"/>
                </a:solidFill>
                <a:latin typeface="Comic Sans MS" panose="030F0902030302020204" pitchFamily="66" charset="0"/>
              </a:rPr>
              <a:t>🧠 who's that</a:t>
            </a:r>
          </a:p>
          <a:p>
            <a:r>
              <a:rPr lang="en-US" sz="3200">
                <a:solidFill>
                  <a:srgbClr val="F80B8D"/>
                </a:solidFill>
                <a:latin typeface="Comic Sans MS" panose="030F0902030302020204" pitchFamily="66" charset="0"/>
              </a:rPr>
              <a:t>big O runtime?</a:t>
            </a:r>
          </a:p>
        </p:txBody>
      </p:sp>
      <p:grpSp>
        <p:nvGrpSpPr>
          <p:cNvPr id="3" name="Group 2">
            <a:extLst>
              <a:ext uri="{FF2B5EF4-FFF2-40B4-BE49-F238E27FC236}">
                <a16:creationId xmlns:a16="http://schemas.microsoft.com/office/drawing/2014/main" id="{72219FE0-A2D8-56B1-DD53-EB3D5C18B337}"/>
              </a:ext>
            </a:extLst>
          </p:cNvPr>
          <p:cNvGrpSpPr/>
          <p:nvPr/>
        </p:nvGrpSpPr>
        <p:grpSpPr>
          <a:xfrm>
            <a:off x="103144" y="356751"/>
            <a:ext cx="7835735" cy="1429592"/>
            <a:chOff x="431800" y="1856954"/>
            <a:chExt cx="7835735" cy="1429592"/>
          </a:xfrm>
        </p:grpSpPr>
        <p:sp>
          <p:nvSpPr>
            <p:cNvPr id="4" name="Triangle 3">
              <a:extLst>
                <a:ext uri="{FF2B5EF4-FFF2-40B4-BE49-F238E27FC236}">
                  <a16:creationId xmlns:a16="http://schemas.microsoft.com/office/drawing/2014/main" id="{1AC273B2-D010-75F6-0188-38036D88A41F}"/>
                </a:ext>
              </a:extLst>
            </p:cNvPr>
            <p:cNvSpPr/>
            <p:nvPr/>
          </p:nvSpPr>
          <p:spPr>
            <a:xfrm flipH="1">
              <a:off x="3106300" y="2268380"/>
              <a:ext cx="1292626"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8F502F67-49D7-46A4-C53F-E517531CA209}"/>
                </a:ext>
              </a:extLst>
            </p:cNvPr>
            <p:cNvSpPr/>
            <p:nvPr/>
          </p:nvSpPr>
          <p:spPr>
            <a:xfrm flipH="1">
              <a:off x="1186677" y="2256978"/>
              <a:ext cx="994072"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2B7B817E-13C0-99F7-A2B0-69269E00EF84}"/>
                </a:ext>
              </a:extLst>
            </p:cNvPr>
            <p:cNvSpPr/>
            <p:nvPr/>
          </p:nvSpPr>
          <p:spPr>
            <a:xfrm flipH="1">
              <a:off x="5758413" y="2014995"/>
              <a:ext cx="2509122"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6D1481CE-7790-70AD-FAFD-C9C37CF674C9}"/>
                </a:ext>
              </a:extLst>
            </p:cNvPr>
            <p:cNvSpPr/>
            <p:nvPr/>
          </p:nvSpPr>
          <p:spPr>
            <a:xfrm flipH="1">
              <a:off x="826632" y="2611376"/>
              <a:ext cx="629905"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476DC7D5-75D1-997F-1B81-3975B4A97EF6}"/>
                </a:ext>
              </a:extLst>
            </p:cNvPr>
            <p:cNvSpPr/>
            <p:nvPr/>
          </p:nvSpPr>
          <p:spPr>
            <a:xfrm flipH="1">
              <a:off x="431800" y="2851768"/>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riangle 36">
              <a:extLst>
                <a:ext uri="{FF2B5EF4-FFF2-40B4-BE49-F238E27FC236}">
                  <a16:creationId xmlns:a16="http://schemas.microsoft.com/office/drawing/2014/main" id="{BD181EFE-AFC4-EAD7-3200-FEA3F5D44F1D}"/>
                </a:ext>
              </a:extLst>
            </p:cNvPr>
            <p:cNvSpPr/>
            <p:nvPr/>
          </p:nvSpPr>
          <p:spPr>
            <a:xfrm flipH="1">
              <a:off x="1740857" y="2600267"/>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01FFDCA-8F5F-E686-792C-7DDA4057D117}"/>
                </a:ext>
              </a:extLst>
            </p:cNvPr>
            <p:cNvSpPr/>
            <p:nvPr/>
          </p:nvSpPr>
          <p:spPr>
            <a:xfrm flipH="1">
              <a:off x="3666137"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48" name="Oval 47">
              <a:extLst>
                <a:ext uri="{FF2B5EF4-FFF2-40B4-BE49-F238E27FC236}">
                  <a16:creationId xmlns:a16="http://schemas.microsoft.com/office/drawing/2014/main" id="{4A95BF1E-1079-B781-F06F-0A7B457F23B2}"/>
                </a:ext>
              </a:extLst>
            </p:cNvPr>
            <p:cNvSpPr/>
            <p:nvPr/>
          </p:nvSpPr>
          <p:spPr>
            <a:xfrm flipH="1">
              <a:off x="2076415"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6" name="Straight Arrow Connector 55">
              <a:extLst>
                <a:ext uri="{FF2B5EF4-FFF2-40B4-BE49-F238E27FC236}">
                  <a16:creationId xmlns:a16="http://schemas.microsoft.com/office/drawing/2014/main" id="{520338E4-FD7D-7A8F-7106-3440D0482A9F}"/>
                </a:ext>
              </a:extLst>
            </p:cNvPr>
            <p:cNvCxnSpPr>
              <a:cxnSpLocks/>
              <a:stCxn id="67" idx="3"/>
              <a:endCxn id="75" idx="0"/>
            </p:cNvCxnSpPr>
            <p:nvPr/>
          </p:nvCxnSpPr>
          <p:spPr>
            <a:xfrm>
              <a:off x="1190146" y="2743843"/>
              <a:ext cx="188896"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66" name="Straight Arrow Connector 65">
              <a:extLst>
                <a:ext uri="{FF2B5EF4-FFF2-40B4-BE49-F238E27FC236}">
                  <a16:creationId xmlns:a16="http://schemas.microsoft.com/office/drawing/2014/main" id="{986C1E77-5453-56F3-66A0-50A0B38ADDAB}"/>
                </a:ext>
              </a:extLst>
            </p:cNvPr>
            <p:cNvCxnSpPr>
              <a:cxnSpLocks/>
              <a:stCxn id="67" idx="5"/>
              <a:endCxn id="76" idx="0"/>
            </p:cNvCxnSpPr>
            <p:nvPr/>
          </p:nvCxnSpPr>
          <p:spPr>
            <a:xfrm flipH="1">
              <a:off x="838792" y="2743843"/>
              <a:ext cx="188897"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67" name="Oval 66">
              <a:extLst>
                <a:ext uri="{FF2B5EF4-FFF2-40B4-BE49-F238E27FC236}">
                  <a16:creationId xmlns:a16="http://schemas.microsoft.com/office/drawing/2014/main" id="{B52F04F8-1365-6D74-5643-B8DB9A1D3B2B}"/>
                </a:ext>
              </a:extLst>
            </p:cNvPr>
            <p:cNvSpPr/>
            <p:nvPr/>
          </p:nvSpPr>
          <p:spPr>
            <a:xfrm flipH="1">
              <a:off x="994044"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75" name="Oval 74">
              <a:extLst>
                <a:ext uri="{FF2B5EF4-FFF2-40B4-BE49-F238E27FC236}">
                  <a16:creationId xmlns:a16="http://schemas.microsoft.com/office/drawing/2014/main" id="{4D80C7C6-2FCC-A476-E4D7-2852F63CC229}"/>
                </a:ext>
              </a:extLst>
            </p:cNvPr>
            <p:cNvSpPr/>
            <p:nvPr/>
          </p:nvSpPr>
          <p:spPr>
            <a:xfrm flipH="1">
              <a:off x="1264168"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76" name="Oval 75">
              <a:extLst>
                <a:ext uri="{FF2B5EF4-FFF2-40B4-BE49-F238E27FC236}">
                  <a16:creationId xmlns:a16="http://schemas.microsoft.com/office/drawing/2014/main" id="{46658961-31E5-8630-AA96-3265166121CC}"/>
                </a:ext>
              </a:extLst>
            </p:cNvPr>
            <p:cNvSpPr/>
            <p:nvPr/>
          </p:nvSpPr>
          <p:spPr>
            <a:xfrm flipH="1">
              <a:off x="723919"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77" name="Straight Arrow Connector 76">
              <a:extLst>
                <a:ext uri="{FF2B5EF4-FFF2-40B4-BE49-F238E27FC236}">
                  <a16:creationId xmlns:a16="http://schemas.microsoft.com/office/drawing/2014/main" id="{5CCF044B-F6C4-0E42-1046-35EABBA15F62}"/>
                </a:ext>
              </a:extLst>
            </p:cNvPr>
            <p:cNvCxnSpPr>
              <a:cxnSpLocks/>
              <a:stCxn id="76" idx="3"/>
              <a:endCxn id="79" idx="0"/>
            </p:cNvCxnSpPr>
            <p:nvPr/>
          </p:nvCxnSpPr>
          <p:spPr>
            <a:xfrm>
              <a:off x="920020" y="2992660"/>
              <a:ext cx="64505"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78" name="Straight Arrow Connector 77">
              <a:extLst>
                <a:ext uri="{FF2B5EF4-FFF2-40B4-BE49-F238E27FC236}">
                  <a16:creationId xmlns:a16="http://schemas.microsoft.com/office/drawing/2014/main" id="{67DCC3BC-6D2B-3710-20EE-5DAFE5164721}"/>
                </a:ext>
              </a:extLst>
            </p:cNvPr>
            <p:cNvCxnSpPr>
              <a:cxnSpLocks/>
              <a:stCxn id="76" idx="5"/>
              <a:endCxn id="80" idx="0"/>
            </p:cNvCxnSpPr>
            <p:nvPr/>
          </p:nvCxnSpPr>
          <p:spPr>
            <a:xfrm flipH="1">
              <a:off x="714401" y="2992660"/>
              <a:ext cx="43163"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79" name="Oval 78">
              <a:extLst>
                <a:ext uri="{FF2B5EF4-FFF2-40B4-BE49-F238E27FC236}">
                  <a16:creationId xmlns:a16="http://schemas.microsoft.com/office/drawing/2014/main" id="{3FA809D7-AFF2-D8C9-5801-A4A946E5270B}"/>
                </a:ext>
              </a:extLst>
            </p:cNvPr>
            <p:cNvSpPr/>
            <p:nvPr/>
          </p:nvSpPr>
          <p:spPr>
            <a:xfrm flipH="1">
              <a:off x="869652"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80" name="Oval 79">
              <a:extLst>
                <a:ext uri="{FF2B5EF4-FFF2-40B4-BE49-F238E27FC236}">
                  <a16:creationId xmlns:a16="http://schemas.microsoft.com/office/drawing/2014/main" id="{D315D60F-C127-80E7-2766-7F7F873A8F43}"/>
                </a:ext>
              </a:extLst>
            </p:cNvPr>
            <p:cNvSpPr/>
            <p:nvPr/>
          </p:nvSpPr>
          <p:spPr>
            <a:xfrm flipH="1">
              <a:off x="599527"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81" name="Oval 80">
              <a:extLst>
                <a:ext uri="{FF2B5EF4-FFF2-40B4-BE49-F238E27FC236}">
                  <a16:creationId xmlns:a16="http://schemas.microsoft.com/office/drawing/2014/main" id="{0E25CD50-D59F-D757-9DE0-082F9B50FE79}"/>
                </a:ext>
              </a:extLst>
            </p:cNvPr>
            <p:cNvSpPr/>
            <p:nvPr/>
          </p:nvSpPr>
          <p:spPr>
            <a:xfrm flipH="1">
              <a:off x="1544554"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82" name="Straight Arrow Connector 81">
              <a:extLst>
                <a:ext uri="{FF2B5EF4-FFF2-40B4-BE49-F238E27FC236}">
                  <a16:creationId xmlns:a16="http://schemas.microsoft.com/office/drawing/2014/main" id="{2717797B-4617-E162-3E81-09C103BD7353}"/>
                </a:ext>
              </a:extLst>
            </p:cNvPr>
            <p:cNvCxnSpPr>
              <a:cxnSpLocks/>
              <a:stCxn id="81" idx="3"/>
              <a:endCxn id="48" idx="7"/>
            </p:cNvCxnSpPr>
            <p:nvPr/>
          </p:nvCxnSpPr>
          <p:spPr>
            <a:xfrm>
              <a:off x="1740656" y="2495653"/>
              <a:ext cx="369405"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83" name="Straight Arrow Connector 82">
              <a:extLst>
                <a:ext uri="{FF2B5EF4-FFF2-40B4-BE49-F238E27FC236}">
                  <a16:creationId xmlns:a16="http://schemas.microsoft.com/office/drawing/2014/main" id="{27098554-F3C5-3DD4-38B2-D2A349009358}"/>
                </a:ext>
              </a:extLst>
            </p:cNvPr>
            <p:cNvCxnSpPr>
              <a:cxnSpLocks/>
              <a:stCxn id="81" idx="5"/>
              <a:endCxn id="67" idx="1"/>
            </p:cNvCxnSpPr>
            <p:nvPr/>
          </p:nvCxnSpPr>
          <p:spPr>
            <a:xfrm flipH="1">
              <a:off x="1190146" y="2495653"/>
              <a:ext cx="388054"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84" name="Oval 83">
              <a:extLst>
                <a:ext uri="{FF2B5EF4-FFF2-40B4-BE49-F238E27FC236}">
                  <a16:creationId xmlns:a16="http://schemas.microsoft.com/office/drawing/2014/main" id="{65394C42-7F72-8232-903B-DFB8F1D01402}"/>
                </a:ext>
              </a:extLst>
            </p:cNvPr>
            <p:cNvSpPr/>
            <p:nvPr/>
          </p:nvSpPr>
          <p:spPr>
            <a:xfrm flipH="1">
              <a:off x="2617650"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85" name="Straight Arrow Connector 84">
              <a:extLst>
                <a:ext uri="{FF2B5EF4-FFF2-40B4-BE49-F238E27FC236}">
                  <a16:creationId xmlns:a16="http://schemas.microsoft.com/office/drawing/2014/main" id="{0404D5C5-2772-7CFA-45F2-7C125D21D370}"/>
                </a:ext>
              </a:extLst>
            </p:cNvPr>
            <p:cNvCxnSpPr>
              <a:cxnSpLocks/>
              <a:stCxn id="84" idx="2"/>
              <a:endCxn id="38" idx="7"/>
            </p:cNvCxnSpPr>
            <p:nvPr/>
          </p:nvCxnSpPr>
          <p:spPr>
            <a:xfrm>
              <a:off x="2847397" y="2185320"/>
              <a:ext cx="852386"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86" name="Straight Arrow Connector 85">
              <a:extLst>
                <a:ext uri="{FF2B5EF4-FFF2-40B4-BE49-F238E27FC236}">
                  <a16:creationId xmlns:a16="http://schemas.microsoft.com/office/drawing/2014/main" id="{2D38DB7B-6DDA-FBB9-BD85-1FE89D8FE64B}"/>
                </a:ext>
              </a:extLst>
            </p:cNvPr>
            <p:cNvCxnSpPr>
              <a:cxnSpLocks/>
              <a:stCxn id="84" idx="6"/>
              <a:endCxn id="81" idx="2"/>
            </p:cNvCxnSpPr>
            <p:nvPr/>
          </p:nvCxnSpPr>
          <p:spPr>
            <a:xfrm flipH="1">
              <a:off x="1774302" y="2185320"/>
              <a:ext cx="843348"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87" name="Oval 86">
              <a:extLst>
                <a:ext uri="{FF2B5EF4-FFF2-40B4-BE49-F238E27FC236}">
                  <a16:creationId xmlns:a16="http://schemas.microsoft.com/office/drawing/2014/main" id="{63DD1819-A41D-F9D8-8953-E06EF86686CB}"/>
                </a:ext>
              </a:extLst>
            </p:cNvPr>
            <p:cNvSpPr/>
            <p:nvPr/>
          </p:nvSpPr>
          <p:spPr>
            <a:xfrm flipH="1">
              <a:off x="6902104"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sp>
          <p:nvSpPr>
            <p:cNvPr id="88" name="Oval 87">
              <a:extLst>
                <a:ext uri="{FF2B5EF4-FFF2-40B4-BE49-F238E27FC236}">
                  <a16:creationId xmlns:a16="http://schemas.microsoft.com/office/drawing/2014/main" id="{B6B03836-8AC6-8E56-8E2E-D3714ADD9E93}"/>
                </a:ext>
              </a:extLst>
            </p:cNvPr>
            <p:cNvSpPr/>
            <p:nvPr/>
          </p:nvSpPr>
          <p:spPr>
            <a:xfrm flipH="1">
              <a:off x="4748078" y="1856954"/>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89" name="Straight Arrow Connector 88">
              <a:extLst>
                <a:ext uri="{FF2B5EF4-FFF2-40B4-BE49-F238E27FC236}">
                  <a16:creationId xmlns:a16="http://schemas.microsoft.com/office/drawing/2014/main" id="{88C6753E-168F-FF5D-1D10-5889A8B925DA}"/>
                </a:ext>
              </a:extLst>
            </p:cNvPr>
            <p:cNvCxnSpPr>
              <a:cxnSpLocks/>
              <a:stCxn id="88" idx="2"/>
              <a:endCxn id="87" idx="7"/>
            </p:cNvCxnSpPr>
            <p:nvPr/>
          </p:nvCxnSpPr>
          <p:spPr>
            <a:xfrm>
              <a:off x="4977826" y="1952798"/>
              <a:ext cx="1957924"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90" name="Straight Arrow Connector 89">
              <a:extLst>
                <a:ext uri="{FF2B5EF4-FFF2-40B4-BE49-F238E27FC236}">
                  <a16:creationId xmlns:a16="http://schemas.microsoft.com/office/drawing/2014/main" id="{0F7AA28A-D3BD-6AB4-BC56-8F65F47DA85E}"/>
                </a:ext>
              </a:extLst>
            </p:cNvPr>
            <p:cNvCxnSpPr>
              <a:cxnSpLocks/>
              <a:stCxn id="88" idx="6"/>
              <a:endCxn id="84" idx="1"/>
            </p:cNvCxnSpPr>
            <p:nvPr/>
          </p:nvCxnSpPr>
          <p:spPr>
            <a:xfrm flipH="1">
              <a:off x="2813751" y="1952798"/>
              <a:ext cx="1934327"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2885214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73CD-893D-0ECE-E806-32504DFBB91A}"/>
              </a:ext>
            </a:extLst>
          </p:cNvPr>
          <p:cNvSpPr>
            <a:spLocks noGrp="1"/>
          </p:cNvSpPr>
          <p:nvPr>
            <p:ph type="title"/>
          </p:nvPr>
        </p:nvSpPr>
        <p:spPr/>
        <p:txBody>
          <a:bodyPr/>
          <a:lstStyle/>
          <a:p>
            <a:r>
              <a:rPr lang="en-US"/>
              <a:t>linear 🙂👍</a:t>
            </a:r>
          </a:p>
        </p:txBody>
      </p:sp>
    </p:spTree>
    <p:extLst>
      <p:ext uri="{BB962C8B-B14F-4D97-AF65-F5344CB8AC3E}">
        <p14:creationId xmlns:p14="http://schemas.microsoft.com/office/powerpoint/2010/main" val="349410394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 </a:t>
            </a:r>
            <a:r>
              <a:rPr lang="en-US"/>
              <a:t>linear recursive fibonnaci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834628"/>
            <a:ext cx="8229600" cy="4308872"/>
          </a:xfrm>
          <a:prstGeom prst="rect">
            <a:avLst/>
          </a:prstGeom>
          <a:noFill/>
          <a:ln>
            <a:solidFill>
              <a:schemeClr val="tx1"/>
            </a:solidFill>
          </a:ln>
        </p:spPr>
        <p:txBody>
          <a:bodyPr wrap="square" rtlCol="0">
            <a:spAutoFit/>
          </a:bodyPr>
          <a:lstStyle/>
          <a:p>
            <a:pPr defTabSz="342886">
              <a:spcBef>
                <a:spcPct val="20000"/>
              </a:spcBef>
              <a:buClr>
                <a:srgbClr val="FFFFFF">
                  <a:lumMod val="65000"/>
                </a:srgbClr>
              </a:buClr>
            </a:pPr>
            <a:r>
              <a:rPr lang="en-US" sz="1000">
                <a:latin typeface="Consolas"/>
                <a:ea typeface="Segoe UI Emoji" panose="020B0502040204020203" pitchFamily="34" charset="0"/>
              </a:rPr>
              <a:t>    static HashMap&lt;Long, Long&gt; table = new HashMap&lt;&gt;();</a:t>
            </a:r>
          </a:p>
          <a:p>
            <a:pPr defTabSz="342886">
              <a:spcBef>
                <a:spcPct val="20000"/>
              </a:spcBef>
              <a:buClr>
                <a:srgbClr val="FFFFFF">
                  <a:lumMod val="65000"/>
                </a:srgbClr>
              </a:buClr>
            </a:pPr>
            <a:r>
              <a:rPr lang="en-US" sz="1000">
                <a:latin typeface="Consolas"/>
                <a:ea typeface="Segoe UI Emoji" panose="020B0502040204020203" pitchFamily="34" charset="0"/>
              </a:rPr>
              <a:t>    static long dynamicFib(long n) {</a:t>
            </a:r>
          </a:p>
          <a:p>
            <a:pPr defTabSz="342886">
              <a:spcBef>
                <a:spcPct val="20000"/>
              </a:spcBef>
              <a:buClr>
                <a:srgbClr val="FFFFFF">
                  <a:lumMod val="65000"/>
                </a:srgbClr>
              </a:buClr>
            </a:pPr>
            <a:r>
              <a:rPr lang="en-US" sz="1000">
                <a:latin typeface="Consolas"/>
                <a:ea typeface="Segoe UI Emoji" panose="020B0502040204020203" pitchFamily="34" charset="0"/>
              </a:rPr>
              <a:t>        if (n == 0) { return 0; }</a:t>
            </a:r>
          </a:p>
          <a:p>
            <a:pPr defTabSz="342886">
              <a:spcBef>
                <a:spcPct val="20000"/>
              </a:spcBef>
              <a:buClr>
                <a:srgbClr val="FFFFFF">
                  <a:lumMod val="65000"/>
                </a:srgbClr>
              </a:buClr>
            </a:pPr>
            <a:r>
              <a:rPr lang="en-US" sz="1000">
                <a:latin typeface="Consolas"/>
                <a:ea typeface="Segoe UI Emoji" panose="020B0502040204020203" pitchFamily="34" charset="0"/>
              </a:rPr>
              <a:t>        if (n == 1) { return 1; }</a:t>
            </a:r>
          </a:p>
          <a:p>
            <a:pPr defTabSz="342886">
              <a:spcBef>
                <a:spcPct val="20000"/>
              </a:spcBef>
              <a:buClr>
                <a:srgbClr val="FFFFFF">
                  <a:lumMod val="65000"/>
                </a:srgbClr>
              </a:buClr>
            </a:pPr>
            <a:endParaRPr lang="en-US" sz="1000">
              <a:latin typeface="Consolas"/>
              <a:ea typeface="Segoe UI Emoji" panose="020B0502040204020203" pitchFamily="34" charset="0"/>
            </a:endParaRPr>
          </a:p>
          <a:p>
            <a:pPr defTabSz="342886">
              <a:spcBef>
                <a:spcPct val="20000"/>
              </a:spcBef>
              <a:buClr>
                <a:srgbClr val="FFFFFF">
                  <a:lumMod val="65000"/>
                </a:srgbClr>
              </a:buClr>
            </a:pPr>
            <a:r>
              <a:rPr lang="en-US" sz="1000">
                <a:latin typeface="Consolas"/>
                <a:ea typeface="Segoe UI Emoji" panose="020B0502040204020203" pitchFamily="34" charset="0"/>
              </a:rPr>
              <a:t>        long Fnm1;</a:t>
            </a:r>
          </a:p>
          <a:p>
            <a:pPr defTabSz="342886">
              <a:spcBef>
                <a:spcPct val="20000"/>
              </a:spcBef>
              <a:buClr>
                <a:srgbClr val="FFFFFF">
                  <a:lumMod val="65000"/>
                </a:srgbClr>
              </a:buClr>
            </a:pPr>
            <a:r>
              <a:rPr lang="en-US" sz="1000">
                <a:latin typeface="Consolas"/>
                <a:ea typeface="Segoe UI Emoji" panose="020B0502040204020203" pitchFamily="34" charset="0"/>
              </a:rPr>
              <a:t>        if (table.containsKey(n - 1)) {</a:t>
            </a:r>
          </a:p>
          <a:p>
            <a:pPr defTabSz="342886">
              <a:spcBef>
                <a:spcPct val="20000"/>
              </a:spcBef>
              <a:buClr>
                <a:srgbClr val="FFFFFF">
                  <a:lumMod val="65000"/>
                </a:srgbClr>
              </a:buClr>
            </a:pPr>
            <a:r>
              <a:rPr lang="en-US" sz="1000">
                <a:latin typeface="Consolas"/>
                <a:ea typeface="Segoe UI Emoji" panose="020B0502040204020203" pitchFamily="34" charset="0"/>
              </a:rPr>
              <a:t>            Fnm1 = table.get(n - 1);</a:t>
            </a:r>
          </a:p>
          <a:p>
            <a:pPr defTabSz="342886">
              <a:spcBef>
                <a:spcPct val="20000"/>
              </a:spcBef>
              <a:buClr>
                <a:srgbClr val="FFFFFF">
                  <a:lumMod val="65000"/>
                </a:srgbClr>
              </a:buClr>
            </a:pPr>
            <a:r>
              <a:rPr lang="en-US" sz="1000">
                <a:latin typeface="Consolas"/>
                <a:ea typeface="Segoe UI Emoji" panose="020B0502040204020203" pitchFamily="34" charset="0"/>
              </a:rPr>
              <a:t>        } else {</a:t>
            </a:r>
          </a:p>
          <a:p>
            <a:pPr defTabSz="342886">
              <a:spcBef>
                <a:spcPct val="20000"/>
              </a:spcBef>
              <a:buClr>
                <a:srgbClr val="FFFFFF">
                  <a:lumMod val="65000"/>
                </a:srgbClr>
              </a:buClr>
            </a:pPr>
            <a:r>
              <a:rPr lang="en-US" sz="1000">
                <a:latin typeface="Consolas"/>
                <a:ea typeface="Segoe UI Emoji" panose="020B0502040204020203" pitchFamily="34" charset="0"/>
              </a:rPr>
              <a:t>            Fnm1 = dynamicFib(n - 1);</a:t>
            </a:r>
          </a:p>
          <a:p>
            <a:pPr defTabSz="342886">
              <a:spcBef>
                <a:spcPct val="20000"/>
              </a:spcBef>
              <a:buClr>
                <a:srgbClr val="FFFFFF">
                  <a:lumMod val="65000"/>
                </a:srgbClr>
              </a:buClr>
            </a:pPr>
            <a:r>
              <a:rPr lang="en-US" sz="1000">
                <a:latin typeface="Consolas"/>
                <a:ea typeface="Segoe UI Emoji" panose="020B0502040204020203" pitchFamily="34" charset="0"/>
              </a:rPr>
              <a:t>            table.put(n - 1, Fnm1);</a:t>
            </a:r>
          </a:p>
          <a:p>
            <a:pPr defTabSz="342886">
              <a:spcBef>
                <a:spcPct val="20000"/>
              </a:spcBef>
              <a:buClr>
                <a:srgbClr val="FFFFFF">
                  <a:lumMod val="65000"/>
                </a:srgbClr>
              </a:buClr>
            </a:pPr>
            <a:r>
              <a:rPr lang="en-US" sz="1000">
                <a:latin typeface="Consolas"/>
                <a:ea typeface="Segoe UI Emoji" panose="020B0502040204020203" pitchFamily="34" charset="0"/>
              </a:rPr>
              <a:t>        }</a:t>
            </a:r>
          </a:p>
          <a:p>
            <a:pPr defTabSz="342886">
              <a:spcBef>
                <a:spcPct val="20000"/>
              </a:spcBef>
              <a:buClr>
                <a:srgbClr val="FFFFFF">
                  <a:lumMod val="65000"/>
                </a:srgbClr>
              </a:buClr>
            </a:pPr>
            <a:endParaRPr lang="en-US" sz="1000">
              <a:latin typeface="Consolas"/>
              <a:ea typeface="Segoe UI Emoji" panose="020B0502040204020203" pitchFamily="34" charset="0"/>
            </a:endParaRPr>
          </a:p>
          <a:p>
            <a:pPr defTabSz="342886">
              <a:spcBef>
                <a:spcPct val="20000"/>
              </a:spcBef>
              <a:buClr>
                <a:srgbClr val="FFFFFF">
                  <a:lumMod val="65000"/>
                </a:srgbClr>
              </a:buClr>
            </a:pPr>
            <a:r>
              <a:rPr lang="en-US" sz="1000">
                <a:latin typeface="Consolas"/>
                <a:ea typeface="Segoe UI Emoji" panose="020B0502040204020203" pitchFamily="34" charset="0"/>
              </a:rPr>
              <a:t>        long Fnm2;</a:t>
            </a:r>
          </a:p>
          <a:p>
            <a:pPr defTabSz="342886">
              <a:spcBef>
                <a:spcPct val="20000"/>
              </a:spcBef>
              <a:buClr>
                <a:srgbClr val="FFFFFF">
                  <a:lumMod val="65000"/>
                </a:srgbClr>
              </a:buClr>
            </a:pPr>
            <a:r>
              <a:rPr lang="en-US" sz="1000">
                <a:latin typeface="Consolas"/>
                <a:ea typeface="Segoe UI Emoji" panose="020B0502040204020203" pitchFamily="34" charset="0"/>
              </a:rPr>
              <a:t>        if (table.containsKey(n - 2)) {</a:t>
            </a:r>
          </a:p>
          <a:p>
            <a:pPr defTabSz="342886">
              <a:spcBef>
                <a:spcPct val="20000"/>
              </a:spcBef>
              <a:buClr>
                <a:srgbClr val="FFFFFF">
                  <a:lumMod val="65000"/>
                </a:srgbClr>
              </a:buClr>
            </a:pPr>
            <a:r>
              <a:rPr lang="en-US" sz="1000">
                <a:latin typeface="Consolas"/>
                <a:ea typeface="Segoe UI Emoji" panose="020B0502040204020203" pitchFamily="34" charset="0"/>
              </a:rPr>
              <a:t>            Fnm2 = table.get(n - 2);</a:t>
            </a:r>
          </a:p>
          <a:p>
            <a:pPr defTabSz="342886">
              <a:spcBef>
                <a:spcPct val="20000"/>
              </a:spcBef>
              <a:buClr>
                <a:srgbClr val="FFFFFF">
                  <a:lumMod val="65000"/>
                </a:srgbClr>
              </a:buClr>
            </a:pPr>
            <a:r>
              <a:rPr lang="en-US" sz="1000">
                <a:latin typeface="Consolas"/>
                <a:ea typeface="Segoe UI Emoji" panose="020B0502040204020203" pitchFamily="34" charset="0"/>
              </a:rPr>
              <a:t>        } else {</a:t>
            </a:r>
          </a:p>
          <a:p>
            <a:pPr defTabSz="342886">
              <a:spcBef>
                <a:spcPct val="20000"/>
              </a:spcBef>
              <a:buClr>
                <a:srgbClr val="FFFFFF">
                  <a:lumMod val="65000"/>
                </a:srgbClr>
              </a:buClr>
            </a:pPr>
            <a:r>
              <a:rPr lang="en-US" sz="1000">
                <a:latin typeface="Consolas"/>
                <a:ea typeface="Segoe UI Emoji" panose="020B0502040204020203" pitchFamily="34" charset="0"/>
              </a:rPr>
              <a:t>            Fnm2 = dynamicFib(n - 2);</a:t>
            </a:r>
          </a:p>
          <a:p>
            <a:pPr defTabSz="342886">
              <a:spcBef>
                <a:spcPct val="20000"/>
              </a:spcBef>
              <a:buClr>
                <a:srgbClr val="FFFFFF">
                  <a:lumMod val="65000"/>
                </a:srgbClr>
              </a:buClr>
            </a:pPr>
            <a:r>
              <a:rPr lang="en-US" sz="1000">
                <a:latin typeface="Consolas"/>
                <a:ea typeface="Segoe UI Emoji" panose="020B0502040204020203" pitchFamily="34" charset="0"/>
              </a:rPr>
              <a:t>            table.put(n - 2, Fnm2);</a:t>
            </a:r>
          </a:p>
          <a:p>
            <a:pPr defTabSz="342886">
              <a:spcBef>
                <a:spcPct val="20000"/>
              </a:spcBef>
              <a:buClr>
                <a:srgbClr val="FFFFFF">
                  <a:lumMod val="65000"/>
                </a:srgbClr>
              </a:buClr>
            </a:pPr>
            <a:r>
              <a:rPr lang="en-US" sz="1000">
                <a:latin typeface="Consolas"/>
                <a:ea typeface="Segoe UI Emoji" panose="020B0502040204020203" pitchFamily="34" charset="0"/>
              </a:rPr>
              <a:t>        }</a:t>
            </a:r>
          </a:p>
          <a:p>
            <a:pPr defTabSz="342886">
              <a:spcBef>
                <a:spcPct val="20000"/>
              </a:spcBef>
              <a:buClr>
                <a:srgbClr val="FFFFFF">
                  <a:lumMod val="65000"/>
                </a:srgbClr>
              </a:buClr>
            </a:pPr>
            <a:endParaRPr lang="en-US" sz="1000">
              <a:latin typeface="Consolas"/>
              <a:ea typeface="Segoe UI Emoji" panose="020B0502040204020203" pitchFamily="34" charset="0"/>
            </a:endParaRPr>
          </a:p>
          <a:p>
            <a:pPr defTabSz="342886">
              <a:spcBef>
                <a:spcPct val="20000"/>
              </a:spcBef>
              <a:buClr>
                <a:srgbClr val="FFFFFF">
                  <a:lumMod val="65000"/>
                </a:srgbClr>
              </a:buClr>
            </a:pPr>
            <a:r>
              <a:rPr lang="en-US" sz="1000">
                <a:latin typeface="Consolas"/>
                <a:ea typeface="Segoe UI Emoji" panose="020B0502040204020203" pitchFamily="34" charset="0"/>
              </a:rPr>
              <a:t>        return Fnm1 + Fnm2;</a:t>
            </a:r>
          </a:p>
          <a:p>
            <a:pPr defTabSz="342886">
              <a:spcBef>
                <a:spcPct val="20000"/>
              </a:spcBef>
              <a:buClr>
                <a:srgbClr val="FFFFFF">
                  <a:lumMod val="65000"/>
                </a:srgbClr>
              </a:buClr>
            </a:pPr>
            <a:r>
              <a:rPr lang="en-US" sz="1000">
                <a:latin typeface="Consolas"/>
                <a:ea typeface="Segoe UI Emoji" panose="020B0502040204020203" pitchFamily="34" charset="0"/>
              </a:rPr>
              <a:t>    }</a:t>
            </a:r>
          </a:p>
        </p:txBody>
      </p:sp>
    </p:spTree>
    <p:extLst>
      <p:ext uri="{BB962C8B-B14F-4D97-AF65-F5344CB8AC3E}">
        <p14:creationId xmlns:p14="http://schemas.microsoft.com/office/powerpoint/2010/main" val="164019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extLst>
              <p:ext uri="{D42A27DB-BD31-4B8C-83A1-F6EECF244321}">
                <p14:modId xmlns:p14="http://schemas.microsoft.com/office/powerpoint/2010/main" val="1950768563"/>
              </p:ext>
            </p:extLst>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790833818"/>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D730F-66B7-0872-7B99-EEDC1E6B3966}"/>
              </a:ext>
            </a:extLst>
          </p:cNvPr>
          <p:cNvSpPr>
            <a:spLocks noGrp="1"/>
          </p:cNvSpPr>
          <p:nvPr>
            <p:ph type="title"/>
          </p:nvPr>
        </p:nvSpPr>
        <p:spPr/>
        <p:txBody>
          <a:bodyPr/>
          <a:lstStyle/>
          <a:p>
            <a:pPr algn="l"/>
            <a:r>
              <a:rPr lang="en-US" b="1">
                <a:solidFill>
                  <a:schemeClr val="bg2">
                    <a:lumMod val="60000"/>
                    <a:lumOff val="40000"/>
                  </a:schemeClr>
                </a:solidFill>
              </a:rPr>
              <a:t>note:</a:t>
            </a:r>
            <a:r>
              <a:rPr lang="en-US">
                <a:solidFill>
                  <a:schemeClr val="bg2">
                    <a:lumMod val="60000"/>
                    <a:lumOff val="40000"/>
                  </a:schemeClr>
                </a:solidFill>
              </a:rPr>
              <a:t> there is actually a log(n) algorithm using matrices and "exponentiation by squaring"</a:t>
            </a:r>
            <a:br>
              <a:rPr lang="en-US">
                <a:solidFill>
                  <a:schemeClr val="bg2">
                    <a:lumMod val="60000"/>
                    <a:lumOff val="40000"/>
                  </a:schemeClr>
                </a:solidFill>
              </a:rPr>
            </a:br>
            <a:br>
              <a:rPr lang="en-US">
                <a:solidFill>
                  <a:schemeClr val="bg2">
                    <a:lumMod val="60000"/>
                    <a:lumOff val="40000"/>
                  </a:schemeClr>
                </a:solidFill>
              </a:rPr>
            </a:br>
            <a:r>
              <a:rPr lang="en-US">
                <a:solidFill>
                  <a:schemeClr val="bg2">
                    <a:lumMod val="60000"/>
                    <a:lumOff val="40000"/>
                  </a:schemeClr>
                </a:solidFill>
              </a:rPr>
              <a:t>this algorithm does NOT have floating point problems</a:t>
            </a:r>
            <a:br>
              <a:rPr lang="en-US">
                <a:solidFill>
                  <a:schemeClr val="bg2">
                    <a:lumMod val="60000"/>
                    <a:lumOff val="40000"/>
                  </a:schemeClr>
                </a:solidFill>
              </a:rPr>
            </a:br>
            <a:r>
              <a:rPr lang="en-US">
                <a:solidFill>
                  <a:schemeClr val="bg2">
                    <a:lumMod val="60000"/>
                    <a:lumOff val="40000"/>
                  </a:schemeClr>
                </a:solidFill>
              </a:rPr>
              <a:t>(all numbers are integers)</a:t>
            </a:r>
            <a:endParaRPr lang="en-US" b="1">
              <a:solidFill>
                <a:schemeClr val="bg2">
                  <a:lumMod val="60000"/>
                  <a:lumOff val="40000"/>
                </a:schemeClr>
              </a:solidFill>
            </a:endParaRPr>
          </a:p>
        </p:txBody>
      </p:sp>
    </p:spTree>
    <p:extLst>
      <p:ext uri="{BB962C8B-B14F-4D97-AF65-F5344CB8AC3E}">
        <p14:creationId xmlns:p14="http://schemas.microsoft.com/office/powerpoint/2010/main" val="156131664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9"/>
            <a:ext cx="8396548" cy="4893647"/>
          </a:xfrm>
          <a:prstGeom prst="rect">
            <a:avLst/>
          </a:prstGeom>
          <a:noFill/>
        </p:spPr>
        <p:txBody>
          <a:bodyPr wrap="square" rtlCol="0" anchor="ctr">
            <a:spAutoFit/>
          </a:bodyPr>
          <a:lstStyle/>
          <a:p>
            <a:r>
              <a:rPr lang="en-US" sz="3200">
                <a:solidFill>
                  <a:srgbClr val="24DD18"/>
                </a:solidFill>
              </a:rPr>
              <a:t>ANNOUNCEMENTS</a:t>
            </a:r>
            <a:endParaRPr kumimoji="0" lang="en-US" sz="2400" i="0" u="none" strike="noStrike" kern="1200" cap="none" spc="0" normalizeH="0" baseline="0" noProof="0">
              <a:ln>
                <a:noFill/>
              </a:ln>
              <a:solidFill>
                <a:srgbClr val="24DD18"/>
              </a:solidFill>
              <a:effectLst/>
              <a:uLnTx/>
              <a:uFillTx/>
              <a:ea typeface="Segoe UI Emoji" panose="020B0502040204020203" pitchFamily="34" charset="0"/>
              <a:cs typeface="+mj-cs"/>
            </a:endParaRPr>
          </a:p>
          <a:p>
            <a:r>
              <a:rPr lang="en-US" sz="2400">
                <a:solidFill>
                  <a:srgbClr val="24DD18"/>
                </a:solidFill>
              </a:rPr>
              <a:t>Today is Wednesday</a:t>
            </a:r>
          </a:p>
          <a:p>
            <a:r>
              <a:rPr lang="en-US" sz="2400">
                <a:solidFill>
                  <a:srgbClr val="24DD18"/>
                </a:solidFill>
              </a:rPr>
              <a:t>HW-12 is (due next Monday)</a:t>
            </a:r>
          </a:p>
          <a:p>
            <a:r>
              <a:rPr lang="en-US" sz="2400">
                <a:solidFill>
                  <a:srgbClr val="24DD18"/>
                </a:solidFill>
              </a:rPr>
              <a:t>HW-13 (Project) is out (due next next Monday)</a:t>
            </a:r>
          </a:p>
          <a:p>
            <a:r>
              <a:rPr lang="en-US" sz="2400">
                <a:solidFill>
                  <a:srgbClr val="24DD18"/>
                </a:solidFill>
              </a:rPr>
              <a:t>Practice Final is out (do it at your leisure)</a:t>
            </a:r>
            <a:br>
              <a:rPr lang="en-US" sz="2400"/>
            </a:br>
            <a:r>
              <a:rPr lang="en-US" sz="3200">
                <a:solidFill>
                  <a:srgbClr val="DA5AFF"/>
                </a:solidFill>
              </a:rPr>
              <a:t>WARMUP</a:t>
            </a:r>
            <a:endParaRPr lang="en-US" sz="2400">
              <a:solidFill>
                <a:srgbClr val="DA5AFF"/>
              </a:solidFill>
            </a:endParaRPr>
          </a:p>
          <a:p>
            <a:r>
              <a:rPr lang="en-US" sz="2400">
                <a:solidFill>
                  <a:srgbClr val="DA5AFF"/>
                </a:solidFill>
              </a:rPr>
              <a:t>what is </a:t>
            </a:r>
            <a:r>
              <a:rPr lang="en-US" sz="2400">
                <a:solidFill>
                  <a:srgbClr val="F0BFFF"/>
                </a:solidFill>
              </a:rPr>
              <a:t>(0.1 + 0.1 + 0.1) </a:t>
            </a:r>
            <a:r>
              <a:rPr lang="en-US" sz="2400">
                <a:solidFill>
                  <a:srgbClr val="DA5AFF"/>
                </a:solidFill>
              </a:rPr>
              <a:t>?</a:t>
            </a:r>
          </a:p>
          <a:p>
            <a:r>
              <a:rPr lang="en-US" sz="2400">
                <a:solidFill>
                  <a:srgbClr val="DA5AFF"/>
                </a:solidFill>
              </a:rPr>
              <a:t>imagine you wanted to make this thing </a:t>
            </a:r>
            <a:r>
              <a:rPr lang="en-US" sz="2400">
                <a:solidFill>
                  <a:srgbClr val="DA5AFF"/>
                </a:solidFill>
                <a:sym typeface="Wingdings" panose="05000000000000000000" pitchFamily="2" charset="2"/>
              </a:rPr>
              <a:t></a:t>
            </a:r>
            <a:endParaRPr lang="en-US" sz="2400">
              <a:solidFill>
                <a:srgbClr val="DA5AFF"/>
              </a:solidFill>
            </a:endParaRPr>
          </a:p>
          <a:p>
            <a:r>
              <a:rPr lang="en-US" sz="2400">
                <a:solidFill>
                  <a:srgbClr val="DA5AFF"/>
                </a:solidFill>
              </a:rPr>
              <a:t>what would you implement 1st? 2nd?</a:t>
            </a:r>
          </a:p>
          <a:p>
            <a:r>
              <a:rPr lang="en-US" sz="2400">
                <a:solidFill>
                  <a:srgbClr val="DA5AFF"/>
                </a:solidFill>
              </a:rPr>
              <a:t>what would you implement LAST?</a:t>
            </a:r>
            <a:br>
              <a:rPr lang="en-US" sz="2400">
                <a:solidFill>
                  <a:schemeClr val="accent4"/>
                </a:solidFill>
              </a:rPr>
            </a:br>
            <a:r>
              <a:rPr lang="en-US" sz="3200">
                <a:solidFill>
                  <a:srgbClr val="F8836D"/>
                </a:solidFill>
              </a:rPr>
              <a:t>TODAY</a:t>
            </a:r>
            <a:endParaRPr lang="en-US" sz="2400">
              <a:solidFill>
                <a:srgbClr val="F8836D"/>
              </a:solidFill>
            </a:endParaRPr>
          </a:p>
          <a:p>
            <a:r>
              <a:rPr lang="en-US" sz="2400">
                <a:solidFill>
                  <a:srgbClr val="F8836D"/>
                </a:solidFill>
              </a:rPr>
              <a:t>who's to say</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CDN media">
            <a:extLst>
              <a:ext uri="{FF2B5EF4-FFF2-40B4-BE49-F238E27FC236}">
                <a16:creationId xmlns:a16="http://schemas.microsoft.com/office/drawing/2014/main" id="{4CD2AAA9-1A97-62DC-B227-1E5ADDB67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6122" y="2055295"/>
            <a:ext cx="3067878" cy="27189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C8FBC8-9B01-9F64-5FCC-6DDB3708C45A}"/>
              </a:ext>
            </a:extLst>
          </p:cNvPr>
          <p:cNvSpPr txBox="1"/>
          <p:nvPr/>
        </p:nvSpPr>
        <p:spPr>
          <a:xfrm>
            <a:off x="6076122" y="4702279"/>
            <a:ext cx="3067877" cy="369332"/>
          </a:xfrm>
          <a:prstGeom prst="rect">
            <a:avLst/>
          </a:prstGeom>
          <a:noFill/>
        </p:spPr>
        <p:txBody>
          <a:bodyPr wrap="square">
            <a:spAutoFit/>
          </a:bodyPr>
          <a:lstStyle/>
          <a:p>
            <a:pPr algn="ctr"/>
            <a:r>
              <a:rPr lang="en-US" sz="1800" i="1">
                <a:solidFill>
                  <a:srgbClr val="DA5AFF"/>
                </a:solidFill>
              </a:rPr>
              <a:t>Bubble Bobble (NES)</a:t>
            </a:r>
            <a:endParaRPr lang="en-US" i="1"/>
          </a:p>
        </p:txBody>
      </p:sp>
    </p:spTree>
    <p:extLst>
      <p:ext uri="{BB962C8B-B14F-4D97-AF65-F5344CB8AC3E}">
        <p14:creationId xmlns:p14="http://schemas.microsoft.com/office/powerpoint/2010/main" val="143266413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92435-8416-3345-5702-D74E3C2D1A97}"/>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336857761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b="1"/>
              <a:t>background: </a:t>
            </a:r>
            <a:r>
              <a:rPr lang="en-US"/>
              <a:t>floating point error</a:t>
            </a:r>
          </a:p>
        </p:txBody>
      </p:sp>
    </p:spTree>
    <p:extLst>
      <p:ext uri="{BB962C8B-B14F-4D97-AF65-F5344CB8AC3E}">
        <p14:creationId xmlns:p14="http://schemas.microsoft.com/office/powerpoint/2010/main" val="81310680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2F3211-5A6A-3446-CD16-1B79FA31443A}"/>
              </a:ext>
            </a:extLst>
          </p:cNvPr>
          <p:cNvSpPr>
            <a:spLocks noGrp="1"/>
          </p:cNvSpPr>
          <p:nvPr>
            <p:ph type="title"/>
          </p:nvPr>
        </p:nvSpPr>
        <p:spPr/>
        <p:txBody>
          <a:bodyPr/>
          <a:lstStyle/>
          <a:p>
            <a:r>
              <a:rPr lang="en-US" sz="6600"/>
              <a:t>[demo]</a:t>
            </a:r>
            <a:br>
              <a:rPr lang="en-US"/>
            </a:br>
            <a:r>
              <a:rPr lang="en-US">
                <a:latin typeface="+mj-lt"/>
              </a:rPr>
              <a:t>double a = 0.0</a:t>
            </a:r>
            <a:br>
              <a:rPr lang="en-US">
                <a:latin typeface="+mj-lt"/>
              </a:rPr>
            </a:br>
            <a:r>
              <a:rPr lang="en-US">
                <a:latin typeface="+mj-lt"/>
              </a:rPr>
              <a:t>a += 0.1</a:t>
            </a:r>
            <a:br>
              <a:rPr lang="en-US">
                <a:latin typeface="+mj-lt"/>
              </a:rPr>
            </a:br>
            <a:r>
              <a:rPr lang="en-US">
                <a:latin typeface="+mj-lt"/>
              </a:rPr>
              <a:t>a += 0.1</a:t>
            </a:r>
            <a:br>
              <a:rPr lang="en-US">
                <a:latin typeface="+mj-lt"/>
              </a:rPr>
            </a:br>
            <a:r>
              <a:rPr lang="en-US">
                <a:latin typeface="+mj-lt"/>
              </a:rPr>
              <a:t>a += 0.1</a:t>
            </a:r>
          </a:p>
        </p:txBody>
      </p:sp>
    </p:spTree>
    <p:extLst>
      <p:ext uri="{BB962C8B-B14F-4D97-AF65-F5344CB8AC3E}">
        <p14:creationId xmlns:p14="http://schemas.microsoft.com/office/powerpoint/2010/main" val="321083739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fibonacci wrapup</a:t>
            </a:r>
          </a:p>
        </p:txBody>
      </p:sp>
    </p:spTree>
    <p:extLst>
      <p:ext uri="{BB962C8B-B14F-4D97-AF65-F5344CB8AC3E}">
        <p14:creationId xmlns:p14="http://schemas.microsoft.com/office/powerpoint/2010/main" val="247134326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90293-0A7C-81A6-4B70-F22EDFCB348D}"/>
              </a:ext>
            </a:extLst>
          </p:cNvPr>
          <p:cNvSpPr>
            <a:spLocks noGrp="1"/>
          </p:cNvSpPr>
          <p:nvPr>
            <p:ph type="title"/>
          </p:nvPr>
        </p:nvSpPr>
        <p:spPr/>
        <p:txBody>
          <a:bodyPr/>
          <a:lstStyle/>
          <a:p>
            <a:r>
              <a:rPr lang="en-US"/>
              <a:t>recursive O(n) fibonacci</a:t>
            </a:r>
          </a:p>
        </p:txBody>
      </p:sp>
    </p:spTree>
    <p:extLst>
      <p:ext uri="{BB962C8B-B14F-4D97-AF65-F5344CB8AC3E}">
        <p14:creationId xmlns:p14="http://schemas.microsoft.com/office/powerpoint/2010/main" val="312704375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 </a:t>
            </a:r>
            <a:r>
              <a:rPr lang="en-US"/>
              <a:t>recursive O(n) fibonnaci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22084"/>
            <a:ext cx="8229600" cy="3822585"/>
          </a:xfrm>
          <a:prstGeom prst="rect">
            <a:avLst/>
          </a:prstGeom>
          <a:noFill/>
          <a:ln>
            <a:solidFill>
              <a:schemeClr val="tx1"/>
            </a:solidFill>
          </a:ln>
        </p:spPr>
        <p:txBody>
          <a:bodyPr wrap="square" rtlCol="0">
            <a:spAutoFit/>
          </a:bodyPr>
          <a:lstStyle/>
          <a:p>
            <a:pPr defTabSz="342886">
              <a:spcBef>
                <a:spcPct val="20000"/>
              </a:spcBef>
              <a:buClr>
                <a:srgbClr val="FFFFFF">
                  <a:lumMod val="65000"/>
                </a:srgbClr>
              </a:buClr>
            </a:pPr>
            <a:r>
              <a:rPr lang="en-US" sz="1200">
                <a:solidFill>
                  <a:srgbClr val="00B050"/>
                </a:solidFill>
                <a:latin typeface="Consolas"/>
                <a:ea typeface="Segoe UI Emoji" panose="020B0502040204020203" pitchFamily="34" charset="0"/>
              </a:rPr>
              <a:t>// NOTE: Could also have used an array, with value -1 meaning "not yet computed."</a:t>
            </a:r>
          </a:p>
          <a:p>
            <a:pPr defTabSz="342886">
              <a:spcBef>
                <a:spcPct val="20000"/>
              </a:spcBef>
              <a:buClr>
                <a:srgbClr val="FFFFFF">
                  <a:lumMod val="65000"/>
                </a:srgbClr>
              </a:buClr>
            </a:pPr>
            <a:r>
              <a:rPr lang="en-US" sz="1200">
                <a:latin typeface="Consolas"/>
                <a:ea typeface="Segoe UI Emoji" panose="020B0502040204020203" pitchFamily="34" charset="0"/>
              </a:rPr>
              <a:t>static HashMap&lt;Integer, Long&gt; _table = new HashMap&lt;&gt;();</a:t>
            </a:r>
          </a:p>
          <a:p>
            <a:pPr defTabSz="342886">
              <a:spcBef>
                <a:spcPct val="20000"/>
              </a:spcBef>
              <a:buClr>
                <a:srgbClr val="FFFFFF">
                  <a:lumMod val="65000"/>
                </a:srgbClr>
              </a:buClr>
            </a:pPr>
            <a:r>
              <a:rPr lang="en-US" sz="1200">
                <a:latin typeface="Consolas"/>
                <a:ea typeface="Segoe UI Emoji" panose="020B0502040204020203" pitchFamily="34" charset="0"/>
              </a:rPr>
              <a:t>static F(int k) {</a:t>
            </a:r>
          </a:p>
          <a:p>
            <a:pPr defTabSz="342886">
              <a:spcBef>
                <a:spcPct val="20000"/>
              </a:spcBef>
              <a:buClr>
                <a:srgbClr val="FFFFFF">
                  <a:lumMod val="65000"/>
                </a:srgbClr>
              </a:buClr>
            </a:pPr>
            <a:r>
              <a:rPr lang="en-US" sz="1200">
                <a:latin typeface="Consolas"/>
                <a:ea typeface="Segoe UI Emoji" panose="020B0502040204020203" pitchFamily="34" charset="0"/>
              </a:rPr>
              <a:t>    long F_k;</a:t>
            </a:r>
          </a:p>
          <a:p>
            <a:pPr defTabSz="342886">
              <a:spcBef>
                <a:spcPct val="20000"/>
              </a:spcBef>
              <a:buClr>
                <a:srgbClr val="FFFFFF">
                  <a:lumMod val="65000"/>
                </a:srgbClr>
              </a:buClr>
            </a:pPr>
            <a:r>
              <a:rPr lang="en-US" sz="1200">
                <a:solidFill>
                  <a:srgbClr val="000000"/>
                </a:solidFill>
                <a:latin typeface="Consolas"/>
                <a:ea typeface="Segoe UI Emoji" panose="020B0502040204020203" pitchFamily="34" charset="0"/>
              </a:rPr>
              <a:t>    </a:t>
            </a:r>
            <a:r>
              <a:rPr lang="en-US" sz="1200">
                <a:latin typeface="Consolas"/>
                <a:ea typeface="Segoe UI Emoji" panose="020B0502040204020203" pitchFamily="34" charset="0"/>
              </a:rPr>
              <a:t>if (_table.containsKey(k)) {</a:t>
            </a:r>
          </a:p>
          <a:p>
            <a:pPr defTabSz="342886">
              <a:spcBef>
                <a:spcPct val="20000"/>
              </a:spcBef>
              <a:buClr>
                <a:srgbClr val="FFFFFF">
                  <a:lumMod val="65000"/>
                </a:srgbClr>
              </a:buClr>
            </a:pPr>
            <a:r>
              <a:rPr lang="en-US" sz="1200">
                <a:latin typeface="Consolas"/>
                <a:ea typeface="Segoe UI Emoji" panose="020B0502040204020203" pitchFamily="34" charset="0"/>
              </a:rPr>
              <a:t>        F_k = _table.get(k);</a:t>
            </a:r>
          </a:p>
          <a:p>
            <a:pPr defTabSz="342886">
              <a:spcBef>
                <a:spcPct val="20000"/>
              </a:spcBef>
              <a:buClr>
                <a:srgbClr val="FFFFFF">
                  <a:lumMod val="65000"/>
                </a:srgbClr>
              </a:buClr>
            </a:pPr>
            <a:r>
              <a:rPr lang="en-US" sz="1200">
                <a:latin typeface="Consolas"/>
                <a:ea typeface="Segoe UI Emoji" panose="020B0502040204020203" pitchFamily="34" charset="0"/>
              </a:rPr>
              <a:t>    } else {</a:t>
            </a:r>
          </a:p>
          <a:p>
            <a:pPr defTabSz="342886">
              <a:spcBef>
                <a:spcPct val="20000"/>
              </a:spcBef>
              <a:buClr>
                <a:srgbClr val="FFFFFF">
                  <a:lumMod val="65000"/>
                </a:srgbClr>
              </a:buClr>
            </a:pPr>
            <a:r>
              <a:rPr lang="en-US" sz="1200">
                <a:latin typeface="Consolas"/>
                <a:ea typeface="Segoe UI Emoji" panose="020B0502040204020203" pitchFamily="34" charset="0"/>
              </a:rPr>
              <a:t>        F_k = fib(k);</a:t>
            </a:r>
          </a:p>
          <a:p>
            <a:pPr defTabSz="342886">
              <a:spcBef>
                <a:spcPct val="20000"/>
              </a:spcBef>
              <a:buClr>
                <a:srgbClr val="FFFFFF">
                  <a:lumMod val="65000"/>
                </a:srgbClr>
              </a:buClr>
            </a:pPr>
            <a:r>
              <a:rPr lang="en-US" sz="1200">
                <a:latin typeface="Consolas"/>
                <a:ea typeface="Segoe UI Emoji" panose="020B0502040204020203" pitchFamily="34" charset="0"/>
              </a:rPr>
              <a:t>        _table.put(k, F_k);</a:t>
            </a:r>
          </a:p>
          <a:p>
            <a:pPr defTabSz="342886">
              <a:spcBef>
                <a:spcPct val="20000"/>
              </a:spcBef>
              <a:buClr>
                <a:srgbClr val="FFFFFF">
                  <a:lumMod val="65000"/>
                </a:srgbClr>
              </a:buClr>
            </a:pPr>
            <a:r>
              <a:rPr lang="en-US" sz="1200">
                <a:latin typeface="Consolas"/>
                <a:ea typeface="Segoe UI Emoji" panose="020B0502040204020203" pitchFamily="34" charset="0"/>
              </a:rPr>
              <a:t>    }</a:t>
            </a:r>
          </a:p>
          <a:p>
            <a:pPr defTabSz="342886">
              <a:spcBef>
                <a:spcPct val="20000"/>
              </a:spcBef>
              <a:buClr>
                <a:srgbClr val="FFFFFF">
                  <a:lumMod val="65000"/>
                </a:srgbClr>
              </a:buClr>
            </a:pPr>
            <a:r>
              <a:rPr lang="en-US" sz="1200">
                <a:latin typeface="Consolas"/>
                <a:ea typeface="Segoe UI Emoji" panose="020B0502040204020203" pitchFamily="34" charset="0"/>
              </a:rPr>
              <a:t>} </a:t>
            </a:r>
          </a:p>
          <a:p>
            <a:pPr defTabSz="342886">
              <a:spcBef>
                <a:spcPct val="20000"/>
              </a:spcBef>
              <a:buClr>
                <a:srgbClr val="FFFFFF">
                  <a:lumMod val="65000"/>
                </a:srgbClr>
              </a:buClr>
            </a:pPr>
            <a:endParaRPr lang="en-US" sz="1200">
              <a:latin typeface="Consolas"/>
              <a:ea typeface="Segoe UI Emoji" panose="020B0502040204020203" pitchFamily="34" charset="0"/>
            </a:endParaRPr>
          </a:p>
          <a:p>
            <a:pPr defTabSz="342886">
              <a:spcBef>
                <a:spcPct val="20000"/>
              </a:spcBef>
              <a:buClr>
                <a:srgbClr val="FFFFFF">
                  <a:lumMod val="65000"/>
                </a:srgbClr>
              </a:buClr>
            </a:pPr>
            <a:r>
              <a:rPr lang="en-US" sz="1200">
                <a:latin typeface="Consolas"/>
                <a:ea typeface="Segoe UI Emoji" panose="020B0502040204020203" pitchFamily="34" charset="0"/>
              </a:rPr>
              <a:t>static long fib(int n) {</a:t>
            </a:r>
          </a:p>
          <a:p>
            <a:pPr defTabSz="342886">
              <a:spcBef>
                <a:spcPct val="20000"/>
              </a:spcBef>
              <a:buClr>
                <a:srgbClr val="FFFFFF">
                  <a:lumMod val="65000"/>
                </a:srgbClr>
              </a:buClr>
            </a:pPr>
            <a:r>
              <a:rPr lang="en-US" sz="1200">
                <a:latin typeface="Consolas"/>
                <a:ea typeface="Segoe UI Emoji" panose="020B0502040204020203" pitchFamily="34" charset="0"/>
              </a:rPr>
              <a:t>    if (n == 0) { return 0; }</a:t>
            </a:r>
          </a:p>
          <a:p>
            <a:pPr defTabSz="342886">
              <a:spcBef>
                <a:spcPct val="20000"/>
              </a:spcBef>
              <a:buClr>
                <a:srgbClr val="FFFFFF">
                  <a:lumMod val="65000"/>
                </a:srgbClr>
              </a:buClr>
            </a:pPr>
            <a:r>
              <a:rPr lang="en-US" sz="1200">
                <a:latin typeface="Consolas"/>
                <a:ea typeface="Segoe UI Emoji" panose="020B0502040204020203" pitchFamily="34" charset="0"/>
              </a:rPr>
              <a:t>    if (n == 1) { return 1; }</a:t>
            </a:r>
          </a:p>
          <a:p>
            <a:pPr defTabSz="342886">
              <a:spcBef>
                <a:spcPct val="20000"/>
              </a:spcBef>
              <a:buClr>
                <a:srgbClr val="FFFFFF">
                  <a:lumMod val="65000"/>
                </a:srgbClr>
              </a:buClr>
            </a:pPr>
            <a:r>
              <a:rPr lang="en-US" sz="1200">
                <a:latin typeface="Consolas"/>
                <a:ea typeface="Segoe UI Emoji" panose="020B0502040204020203" pitchFamily="34" charset="0"/>
              </a:rPr>
              <a:t>    return F(n – 1) + F(n – 2);</a:t>
            </a:r>
          </a:p>
          <a:p>
            <a:pPr defTabSz="342886">
              <a:spcBef>
                <a:spcPct val="20000"/>
              </a:spcBef>
              <a:buClr>
                <a:srgbClr val="FFFFFF">
                  <a:lumMod val="65000"/>
                </a:srgbClr>
              </a:buClr>
            </a:pPr>
            <a:r>
              <a:rPr lang="en-US" sz="1200">
                <a:latin typeface="Consolas"/>
                <a:ea typeface="Segoe UI Emoji" panose="020B0502040204020203" pitchFamily="34" charset="0"/>
              </a:rPr>
              <a:t>}</a:t>
            </a:r>
          </a:p>
        </p:txBody>
      </p:sp>
    </p:spTree>
    <p:extLst>
      <p:ext uri="{BB962C8B-B14F-4D97-AF65-F5344CB8AC3E}">
        <p14:creationId xmlns:p14="http://schemas.microsoft.com/office/powerpoint/2010/main" val="117697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90293-0A7C-81A6-4B70-F22EDFCB348D}"/>
              </a:ext>
            </a:extLst>
          </p:cNvPr>
          <p:cNvSpPr>
            <a:spLocks noGrp="1"/>
          </p:cNvSpPr>
          <p:nvPr>
            <p:ph type="title"/>
          </p:nvPr>
        </p:nvSpPr>
        <p:spPr/>
        <p:txBody>
          <a:bodyPr/>
          <a:lstStyle/>
          <a:p>
            <a:r>
              <a:rPr lang="en-US"/>
              <a:t>iterative O(n) fibonacci</a:t>
            </a:r>
          </a:p>
        </p:txBody>
      </p:sp>
    </p:spTree>
    <p:extLst>
      <p:ext uri="{BB962C8B-B14F-4D97-AF65-F5344CB8AC3E}">
        <p14:creationId xmlns:p14="http://schemas.microsoft.com/office/powerpoint/2010/main" val="421009402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 </a:t>
            </a:r>
            <a:r>
              <a:rPr lang="en-US"/>
              <a:t>iterative O(n) fibonnaci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22084"/>
            <a:ext cx="4064620" cy="2492990"/>
          </a:xfrm>
          <a:prstGeom prst="rect">
            <a:avLst/>
          </a:prstGeom>
          <a:noFill/>
          <a:ln>
            <a:solidFill>
              <a:schemeClr val="tx1"/>
            </a:solidFill>
          </a:ln>
        </p:spPr>
        <p:txBody>
          <a:bodyPr wrap="square" rtlCol="0">
            <a:spAutoFit/>
          </a:bodyPr>
          <a:lstStyle/>
          <a:p>
            <a:pPr defTabSz="342886">
              <a:spcBef>
                <a:spcPct val="20000"/>
              </a:spcBef>
              <a:buClr>
                <a:srgbClr val="FFFFFF">
                  <a:lumMod val="65000"/>
                </a:srgbClr>
              </a:buClr>
            </a:pPr>
            <a:r>
              <a:rPr lang="en-US" sz="1200">
                <a:latin typeface="Consolas"/>
                <a:ea typeface="Segoe UI Emoji" panose="020B0502040204020203" pitchFamily="34" charset="0"/>
              </a:rPr>
              <a:t>static long fib(int n) {</a:t>
            </a:r>
          </a:p>
          <a:p>
            <a:pPr defTabSz="342886">
              <a:spcBef>
                <a:spcPct val="20000"/>
              </a:spcBef>
              <a:buClr>
                <a:srgbClr val="FFFFFF">
                  <a:lumMod val="65000"/>
                </a:srgbClr>
              </a:buClr>
            </a:pPr>
            <a:r>
              <a:rPr lang="en-US" sz="1200">
                <a:latin typeface="Consolas"/>
                <a:ea typeface="Segoe UI Emoji" panose="020B0502040204020203" pitchFamily="34" charset="0"/>
              </a:rPr>
              <a:t>    long F_i   = 1;</a:t>
            </a:r>
          </a:p>
          <a:p>
            <a:pPr defTabSz="342886">
              <a:spcBef>
                <a:spcPct val="20000"/>
              </a:spcBef>
              <a:buClr>
                <a:srgbClr val="FFFFFF">
                  <a:lumMod val="65000"/>
                </a:srgbClr>
              </a:buClr>
            </a:pPr>
            <a:r>
              <a:rPr lang="en-US" sz="1200">
                <a:latin typeface="Consolas"/>
                <a:ea typeface="Segoe UI Emoji" panose="020B0502040204020203" pitchFamily="34" charset="0"/>
              </a:rPr>
              <a:t>    long F_im1 = 0;</a:t>
            </a:r>
          </a:p>
          <a:p>
            <a:pPr defTabSz="342886">
              <a:spcBef>
                <a:spcPct val="20000"/>
              </a:spcBef>
              <a:buClr>
                <a:srgbClr val="FFFFFF">
                  <a:lumMod val="65000"/>
                </a:srgbClr>
              </a:buClr>
            </a:pPr>
            <a:r>
              <a:rPr lang="en-US" sz="1200">
                <a:latin typeface="Consolas"/>
                <a:ea typeface="Segoe UI Emoji" panose="020B0502040204020203" pitchFamily="34" charset="0"/>
              </a:rPr>
              <a:t>    for (int i = 2; i &lt;= n ++i) {</a:t>
            </a:r>
          </a:p>
          <a:p>
            <a:pPr defTabSz="342886">
              <a:spcBef>
                <a:spcPct val="20000"/>
              </a:spcBef>
              <a:buClr>
                <a:srgbClr val="FFFFFF">
                  <a:lumMod val="65000"/>
                </a:srgbClr>
              </a:buClr>
            </a:pPr>
            <a:r>
              <a:rPr lang="en-US" sz="1200">
                <a:latin typeface="Consolas"/>
                <a:ea typeface="Segoe UI Emoji" panose="020B0502040204020203" pitchFamily="34" charset="0"/>
              </a:rPr>
              <a:t>        </a:t>
            </a:r>
            <a:r>
              <a:rPr lang="en-US" sz="1200">
                <a:solidFill>
                  <a:srgbClr val="007B00"/>
                </a:solidFill>
                <a:latin typeface="Consolas"/>
                <a:ea typeface="Segoe UI Emoji" panose="020B0502040204020203" pitchFamily="34" charset="0"/>
              </a:rPr>
              <a:t>// (F_i, F_im1) &lt;- (F_i + F_im1, F_i)</a:t>
            </a:r>
          </a:p>
          <a:p>
            <a:pPr defTabSz="342886">
              <a:spcBef>
                <a:spcPct val="20000"/>
              </a:spcBef>
              <a:buClr>
                <a:srgbClr val="FFFFFF">
                  <a:lumMod val="65000"/>
                </a:srgbClr>
              </a:buClr>
            </a:pPr>
            <a:r>
              <a:rPr lang="en-US" sz="1200">
                <a:latin typeface="Consolas"/>
                <a:ea typeface="Segoe UI Emoji" panose="020B0502040204020203" pitchFamily="34" charset="0"/>
              </a:rPr>
              <a:t>        long tmp = F_i;</a:t>
            </a:r>
          </a:p>
          <a:p>
            <a:pPr defTabSz="342886">
              <a:spcBef>
                <a:spcPct val="20000"/>
              </a:spcBef>
              <a:buClr>
                <a:srgbClr val="FFFFFF">
                  <a:lumMod val="65000"/>
                </a:srgbClr>
              </a:buClr>
            </a:pPr>
            <a:r>
              <a:rPr lang="en-US" sz="1200">
                <a:latin typeface="Consolas"/>
                <a:ea typeface="Segoe UI Emoji" panose="020B0502040204020203" pitchFamily="34" charset="0"/>
              </a:rPr>
              <a:t>        F_i = F_i + F_im1;</a:t>
            </a:r>
          </a:p>
          <a:p>
            <a:pPr defTabSz="342886">
              <a:spcBef>
                <a:spcPct val="20000"/>
              </a:spcBef>
              <a:buClr>
                <a:srgbClr val="FFFFFF">
                  <a:lumMod val="65000"/>
                </a:srgbClr>
              </a:buClr>
            </a:pPr>
            <a:r>
              <a:rPr lang="en-US" sz="1200">
                <a:latin typeface="Consolas"/>
                <a:ea typeface="Segoe UI Emoji" panose="020B0502040204020203" pitchFamily="34" charset="0"/>
              </a:rPr>
              <a:t>        F_im1 = tmp;</a:t>
            </a:r>
          </a:p>
          <a:p>
            <a:pPr defTabSz="342886">
              <a:spcBef>
                <a:spcPct val="20000"/>
              </a:spcBef>
              <a:buClr>
                <a:srgbClr val="FFFFFF">
                  <a:lumMod val="65000"/>
                </a:srgbClr>
              </a:buClr>
            </a:pPr>
            <a:r>
              <a:rPr lang="en-US" sz="1200">
                <a:latin typeface="Consolas"/>
                <a:ea typeface="Segoe UI Emoji" panose="020B0502040204020203" pitchFamily="34" charset="0"/>
              </a:rPr>
              <a:t>    }</a:t>
            </a:r>
          </a:p>
          <a:p>
            <a:pPr defTabSz="342886">
              <a:spcBef>
                <a:spcPct val="20000"/>
              </a:spcBef>
              <a:buClr>
                <a:srgbClr val="FFFFFF">
                  <a:lumMod val="65000"/>
                </a:srgbClr>
              </a:buClr>
            </a:pPr>
            <a:r>
              <a:rPr lang="en-US" sz="1200">
                <a:latin typeface="Consolas"/>
                <a:ea typeface="Segoe UI Emoji" panose="020B0502040204020203" pitchFamily="34" charset="0"/>
              </a:rPr>
              <a:t>    return F_i;</a:t>
            </a:r>
          </a:p>
          <a:p>
            <a:pPr defTabSz="342886">
              <a:spcBef>
                <a:spcPct val="20000"/>
              </a:spcBef>
              <a:buClr>
                <a:srgbClr val="FFFFFF">
                  <a:lumMod val="65000"/>
                </a:srgbClr>
              </a:buClr>
            </a:pPr>
            <a:r>
              <a:rPr lang="en-US" sz="1200">
                <a:latin typeface="Consolas"/>
                <a:ea typeface="Segoe UI Emoji" panose="020B0502040204020203" pitchFamily="34" charset="0"/>
              </a:rPr>
              <a:t>}</a:t>
            </a:r>
          </a:p>
        </p:txBody>
      </p:sp>
      <p:sp>
        <p:nvSpPr>
          <p:cNvPr id="2" name="TextBox 1">
            <a:extLst>
              <a:ext uri="{FF2B5EF4-FFF2-40B4-BE49-F238E27FC236}">
                <a16:creationId xmlns:a16="http://schemas.microsoft.com/office/drawing/2014/main" id="{41583AC4-87F5-9743-7294-2BCFA87F96B0}"/>
              </a:ext>
            </a:extLst>
          </p:cNvPr>
          <p:cNvSpPr txBox="1"/>
          <p:nvPr/>
        </p:nvSpPr>
        <p:spPr>
          <a:xfrm>
            <a:off x="457200" y="3528918"/>
            <a:ext cx="4064620" cy="1384995"/>
          </a:xfrm>
          <a:prstGeom prst="rect">
            <a:avLst/>
          </a:prstGeom>
          <a:solidFill>
            <a:schemeClr val="accent3">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200">
                <a:latin typeface="Consolas"/>
                <a:ea typeface="Segoe UI Emoji" panose="020B0502040204020203" pitchFamily="34" charset="0"/>
              </a:rPr>
              <a:t>def fib(n):</a:t>
            </a:r>
          </a:p>
          <a:p>
            <a:pPr defTabSz="342886">
              <a:spcBef>
                <a:spcPct val="20000"/>
              </a:spcBef>
              <a:buClr>
                <a:srgbClr val="FFFFFF">
                  <a:lumMod val="65000"/>
                </a:srgbClr>
              </a:buClr>
            </a:pPr>
            <a:r>
              <a:rPr lang="en-US" sz="1200">
                <a:latin typeface="Consolas"/>
                <a:ea typeface="Segoe UI Emoji" panose="020B0502040204020203" pitchFamily="34" charset="0"/>
              </a:rPr>
              <a:t>    F_i = 1</a:t>
            </a:r>
          </a:p>
          <a:p>
            <a:pPr defTabSz="342886">
              <a:spcBef>
                <a:spcPct val="20000"/>
              </a:spcBef>
              <a:buClr>
                <a:srgbClr val="FFFFFF">
                  <a:lumMod val="65000"/>
                </a:srgbClr>
              </a:buClr>
            </a:pPr>
            <a:r>
              <a:rPr lang="en-US" sz="1200">
                <a:latin typeface="Consolas"/>
                <a:ea typeface="Segoe UI Emoji" panose="020B0502040204020203" pitchFamily="34" charset="0"/>
              </a:rPr>
              <a:t>    F_im1 = 0</a:t>
            </a:r>
          </a:p>
          <a:p>
            <a:pPr defTabSz="342886">
              <a:spcBef>
                <a:spcPct val="20000"/>
              </a:spcBef>
              <a:buClr>
                <a:srgbClr val="FFFFFF">
                  <a:lumMod val="65000"/>
                </a:srgbClr>
              </a:buClr>
            </a:pPr>
            <a:r>
              <a:rPr lang="en-US" sz="1200">
                <a:latin typeface="Consolas"/>
                <a:ea typeface="Segoe UI Emoji" panose="020B0502040204020203" pitchFamily="34" charset="0"/>
              </a:rPr>
              <a:t>    for i in range(2, n + 1):</a:t>
            </a:r>
          </a:p>
          <a:p>
            <a:pPr defTabSz="342886">
              <a:spcBef>
                <a:spcPct val="20000"/>
              </a:spcBef>
              <a:buClr>
                <a:srgbClr val="FFFFFF">
                  <a:lumMod val="65000"/>
                </a:srgbClr>
              </a:buClr>
            </a:pPr>
            <a:r>
              <a:rPr lang="en-US" sz="1200">
                <a:latin typeface="Consolas"/>
                <a:ea typeface="Segoe UI Emoji" panose="020B0502040204020203" pitchFamily="34" charset="0"/>
              </a:rPr>
              <a:t>        F_i, F_im1 = (F_i + F_im1), F_i</a:t>
            </a:r>
          </a:p>
          <a:p>
            <a:pPr defTabSz="342886">
              <a:spcBef>
                <a:spcPct val="20000"/>
              </a:spcBef>
              <a:buClr>
                <a:srgbClr val="FFFFFF">
                  <a:lumMod val="65000"/>
                </a:srgbClr>
              </a:buClr>
            </a:pPr>
            <a:r>
              <a:rPr lang="en-US" sz="1200">
                <a:latin typeface="Consolas"/>
                <a:ea typeface="Segoe UI Emoji" panose="020B0502040204020203" pitchFamily="34" charset="0"/>
              </a:rPr>
              <a:t>    return F_im1</a:t>
            </a:r>
          </a:p>
        </p:txBody>
      </p:sp>
      <p:sp>
        <p:nvSpPr>
          <p:cNvPr id="4" name="TextBox 3">
            <a:extLst>
              <a:ext uri="{FF2B5EF4-FFF2-40B4-BE49-F238E27FC236}">
                <a16:creationId xmlns:a16="http://schemas.microsoft.com/office/drawing/2014/main" id="{43626A37-34ED-002B-E434-77A36E5D99C8}"/>
              </a:ext>
            </a:extLst>
          </p:cNvPr>
          <p:cNvSpPr txBox="1"/>
          <p:nvPr/>
        </p:nvSpPr>
        <p:spPr>
          <a:xfrm>
            <a:off x="4622181" y="922084"/>
            <a:ext cx="4370427" cy="3970318"/>
          </a:xfrm>
          <a:prstGeom prst="rect">
            <a:avLst/>
          </a:prstGeom>
          <a:noFill/>
        </p:spPr>
        <p:txBody>
          <a:bodyPr wrap="square" rtlCol="0">
            <a:spAutoFit/>
          </a:bodyPr>
          <a:lstStyle/>
          <a:p>
            <a:r>
              <a:rPr lang="en-US">
                <a:latin typeface="+mj-lt"/>
              </a:rPr>
              <a:t>(</a:t>
            </a:r>
            <a:r>
              <a:rPr lang="en-US">
                <a:solidFill>
                  <a:schemeClr val="accent1"/>
                </a:solidFill>
                <a:latin typeface="+mj-lt"/>
              </a:rPr>
              <a:t>F</a:t>
            </a:r>
            <a:r>
              <a:rPr lang="en-US" baseline="-25000">
                <a:solidFill>
                  <a:schemeClr val="accent1"/>
                </a:solidFill>
                <a:latin typeface="+mj-lt"/>
              </a:rPr>
              <a:t>1</a:t>
            </a:r>
            <a:r>
              <a:rPr lang="en-US">
                <a:latin typeface="+mj-lt"/>
              </a:rPr>
              <a:t>, </a:t>
            </a:r>
            <a:r>
              <a:rPr lang="en-US">
                <a:solidFill>
                  <a:schemeClr val="accent5"/>
                </a:solidFill>
                <a:latin typeface="+mj-lt"/>
              </a:rPr>
              <a:t>F</a:t>
            </a:r>
            <a:r>
              <a:rPr lang="en-US" baseline="-25000">
                <a:solidFill>
                  <a:schemeClr val="accent5"/>
                </a:solidFill>
                <a:latin typeface="+mj-lt"/>
              </a:rPr>
              <a:t>0</a:t>
            </a:r>
            <a:r>
              <a:rPr lang="en-US">
                <a:latin typeface="+mj-lt"/>
              </a:rPr>
              <a:t>) </a:t>
            </a:r>
            <a:r>
              <a:rPr lang="en-US">
                <a:solidFill>
                  <a:schemeClr val="bg1"/>
                </a:solidFill>
                <a:latin typeface="+mj-lt"/>
                <a:sym typeface="Wingdings" pitchFamily="2" charset="2"/>
              </a:rPr>
              <a:t></a:t>
            </a:r>
            <a:r>
              <a:rPr lang="en-US">
                <a:latin typeface="+mj-lt"/>
                <a:sym typeface="Wingdings" pitchFamily="2" charset="2"/>
              </a:rPr>
              <a:t>            = (</a:t>
            </a:r>
            <a:r>
              <a:rPr lang="en-US">
                <a:solidFill>
                  <a:schemeClr val="accent1"/>
                </a:solidFill>
                <a:latin typeface="+mj-lt"/>
                <a:sym typeface="Wingdings" pitchFamily="2" charset="2"/>
              </a:rPr>
              <a:t>1</a:t>
            </a:r>
            <a:r>
              <a:rPr lang="en-US">
                <a:latin typeface="+mj-lt"/>
                <a:sym typeface="Wingdings" pitchFamily="2" charset="2"/>
              </a:rPr>
              <a:t>, </a:t>
            </a:r>
            <a:r>
              <a:rPr lang="en-US">
                <a:solidFill>
                  <a:schemeClr val="accent5"/>
                </a:solidFill>
                <a:latin typeface="+mj-lt"/>
                <a:sym typeface="Wingdings" pitchFamily="2" charset="2"/>
              </a:rPr>
              <a:t>0</a:t>
            </a:r>
            <a:r>
              <a:rPr lang="en-US">
                <a:latin typeface="+mj-lt"/>
                <a:sym typeface="Wingdings" pitchFamily="2" charset="2"/>
              </a:rPr>
              <a:t>)</a:t>
            </a:r>
          </a:p>
          <a:p>
            <a:endParaRPr lang="en-US">
              <a:latin typeface="+mj-lt"/>
              <a:sym typeface="Wingdings" pitchFamily="2" charset="2"/>
            </a:endParaRP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2</a:t>
            </a:r>
            <a:r>
              <a:rPr lang="en-US">
                <a:latin typeface="+mj-lt"/>
              </a:rPr>
              <a:t>, </a:t>
            </a:r>
            <a:r>
              <a:rPr lang="en-US">
                <a:solidFill>
                  <a:schemeClr val="accent5"/>
                </a:solidFill>
                <a:latin typeface="+mj-lt"/>
              </a:rPr>
              <a:t>F</a:t>
            </a:r>
            <a:r>
              <a:rPr lang="en-US" baseline="-25000">
                <a:solidFill>
                  <a:schemeClr val="accent5"/>
                </a:solidFill>
                <a:latin typeface="+mj-lt"/>
              </a:rPr>
              <a:t>1</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5"/>
                </a:solidFill>
                <a:latin typeface="+mj-lt"/>
                <a:sym typeface="Wingdings" pitchFamily="2" charset="2"/>
              </a:rPr>
              <a:t>0</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1"/>
                </a:solidFill>
                <a:latin typeface="+mj-lt"/>
                <a:sym typeface="Wingdings" pitchFamily="2" charset="2"/>
              </a:rPr>
              <a:t>1</a:t>
            </a:r>
            <a:r>
              <a:rPr lang="en-US">
                <a:latin typeface="+mj-lt"/>
                <a:sym typeface="Wingdings" pitchFamily="2" charset="2"/>
              </a:rPr>
              <a:t>, </a:t>
            </a:r>
            <a:r>
              <a:rPr lang="en-US">
                <a:solidFill>
                  <a:schemeClr val="accent5"/>
                </a:solidFill>
                <a:latin typeface="+mj-lt"/>
                <a:sym typeface="Wingdings" pitchFamily="2" charset="2"/>
              </a:rPr>
              <a:t>1</a:t>
            </a:r>
            <a:r>
              <a:rPr lang="en-US">
                <a:latin typeface="+mj-lt"/>
                <a:sym typeface="Wingdings" pitchFamily="2" charset="2"/>
              </a:rPr>
              <a:t>)</a:t>
            </a:r>
          </a:p>
          <a:p>
            <a:endParaRPr lang="en-US">
              <a:latin typeface="+mj-lt"/>
              <a:sym typeface="Wingdings" pitchFamily="2" charset="2"/>
            </a:endParaRP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3</a:t>
            </a:r>
            <a:r>
              <a:rPr lang="en-US">
                <a:latin typeface="+mj-lt"/>
              </a:rPr>
              <a:t>, </a:t>
            </a:r>
            <a:r>
              <a:rPr lang="en-US">
                <a:solidFill>
                  <a:schemeClr val="accent5"/>
                </a:solidFill>
                <a:latin typeface="+mj-lt"/>
              </a:rPr>
              <a:t>F</a:t>
            </a:r>
            <a:r>
              <a:rPr lang="en-US" baseline="-25000">
                <a:solidFill>
                  <a:schemeClr val="accent5"/>
                </a:solidFill>
                <a:latin typeface="+mj-lt"/>
              </a:rPr>
              <a:t>2</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5"/>
                </a:solidFill>
                <a:latin typeface="+mj-lt"/>
                <a:sym typeface="Wingdings" pitchFamily="2" charset="2"/>
              </a:rPr>
              <a:t>1</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1"/>
                </a:solidFill>
                <a:latin typeface="+mj-lt"/>
                <a:sym typeface="Wingdings" pitchFamily="2" charset="2"/>
              </a:rPr>
              <a:t>2</a:t>
            </a:r>
            <a:r>
              <a:rPr lang="en-US">
                <a:latin typeface="+mj-lt"/>
                <a:sym typeface="Wingdings" pitchFamily="2" charset="2"/>
              </a:rPr>
              <a:t>, </a:t>
            </a:r>
            <a:r>
              <a:rPr lang="en-US">
                <a:solidFill>
                  <a:schemeClr val="accent5"/>
                </a:solidFill>
                <a:latin typeface="+mj-lt"/>
                <a:sym typeface="Wingdings" pitchFamily="2" charset="2"/>
              </a:rPr>
              <a:t>1</a:t>
            </a:r>
            <a:r>
              <a:rPr lang="en-US">
                <a:latin typeface="+mj-lt"/>
                <a:sym typeface="Wingdings" pitchFamily="2" charset="2"/>
              </a:rPr>
              <a:t>)</a:t>
            </a:r>
          </a:p>
          <a:p>
            <a:r>
              <a:rPr lang="en-US">
                <a:latin typeface="+mj-lt"/>
                <a:sym typeface="Wingdings" pitchFamily="2" charset="2"/>
              </a:rPr>
              <a:t> </a:t>
            </a: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4</a:t>
            </a:r>
            <a:r>
              <a:rPr lang="en-US">
                <a:latin typeface="+mj-lt"/>
              </a:rPr>
              <a:t>, </a:t>
            </a:r>
            <a:r>
              <a:rPr lang="en-US">
                <a:solidFill>
                  <a:schemeClr val="accent5"/>
                </a:solidFill>
                <a:latin typeface="+mj-lt"/>
              </a:rPr>
              <a:t>F</a:t>
            </a:r>
            <a:r>
              <a:rPr lang="en-US" baseline="-25000">
                <a:solidFill>
                  <a:schemeClr val="accent5"/>
                </a:solidFill>
                <a:latin typeface="+mj-lt"/>
              </a:rPr>
              <a:t>3</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2</a:t>
            </a:r>
            <a:r>
              <a:rPr lang="en-US">
                <a:latin typeface="+mj-lt"/>
                <a:sym typeface="Wingdings" pitchFamily="2" charset="2"/>
              </a:rPr>
              <a:t> + </a:t>
            </a:r>
            <a:r>
              <a:rPr lang="en-US">
                <a:solidFill>
                  <a:schemeClr val="accent5"/>
                </a:solidFill>
                <a:latin typeface="+mj-lt"/>
                <a:sym typeface="Wingdings" pitchFamily="2" charset="2"/>
              </a:rPr>
              <a:t>1</a:t>
            </a:r>
            <a:r>
              <a:rPr lang="en-US">
                <a:latin typeface="+mj-lt"/>
                <a:sym typeface="Wingdings" pitchFamily="2" charset="2"/>
              </a:rPr>
              <a:t>, </a:t>
            </a:r>
            <a:r>
              <a:rPr lang="en-US">
                <a:solidFill>
                  <a:schemeClr val="accent1"/>
                </a:solidFill>
                <a:latin typeface="+mj-lt"/>
                <a:sym typeface="Wingdings" pitchFamily="2" charset="2"/>
              </a:rPr>
              <a:t>2</a:t>
            </a:r>
            <a:r>
              <a:rPr lang="en-US">
                <a:latin typeface="+mj-lt"/>
                <a:sym typeface="Wingdings" pitchFamily="2" charset="2"/>
              </a:rPr>
              <a:t>) = (</a:t>
            </a:r>
            <a:r>
              <a:rPr lang="en-US">
                <a:solidFill>
                  <a:schemeClr val="accent1"/>
                </a:solidFill>
                <a:latin typeface="+mj-lt"/>
                <a:sym typeface="Wingdings" pitchFamily="2" charset="2"/>
              </a:rPr>
              <a:t>3</a:t>
            </a:r>
            <a:r>
              <a:rPr lang="en-US">
                <a:latin typeface="+mj-lt"/>
                <a:sym typeface="Wingdings" pitchFamily="2" charset="2"/>
              </a:rPr>
              <a:t>, </a:t>
            </a:r>
            <a:r>
              <a:rPr lang="en-US">
                <a:solidFill>
                  <a:schemeClr val="accent5"/>
                </a:solidFill>
                <a:latin typeface="+mj-lt"/>
                <a:sym typeface="Wingdings" pitchFamily="2" charset="2"/>
              </a:rPr>
              <a:t>2</a:t>
            </a:r>
            <a:r>
              <a:rPr lang="en-US">
                <a:latin typeface="+mj-lt"/>
                <a:sym typeface="Wingdings" pitchFamily="2" charset="2"/>
              </a:rPr>
              <a:t>)</a:t>
            </a:r>
          </a:p>
          <a:p>
            <a:r>
              <a:rPr lang="en-US">
                <a:latin typeface="+mj-lt"/>
                <a:sym typeface="Wingdings" pitchFamily="2" charset="2"/>
              </a:rPr>
              <a:t> </a:t>
            </a: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5</a:t>
            </a:r>
            <a:r>
              <a:rPr lang="en-US">
                <a:latin typeface="+mj-lt"/>
              </a:rPr>
              <a:t>, </a:t>
            </a:r>
            <a:r>
              <a:rPr lang="en-US">
                <a:solidFill>
                  <a:schemeClr val="accent5"/>
                </a:solidFill>
                <a:latin typeface="+mj-lt"/>
              </a:rPr>
              <a:t>F</a:t>
            </a:r>
            <a:r>
              <a:rPr lang="en-US" baseline="-25000">
                <a:solidFill>
                  <a:schemeClr val="accent5"/>
                </a:solidFill>
                <a:latin typeface="+mj-lt"/>
              </a:rPr>
              <a:t>4</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3</a:t>
            </a:r>
            <a:r>
              <a:rPr lang="en-US">
                <a:latin typeface="+mj-lt"/>
                <a:sym typeface="Wingdings" pitchFamily="2" charset="2"/>
              </a:rPr>
              <a:t> + </a:t>
            </a:r>
            <a:r>
              <a:rPr lang="en-US">
                <a:solidFill>
                  <a:schemeClr val="accent5"/>
                </a:solidFill>
                <a:latin typeface="+mj-lt"/>
                <a:sym typeface="Wingdings" pitchFamily="2" charset="2"/>
              </a:rPr>
              <a:t>2</a:t>
            </a:r>
            <a:r>
              <a:rPr lang="en-US">
                <a:latin typeface="+mj-lt"/>
                <a:sym typeface="Wingdings" pitchFamily="2" charset="2"/>
              </a:rPr>
              <a:t>, </a:t>
            </a:r>
            <a:r>
              <a:rPr lang="en-US">
                <a:solidFill>
                  <a:schemeClr val="accent1"/>
                </a:solidFill>
                <a:latin typeface="+mj-lt"/>
                <a:sym typeface="Wingdings" pitchFamily="2" charset="2"/>
              </a:rPr>
              <a:t>3</a:t>
            </a:r>
            <a:r>
              <a:rPr lang="en-US">
                <a:latin typeface="+mj-lt"/>
                <a:sym typeface="Wingdings" pitchFamily="2" charset="2"/>
              </a:rPr>
              <a:t>) = (</a:t>
            </a:r>
            <a:r>
              <a:rPr lang="en-US">
                <a:solidFill>
                  <a:schemeClr val="accent1"/>
                </a:solidFill>
                <a:latin typeface="+mj-lt"/>
                <a:sym typeface="Wingdings" pitchFamily="2" charset="2"/>
              </a:rPr>
              <a:t>5</a:t>
            </a:r>
            <a:r>
              <a:rPr lang="en-US">
                <a:latin typeface="+mj-lt"/>
                <a:sym typeface="Wingdings" pitchFamily="2" charset="2"/>
              </a:rPr>
              <a:t>, </a:t>
            </a:r>
            <a:r>
              <a:rPr lang="en-US">
                <a:solidFill>
                  <a:schemeClr val="accent5"/>
                </a:solidFill>
                <a:latin typeface="+mj-lt"/>
                <a:sym typeface="Wingdings" pitchFamily="2" charset="2"/>
              </a:rPr>
              <a:t>3</a:t>
            </a:r>
            <a:r>
              <a:rPr lang="en-US">
                <a:latin typeface="+mj-lt"/>
                <a:sym typeface="Wingdings" pitchFamily="2" charset="2"/>
              </a:rPr>
              <a:t>)</a:t>
            </a:r>
          </a:p>
          <a:p>
            <a:r>
              <a:rPr lang="en-US">
                <a:latin typeface="+mj-lt"/>
                <a:sym typeface="Wingdings" pitchFamily="2" charset="2"/>
              </a:rPr>
              <a:t> </a:t>
            </a:r>
          </a:p>
        </p:txBody>
      </p:sp>
      <p:grpSp>
        <p:nvGrpSpPr>
          <p:cNvPr id="45" name="Group 44">
            <a:extLst>
              <a:ext uri="{FF2B5EF4-FFF2-40B4-BE49-F238E27FC236}">
                <a16:creationId xmlns:a16="http://schemas.microsoft.com/office/drawing/2014/main" id="{75B24DBF-BA1F-9CB0-E112-F585D59551FD}"/>
              </a:ext>
            </a:extLst>
          </p:cNvPr>
          <p:cNvGrpSpPr/>
          <p:nvPr/>
        </p:nvGrpSpPr>
        <p:grpSpPr>
          <a:xfrm>
            <a:off x="6385302" y="2092271"/>
            <a:ext cx="1890793" cy="547010"/>
            <a:chOff x="6385302" y="1249052"/>
            <a:chExt cx="1890793" cy="597915"/>
          </a:xfrm>
        </p:grpSpPr>
        <p:cxnSp>
          <p:nvCxnSpPr>
            <p:cNvPr id="46" name="Straight Arrow Connector 45">
              <a:extLst>
                <a:ext uri="{FF2B5EF4-FFF2-40B4-BE49-F238E27FC236}">
                  <a16:creationId xmlns:a16="http://schemas.microsoft.com/office/drawing/2014/main" id="{EF3BCE92-E3CB-27AB-933F-6248775DAF53}"/>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77276AF-C27C-5DD6-8659-C1E342DBB666}"/>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710FB82-20C8-1FB0-9AF0-463E1BE1494D}"/>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57CC575B-B807-EE97-B300-3C7B314F67EF}"/>
              </a:ext>
            </a:extLst>
          </p:cNvPr>
          <p:cNvGrpSpPr/>
          <p:nvPr/>
        </p:nvGrpSpPr>
        <p:grpSpPr>
          <a:xfrm>
            <a:off x="6385302" y="1255363"/>
            <a:ext cx="1890793" cy="547010"/>
            <a:chOff x="6385302" y="1249052"/>
            <a:chExt cx="1890793" cy="597915"/>
          </a:xfrm>
        </p:grpSpPr>
        <p:cxnSp>
          <p:nvCxnSpPr>
            <p:cNvPr id="50" name="Straight Arrow Connector 49">
              <a:extLst>
                <a:ext uri="{FF2B5EF4-FFF2-40B4-BE49-F238E27FC236}">
                  <a16:creationId xmlns:a16="http://schemas.microsoft.com/office/drawing/2014/main" id="{4D93D09C-138F-0D7F-98C1-F69BC93C9172}"/>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A8B4B50-761D-3843-EFA0-C3656ECD55FD}"/>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14B9D3BB-32D8-647F-F8C4-1D730FF362EA}"/>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C66DE92C-9CF2-CFBE-A2D2-A150EC435F77}"/>
              </a:ext>
            </a:extLst>
          </p:cNvPr>
          <p:cNvGrpSpPr/>
          <p:nvPr/>
        </p:nvGrpSpPr>
        <p:grpSpPr>
          <a:xfrm>
            <a:off x="6385302" y="2922741"/>
            <a:ext cx="1890793" cy="547010"/>
            <a:chOff x="6385302" y="1249052"/>
            <a:chExt cx="1890793" cy="597915"/>
          </a:xfrm>
        </p:grpSpPr>
        <p:cxnSp>
          <p:nvCxnSpPr>
            <p:cNvPr id="54" name="Straight Arrow Connector 53">
              <a:extLst>
                <a:ext uri="{FF2B5EF4-FFF2-40B4-BE49-F238E27FC236}">
                  <a16:creationId xmlns:a16="http://schemas.microsoft.com/office/drawing/2014/main" id="{ABF7C3A0-B49A-52F7-C9C0-285250FC7B82}"/>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7E36D719-3562-1FE7-654C-35C083820F28}"/>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DA6D5D3F-8132-FC09-8BE5-174E54A24563}"/>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7" name="Group 56">
            <a:extLst>
              <a:ext uri="{FF2B5EF4-FFF2-40B4-BE49-F238E27FC236}">
                <a16:creationId xmlns:a16="http://schemas.microsoft.com/office/drawing/2014/main" id="{5D35BDAD-34F1-5A7C-5193-90A61DDC03D0}"/>
              </a:ext>
            </a:extLst>
          </p:cNvPr>
          <p:cNvGrpSpPr/>
          <p:nvPr/>
        </p:nvGrpSpPr>
        <p:grpSpPr>
          <a:xfrm>
            <a:off x="6385302" y="3736402"/>
            <a:ext cx="1890793" cy="547010"/>
            <a:chOff x="6385302" y="1249052"/>
            <a:chExt cx="1890793" cy="597915"/>
          </a:xfrm>
        </p:grpSpPr>
        <p:cxnSp>
          <p:nvCxnSpPr>
            <p:cNvPr id="58" name="Straight Arrow Connector 57">
              <a:extLst>
                <a:ext uri="{FF2B5EF4-FFF2-40B4-BE49-F238E27FC236}">
                  <a16:creationId xmlns:a16="http://schemas.microsoft.com/office/drawing/2014/main" id="{0CE6164A-E4EB-484A-8F8B-D8E0CFC33824}"/>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39B86D34-645E-22B6-376D-14D3A031211E}"/>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C6B27D47-F82D-9B5C-0ABD-FB5F0B3955E1}"/>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719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04BB-04C9-2D2A-5CB7-4DF58734A6C0}"/>
              </a:ext>
            </a:extLst>
          </p:cNvPr>
          <p:cNvSpPr>
            <a:spLocks noGrp="1"/>
          </p:cNvSpPr>
          <p:nvPr>
            <p:ph type="title"/>
          </p:nvPr>
        </p:nvSpPr>
        <p:spPr/>
        <p:txBody>
          <a:bodyPr/>
          <a:lstStyle/>
          <a:p>
            <a:r>
              <a:rPr lang="en-US" b="1"/>
              <a:t>review:</a:t>
            </a:r>
            <a:r>
              <a:rPr lang="en-US"/>
              <a:t> list interface</a:t>
            </a:r>
          </a:p>
        </p:txBody>
      </p:sp>
    </p:spTree>
    <p:extLst>
      <p:ext uri="{BB962C8B-B14F-4D97-AF65-F5344CB8AC3E}">
        <p14:creationId xmlns:p14="http://schemas.microsoft.com/office/powerpoint/2010/main" val="29686786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extLst>
              <p:ext uri="{D42A27DB-BD31-4B8C-83A1-F6EECF244321}">
                <p14:modId xmlns:p14="http://schemas.microsoft.com/office/powerpoint/2010/main" val="1725404542"/>
              </p:ext>
            </p:extLst>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21705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closed form fibonacci</a:t>
            </a:r>
          </a:p>
        </p:txBody>
      </p:sp>
    </p:spTree>
    <p:extLst>
      <p:ext uri="{BB962C8B-B14F-4D97-AF65-F5344CB8AC3E}">
        <p14:creationId xmlns:p14="http://schemas.microsoft.com/office/powerpoint/2010/main" val="9844879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olden ratio - intuition for the closed form of the fibonacci sequence -  Mathematics Stack Exchange">
            <a:extLst>
              <a:ext uri="{FF2B5EF4-FFF2-40B4-BE49-F238E27FC236}">
                <a16:creationId xmlns:a16="http://schemas.microsoft.com/office/drawing/2014/main" id="{AF854218-0E16-EDED-F152-170BD9704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4209" y="555360"/>
            <a:ext cx="5075582" cy="403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11140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 </a:t>
            </a:r>
            <a:r>
              <a:rPr lang="en-US"/>
              <a:t>approximate</a:t>
            </a:r>
            <a:r>
              <a:rPr lang="en-US" b="1"/>
              <a:t> </a:t>
            </a:r>
            <a:r>
              <a:rPr lang="en-US"/>
              <a:t>closed-form fibonnaci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003244"/>
            <a:ext cx="8229600" cy="1600438"/>
          </a:xfrm>
          <a:prstGeom prst="rect">
            <a:avLst/>
          </a:prstGeom>
          <a:no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7B00"/>
                </a:solidFill>
                <a:latin typeface="Consolas"/>
                <a:ea typeface="Segoe UI Emoji" panose="020B0502040204020203" pitchFamily="34" charset="0"/>
              </a:rPr>
              <a:t>// NOTE: Because of floating point error, this does not work for big n.</a:t>
            </a:r>
          </a:p>
          <a:p>
            <a:pPr defTabSz="342886">
              <a:spcBef>
                <a:spcPct val="20000"/>
              </a:spcBef>
              <a:buClr>
                <a:srgbClr val="FFFFFF">
                  <a:lumMod val="65000"/>
                </a:srgbClr>
              </a:buClr>
            </a:pPr>
            <a:r>
              <a:rPr lang="en-US" sz="1400">
                <a:solidFill>
                  <a:srgbClr val="007B00"/>
                </a:solidFill>
                <a:latin typeface="Consolas"/>
                <a:ea typeface="Segoe UI Emoji" panose="020B0502040204020203" pitchFamily="34" charset="0"/>
              </a:rPr>
              <a:t>//       (On my computer, returns wrong result for n &gt; 70.)</a:t>
            </a:r>
          </a:p>
          <a:p>
            <a:pPr defTabSz="342886">
              <a:spcBef>
                <a:spcPct val="20000"/>
              </a:spcBef>
              <a:buClr>
                <a:srgbClr val="FFFFFF">
                  <a:lumMod val="65000"/>
                </a:srgbClr>
              </a:buClr>
            </a:pPr>
            <a:r>
              <a:rPr lang="en-US" sz="1400">
                <a:latin typeface="Consolas"/>
                <a:ea typeface="Segoe UI Emoji" panose="020B0502040204020203" pitchFamily="34" charset="0"/>
              </a:rPr>
              <a:t>static long closedFormFib(long n) {</a:t>
            </a:r>
          </a:p>
          <a:p>
            <a:pPr defTabSz="342886">
              <a:spcBef>
                <a:spcPct val="20000"/>
              </a:spcBef>
              <a:buClr>
                <a:srgbClr val="FFFFFF">
                  <a:lumMod val="65000"/>
                </a:srgbClr>
              </a:buClr>
            </a:pPr>
            <a:r>
              <a:rPr lang="en-US" sz="1400">
                <a:latin typeface="Consolas"/>
                <a:ea typeface="Segoe UI Emoji" panose="020B0502040204020203" pitchFamily="34" charset="0"/>
              </a:rPr>
              <a:t>    final double goldenRatio = (1.0 + Math.sqrt(5.0)) / 2.0;</a:t>
            </a:r>
          </a:p>
          <a:p>
            <a:pPr defTabSz="342886">
              <a:spcBef>
                <a:spcPct val="20000"/>
              </a:spcBef>
              <a:buClr>
                <a:srgbClr val="FFFFFF">
                  <a:lumMod val="65000"/>
                </a:srgbClr>
              </a:buClr>
            </a:pPr>
            <a:r>
              <a:rPr lang="en-US" sz="1400">
                <a:latin typeface="Consolas"/>
                <a:ea typeface="Segoe UI Emoji" panose="020B0502040204020203" pitchFamily="34" charset="0"/>
              </a:rPr>
              <a:t>    return Math.round(Math.pow(goldenRatio, n) / Math.sqrt(5.0));</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Tree>
    <p:extLst>
      <p:ext uri="{BB962C8B-B14F-4D97-AF65-F5344CB8AC3E}">
        <p14:creationId xmlns:p14="http://schemas.microsoft.com/office/powerpoint/2010/main" val="425269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sz="6000"/>
              <a:t>recursion example</a:t>
            </a:r>
            <a:br>
              <a:rPr lang="en-US" sz="6000"/>
            </a:br>
            <a:r>
              <a:rPr lang="en-US"/>
              <a:t>subset sum</a:t>
            </a:r>
            <a:endParaRPr lang="en-US" sz="6000"/>
          </a:p>
        </p:txBody>
      </p:sp>
    </p:spTree>
    <p:extLst>
      <p:ext uri="{BB962C8B-B14F-4D97-AF65-F5344CB8AC3E}">
        <p14:creationId xmlns:p14="http://schemas.microsoft.com/office/powerpoint/2010/main" val="308791223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69915-A8B5-50D9-CC16-2BCDDAAFA811}"/>
              </a:ext>
            </a:extLst>
          </p:cNvPr>
          <p:cNvSpPr>
            <a:spLocks noGrp="1"/>
          </p:cNvSpPr>
          <p:nvPr>
            <p:ph type="title"/>
          </p:nvPr>
        </p:nvSpPr>
        <p:spPr/>
        <p:txBody>
          <a:bodyPr/>
          <a:lstStyle/>
          <a:p>
            <a:r>
              <a:rPr lang="en-US"/>
              <a:t>problem overview</a:t>
            </a:r>
          </a:p>
        </p:txBody>
      </p:sp>
    </p:spTree>
    <p:extLst>
      <p:ext uri="{BB962C8B-B14F-4D97-AF65-F5344CB8AC3E}">
        <p14:creationId xmlns:p14="http://schemas.microsoft.com/office/powerpoint/2010/main" val="416022557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p:txBody>
              <a:bodyPr/>
              <a:lstStyle/>
              <a:p>
                <a:pPr algn="l"/>
                <a:r>
                  <a:rPr lang="en-US" sz="3200" dirty="0"/>
                  <a:t>given a finite set of numbers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oMath>
                </a14:m>
                <a:r>
                  <a:rPr lang="en-US" sz="3200" dirty="0"/>
                  <a:t>,</a:t>
                </a:r>
                <a:br>
                  <a:rPr lang="en-US" sz="3200" dirty="0"/>
                </a:br>
                <a:r>
                  <a:rPr lang="en-US" sz="3200" dirty="0"/>
                  <a:t>is there </a:t>
                </a:r>
                <a:r>
                  <a:rPr lang="en-US" sz="3200" b="1" dirty="0"/>
                  <a:t>any</a:t>
                </a:r>
                <a:r>
                  <a:rPr lang="en-US" sz="3200" dirty="0"/>
                  <a:t> subset that sums to target </a:t>
                </a:r>
                <a14:m>
                  <m:oMath xmlns:m="http://schemas.openxmlformats.org/officeDocument/2006/math">
                    <m:r>
                      <a:rPr lang="en-US" sz="3200" b="0" i="1" smtClean="0">
                        <a:latin typeface="Cambria Math" panose="02040503050406030204" pitchFamily="18" charset="0"/>
                      </a:rPr>
                      <m:t>𝑇</m:t>
                    </m:r>
                  </m:oMath>
                </a14:m>
                <a:r>
                  <a:rPr lang="en-US" sz="3200" dirty="0"/>
                  <a:t>?</a:t>
                </a:r>
                <a:endParaRPr lang="en-US" sz="3200"/>
              </a:p>
            </p:txBody>
          </p:sp>
        </mc:Choice>
        <mc:Fallback xmlns="">
          <p:sp>
            <p:nvSpPr>
              <p:cNvPr id="3" name="Title 2">
                <a:extLst>
                  <a:ext uri="{FF2B5EF4-FFF2-40B4-BE49-F238E27FC236}">
                    <a16:creationId xmlns:a16="http://schemas.microsoft.com/office/drawing/2014/main" id="{6F72FFC1-24C0-3E89-5687-3E3156080A31}"/>
                  </a:ext>
                </a:extLst>
              </p:cNvPr>
              <p:cNvSpPr>
                <a:spLocks noGrp="1" noRot="1" noChangeAspect="1" noMove="1" noResize="1" noEditPoints="1" noAdjustHandles="1" noChangeArrowheads="1" noChangeShapeType="1" noTextEdit="1"/>
              </p:cNvSpPr>
              <p:nvPr>
                <p:ph type="title"/>
              </p:nvPr>
            </p:nvSpPr>
            <p:spPr>
              <a:blipFill>
                <a:blip r:embed="rId2"/>
                <a:stretch>
                  <a:fillRect l="-1852" t="-22143" b="-35714"/>
                </a:stretch>
              </a:blipFill>
            </p:spPr>
            <p:txBody>
              <a:bodyPr/>
              <a:lstStyle/>
              <a:p>
                <a:r>
                  <a:rPr lang="en-US">
                    <a:noFill/>
                  </a:rPr>
                  <a:t> </a:t>
                </a:r>
              </a:p>
            </p:txBody>
          </p:sp>
        </mc:Fallback>
      </mc:AlternateContent>
    </p:spTree>
    <p:extLst>
      <p:ext uri="{BB962C8B-B14F-4D97-AF65-F5344CB8AC3E}">
        <p14:creationId xmlns:p14="http://schemas.microsoft.com/office/powerpoint/2010/main" val="373414350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1E74-5EDA-85FD-0C16-99E36AA65F69}"/>
              </a:ext>
            </a:extLst>
          </p:cNvPr>
          <p:cNvSpPr>
            <a:spLocks noGrp="1"/>
          </p:cNvSpPr>
          <p:nvPr>
            <p:ph type="title"/>
          </p:nvPr>
        </p:nvSpPr>
        <p:spPr/>
        <p:txBody>
          <a:bodyPr/>
          <a:lstStyle/>
          <a:p>
            <a:r>
              <a:rPr lang="en-US"/>
              <a:t>no. </a:t>
            </a:r>
            <a:r>
              <a:rPr lang="en-US" sz="1600">
                <a:solidFill>
                  <a:schemeClr val="bg1">
                    <a:lumMod val="75000"/>
                  </a:schemeClr>
                </a:solidFill>
              </a:rPr>
              <a:t>--Mark</a:t>
            </a:r>
            <a:endParaRPr lang="en-US">
              <a:solidFill>
                <a:schemeClr val="bg1">
                  <a:lumMod val="75000"/>
                </a:schemeClr>
              </a:solidFill>
            </a:endParaRPr>
          </a:p>
        </p:txBody>
      </p:sp>
    </p:spTree>
    <p:extLst>
      <p:ext uri="{BB962C8B-B14F-4D97-AF65-F5344CB8AC3E}">
        <p14:creationId xmlns:p14="http://schemas.microsoft.com/office/powerpoint/2010/main" val="385320137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a:xfrm>
            <a:off x="457200" y="254916"/>
            <a:ext cx="8229600" cy="667168"/>
          </a:xfrm>
        </p:spPr>
        <p:txBody>
          <a:bodyPr>
            <a:normAutofit/>
          </a:bodyPr>
          <a:lstStyle/>
          <a:p>
            <a:r>
              <a:rPr lang="en-US"/>
              <a:t>examples</a:t>
            </a:r>
          </a:p>
        </p:txBody>
      </p:sp>
      <p:sp>
        <p:nvSpPr>
          <p:cNvPr id="2" name="Content Placeholder 1">
            <a:extLst>
              <a:ext uri="{FF2B5EF4-FFF2-40B4-BE49-F238E27FC236}">
                <a16:creationId xmlns:a16="http://schemas.microsoft.com/office/drawing/2014/main" id="{7301E27B-DD49-2DCA-20D5-0DFE867151C0}"/>
              </a:ext>
            </a:extLst>
          </p:cNvPr>
          <p:cNvSpPr>
            <a:spLocks noGrp="1"/>
          </p:cNvSpPr>
          <p:nvPr>
            <p:ph sz="quarter" idx="10"/>
          </p:nvPr>
        </p:nvSpPr>
        <p:spPr>
          <a:xfrm>
            <a:off x="457200" y="963337"/>
            <a:ext cx="8229600" cy="4080271"/>
          </a:xfrm>
        </p:spPr>
        <p:txBody>
          <a:bodyPr/>
          <a:lstStyle/>
          <a:p>
            <a:r>
              <a:rPr lang="en-US"/>
              <a:t>is there any subset of { 1, 3, 5 } that sums to 4?</a:t>
            </a:r>
          </a:p>
          <a:p>
            <a:pPr lvl="1"/>
            <a:r>
              <a:rPr lang="en-US"/>
              <a:t>yes; { 1, 3 }</a:t>
            </a:r>
          </a:p>
          <a:p>
            <a:r>
              <a:rPr lang="en-US"/>
              <a:t>is there any subset of { 1, 3, 5 } that sums to 9?</a:t>
            </a:r>
          </a:p>
          <a:p>
            <a:pPr lvl="1"/>
            <a:r>
              <a:rPr lang="en-US"/>
              <a:t>yes; { 1, 3, 5 }</a:t>
            </a:r>
          </a:p>
          <a:p>
            <a:r>
              <a:rPr lang="en-US"/>
              <a:t>is there any subset of { 1, 3, 5 } that sums to 0?</a:t>
            </a:r>
          </a:p>
          <a:p>
            <a:pPr lvl="1"/>
            <a:r>
              <a:rPr lang="en-US"/>
              <a:t>yes; {}</a:t>
            </a:r>
          </a:p>
          <a:p>
            <a:r>
              <a:rPr lang="en-US"/>
              <a:t>is there any subset of { 1, 3, 5 } that sums to 7?</a:t>
            </a:r>
          </a:p>
          <a:p>
            <a:pPr lvl="1"/>
            <a:r>
              <a:rPr lang="en-US"/>
              <a:t>no</a:t>
            </a:r>
          </a:p>
          <a:p>
            <a:pPr lvl="1"/>
            <a:endParaRPr lang="en-US"/>
          </a:p>
          <a:p>
            <a:pPr lvl="1"/>
            <a:endParaRPr lang="en-US"/>
          </a:p>
        </p:txBody>
      </p:sp>
    </p:spTree>
    <p:extLst>
      <p:ext uri="{BB962C8B-B14F-4D97-AF65-F5344CB8AC3E}">
        <p14:creationId xmlns:p14="http://schemas.microsoft.com/office/powerpoint/2010/main" val="331729233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69915-A8B5-50D9-CC16-2BCDDAAFA811}"/>
              </a:ext>
            </a:extLst>
          </p:cNvPr>
          <p:cNvSpPr>
            <a:spLocks noGrp="1"/>
          </p:cNvSpPr>
          <p:nvPr>
            <p:ph type="title"/>
          </p:nvPr>
        </p:nvSpPr>
        <p:spPr/>
        <p:txBody>
          <a:bodyPr/>
          <a:lstStyle/>
          <a:p>
            <a:r>
              <a:rPr lang="en-US"/>
              <a:t>solution method</a:t>
            </a:r>
          </a:p>
        </p:txBody>
      </p:sp>
    </p:spTree>
    <p:extLst>
      <p:ext uri="{BB962C8B-B14F-4D97-AF65-F5344CB8AC3E}">
        <p14:creationId xmlns:p14="http://schemas.microsoft.com/office/powerpoint/2010/main" val="322401499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p:txBody>
              <a:bodyPr/>
              <a:lstStyle/>
              <a:p>
                <a:pPr algn="l"/>
                <a:r>
                  <a:rPr lang="en-US" sz="3200" dirty="0"/>
                  <a:t>given a finite set of numbers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oMath>
                </a14:m>
                <a:r>
                  <a:rPr lang="en-US" sz="3200" dirty="0"/>
                  <a:t>,</a:t>
                </a:r>
                <a:br>
                  <a:rPr lang="en-US" sz="3200" dirty="0"/>
                </a:br>
                <a:r>
                  <a:rPr lang="en-US" sz="3200" dirty="0"/>
                  <a:t>is there </a:t>
                </a:r>
                <a:r>
                  <a:rPr lang="en-US" sz="3200" b="1" dirty="0"/>
                  <a:t>any</a:t>
                </a:r>
                <a:r>
                  <a:rPr lang="en-US" sz="3200" dirty="0"/>
                  <a:t> subset that sums to target </a:t>
                </a:r>
                <a14:m>
                  <m:oMath xmlns:m="http://schemas.openxmlformats.org/officeDocument/2006/math">
                    <m:r>
                      <a:rPr lang="en-US" sz="3200" b="0" i="1" smtClean="0">
                        <a:latin typeface="Cambria Math" panose="02040503050406030204" pitchFamily="18" charset="0"/>
                      </a:rPr>
                      <m:t>𝑇</m:t>
                    </m:r>
                  </m:oMath>
                </a14:m>
                <a:r>
                  <a:rPr lang="en-US" sz="3200" dirty="0"/>
                  <a:t>?</a:t>
                </a:r>
                <a:endParaRPr lang="en-US" sz="3200"/>
              </a:p>
            </p:txBody>
          </p:sp>
        </mc:Choice>
        <mc:Fallback xmlns="">
          <p:sp>
            <p:nvSpPr>
              <p:cNvPr id="3" name="Title 2">
                <a:extLst>
                  <a:ext uri="{FF2B5EF4-FFF2-40B4-BE49-F238E27FC236}">
                    <a16:creationId xmlns:a16="http://schemas.microsoft.com/office/drawing/2014/main" id="{6F72FFC1-24C0-3E89-5687-3E3156080A31}"/>
                  </a:ext>
                </a:extLst>
              </p:cNvPr>
              <p:cNvSpPr>
                <a:spLocks noGrp="1" noRot="1" noChangeAspect="1" noMove="1" noResize="1" noEditPoints="1" noAdjustHandles="1" noChangeArrowheads="1" noChangeShapeType="1" noTextEdit="1"/>
              </p:cNvSpPr>
              <p:nvPr>
                <p:ph type="title"/>
              </p:nvPr>
            </p:nvSpPr>
            <p:spPr>
              <a:blipFill>
                <a:blip r:embed="rId2"/>
                <a:stretch>
                  <a:fillRect l="-1852" t="-22143" b="-35714"/>
                </a:stretch>
              </a:blipFill>
            </p:spPr>
            <p:txBody>
              <a:bodyPr/>
              <a:lstStyle/>
              <a:p>
                <a:r>
                  <a:rPr lang="en-US">
                    <a:noFill/>
                  </a:rPr>
                  <a:t> </a:t>
                </a:r>
              </a:p>
            </p:txBody>
          </p:sp>
        </mc:Fallback>
      </mc:AlternateContent>
    </p:spTree>
    <p:extLst>
      <p:ext uri="{BB962C8B-B14F-4D97-AF65-F5344CB8AC3E}">
        <p14:creationId xmlns:p14="http://schemas.microsoft.com/office/powerpoint/2010/main" val="38916376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extLst>
              <p:ext uri="{D42A27DB-BD31-4B8C-83A1-F6EECF244321}">
                <p14:modId xmlns:p14="http://schemas.microsoft.com/office/powerpoint/2010/main" val="636040131"/>
              </p:ext>
            </p:extLst>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B600DEF5-8464-3994-F379-2B20A6C35EF9}"/>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0308102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p:txBody>
              <a:bodyPr/>
              <a:lstStyle/>
              <a:p>
                <a:pPr algn="l"/>
                <a:r>
                  <a:rPr lang="en-US" sz="3200" dirty="0">
                    <a:solidFill>
                      <a:schemeClr val="bg1"/>
                    </a:solidFill>
                  </a:rPr>
                  <a:t>given a finite set of numbers </a:t>
                </a:r>
                <a14:m>
                  <m:oMath xmlns:m="http://schemas.openxmlformats.org/officeDocument/2006/math">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𝑎</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𝑏</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𝑐</m:t>
                    </m:r>
                    <m:r>
                      <a:rPr lang="en-US" sz="3200" b="0" i="1" smtClean="0">
                        <a:solidFill>
                          <a:schemeClr val="bg1"/>
                        </a:solidFill>
                        <a:latin typeface="Cambria Math" panose="02040503050406030204" pitchFamily="18" charset="0"/>
                      </a:rPr>
                      <m:t>,…}</m:t>
                    </m:r>
                  </m:oMath>
                </a14:m>
                <a:r>
                  <a:rPr lang="en-US" sz="3200" dirty="0">
                    <a:solidFill>
                      <a:schemeClr val="bg1"/>
                    </a:solidFill>
                  </a:rPr>
                  <a:t>,</a:t>
                </a:r>
                <a:br>
                  <a:rPr lang="en-US" sz="3200" dirty="0">
                    <a:solidFill>
                      <a:schemeClr val="bg1"/>
                    </a:solidFill>
                  </a:rPr>
                </a:br>
                <a:r>
                  <a:rPr lang="en-US" sz="3200" dirty="0">
                    <a:solidFill>
                      <a:schemeClr val="bg1"/>
                    </a:solidFill>
                  </a:rPr>
                  <a:t>is there</a:t>
                </a:r>
                <a:r>
                  <a:rPr lang="en-US" sz="3200" dirty="0"/>
                  <a:t> </a:t>
                </a:r>
                <a:r>
                  <a:rPr lang="en-US" sz="3200" b="1" dirty="0"/>
                  <a:t>any</a:t>
                </a:r>
                <a:r>
                  <a:rPr lang="en-US" sz="3200" dirty="0"/>
                  <a:t> </a:t>
                </a:r>
                <a:r>
                  <a:rPr lang="en-US" sz="3200" dirty="0">
                    <a:solidFill>
                      <a:schemeClr val="bg1"/>
                    </a:solidFill>
                  </a:rPr>
                  <a:t>subset that sums to target </a:t>
                </a:r>
                <a14:m>
                  <m:oMath xmlns:m="http://schemas.openxmlformats.org/officeDocument/2006/math">
                    <m:r>
                      <a:rPr lang="en-US" sz="3200" b="0" i="1" smtClean="0">
                        <a:solidFill>
                          <a:schemeClr val="bg1"/>
                        </a:solidFill>
                        <a:latin typeface="Cambria Math" panose="02040503050406030204" pitchFamily="18" charset="0"/>
                      </a:rPr>
                      <m:t>𝑇</m:t>
                    </m:r>
                  </m:oMath>
                </a14:m>
                <a:r>
                  <a:rPr lang="en-US" sz="3200" dirty="0">
                    <a:solidFill>
                      <a:schemeClr val="bg1"/>
                    </a:solidFill>
                  </a:rPr>
                  <a:t>?</a:t>
                </a:r>
                <a:endParaRPr lang="en-US" sz="3200"/>
              </a:p>
            </p:txBody>
          </p:sp>
        </mc:Choice>
        <mc:Fallback xmlns="">
          <p:sp>
            <p:nvSpPr>
              <p:cNvPr id="3" name="Title 2">
                <a:extLst>
                  <a:ext uri="{FF2B5EF4-FFF2-40B4-BE49-F238E27FC236}">
                    <a16:creationId xmlns:a16="http://schemas.microsoft.com/office/drawing/2014/main" id="{6F72FFC1-24C0-3E89-5687-3E3156080A31}"/>
                  </a:ext>
                </a:extLst>
              </p:cNvPr>
              <p:cNvSpPr>
                <a:spLocks noGrp="1" noRot="1" noChangeAspect="1" noMove="1" noResize="1" noEditPoints="1" noAdjustHandles="1" noChangeArrowheads="1" noChangeShapeType="1" noTextEdit="1"/>
              </p:cNvSpPr>
              <p:nvPr>
                <p:ph type="title"/>
              </p:nvPr>
            </p:nvSpPr>
            <p:spPr>
              <a:blipFill>
                <a:blip r:embed="rId2"/>
                <a:stretch>
                  <a:fillRect l="-1852" t="-22143" b="-35714"/>
                </a:stretch>
              </a:blipFill>
            </p:spPr>
            <p:txBody>
              <a:bodyPr/>
              <a:lstStyle/>
              <a:p>
                <a:r>
                  <a:rPr lang="en-US">
                    <a:noFill/>
                  </a:rPr>
                  <a:t> </a:t>
                </a:r>
              </a:p>
            </p:txBody>
          </p:sp>
        </mc:Fallback>
      </mc:AlternateContent>
    </p:spTree>
    <p:extLst>
      <p:ext uri="{BB962C8B-B14F-4D97-AF65-F5344CB8AC3E}">
        <p14:creationId xmlns:p14="http://schemas.microsoft.com/office/powerpoint/2010/main" val="98507793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5463F9-8A92-027E-F684-367B3F0C2B02}"/>
              </a:ext>
            </a:extLst>
          </p:cNvPr>
          <p:cNvSpPr>
            <a:spLocks noGrp="1"/>
          </p:cNvSpPr>
          <p:nvPr>
            <p:ph type="title"/>
          </p:nvPr>
        </p:nvSpPr>
        <p:spPr>
          <a:xfrm>
            <a:off x="457200" y="254916"/>
            <a:ext cx="8229600" cy="667168"/>
          </a:xfrm>
        </p:spPr>
        <p:txBody>
          <a:bodyPr/>
          <a:lstStyle/>
          <a:p>
            <a:r>
              <a:rPr lang="en-US"/>
              <a:t>any</a:t>
            </a:r>
          </a:p>
        </p:txBody>
      </p:sp>
      <p:sp>
        <p:nvSpPr>
          <p:cNvPr id="4" name="Content Placeholder 3">
            <a:extLst>
              <a:ext uri="{FF2B5EF4-FFF2-40B4-BE49-F238E27FC236}">
                <a16:creationId xmlns:a16="http://schemas.microsoft.com/office/drawing/2014/main" id="{4718262D-256C-353B-AE97-93DAE8510CBD}"/>
              </a:ext>
            </a:extLst>
          </p:cNvPr>
          <p:cNvSpPr>
            <a:spLocks noGrp="1"/>
          </p:cNvSpPr>
          <p:nvPr>
            <p:ph sz="quarter" idx="10"/>
          </p:nvPr>
        </p:nvSpPr>
        <p:spPr>
          <a:xfrm>
            <a:off x="457200" y="963337"/>
            <a:ext cx="8229600" cy="4080271"/>
          </a:xfrm>
        </p:spPr>
        <p:txBody>
          <a:bodyPr/>
          <a:lstStyle/>
          <a:p>
            <a:r>
              <a:rPr lang="en-US" b="1"/>
              <a:t>for each subset...</a:t>
            </a:r>
            <a:endParaRPr lang="en-US"/>
          </a:p>
          <a:p>
            <a:pPr lvl="1"/>
            <a:r>
              <a:rPr lang="en-US"/>
              <a:t>if it sums to target, </a:t>
            </a:r>
            <a:r>
              <a:rPr lang="en-US">
                <a:solidFill>
                  <a:srgbClr val="0000FF"/>
                </a:solidFill>
                <a:latin typeface="+mj-lt"/>
              </a:rPr>
              <a:t>return</a:t>
            </a:r>
            <a:r>
              <a:rPr lang="en-US">
                <a:latin typeface="+mj-lt"/>
              </a:rPr>
              <a:t> </a:t>
            </a:r>
            <a:r>
              <a:rPr lang="en-US">
                <a:solidFill>
                  <a:srgbClr val="0000FF"/>
                </a:solidFill>
                <a:latin typeface="+mj-lt"/>
              </a:rPr>
              <a:t>true</a:t>
            </a:r>
            <a:r>
              <a:rPr lang="en-US">
                <a:latin typeface="+mj-lt"/>
              </a:rPr>
              <a:t>;</a:t>
            </a:r>
            <a:r>
              <a:rPr lang="en-US"/>
              <a:t> </a:t>
            </a:r>
            <a:r>
              <a:rPr lang="en-US">
                <a:sym typeface="Wingdings" panose="05000000000000000000" pitchFamily="2" charset="2"/>
              </a:rPr>
              <a:t>🙂</a:t>
            </a:r>
          </a:p>
          <a:p>
            <a:r>
              <a:rPr lang="en-US">
                <a:solidFill>
                  <a:srgbClr val="0000FF"/>
                </a:solidFill>
                <a:latin typeface="+mj-lt"/>
              </a:rPr>
              <a:t>return</a:t>
            </a:r>
            <a:r>
              <a:rPr lang="en-US">
                <a:latin typeface="+mj-lt"/>
              </a:rPr>
              <a:t> </a:t>
            </a:r>
            <a:r>
              <a:rPr lang="en-US">
                <a:solidFill>
                  <a:srgbClr val="0000FF"/>
                </a:solidFill>
                <a:latin typeface="+mj-lt"/>
              </a:rPr>
              <a:t>false</a:t>
            </a:r>
            <a:r>
              <a:rPr lang="en-US">
                <a:latin typeface="+mj-lt"/>
              </a:rPr>
              <a:t>;</a:t>
            </a:r>
            <a:endParaRPr lang="en-US"/>
          </a:p>
        </p:txBody>
      </p:sp>
    </p:spTree>
    <p:extLst>
      <p:ext uri="{BB962C8B-B14F-4D97-AF65-F5344CB8AC3E}">
        <p14:creationId xmlns:p14="http://schemas.microsoft.com/office/powerpoint/2010/main" val="233593681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72FA7E-E842-7BD0-2E8F-46BBF57D23A7}"/>
              </a:ext>
            </a:extLst>
          </p:cNvPr>
          <p:cNvSpPr>
            <a:spLocks noGrp="1"/>
          </p:cNvSpPr>
          <p:nvPr>
            <p:ph type="title"/>
          </p:nvPr>
        </p:nvSpPr>
        <p:spPr/>
        <p:txBody>
          <a:bodyPr/>
          <a:lstStyle/>
          <a:p>
            <a:r>
              <a:rPr lang="en-US" sz="4000"/>
              <a:t>🧠 </a:t>
            </a:r>
            <a:r>
              <a:rPr lang="en-US" sz="4000">
                <a:solidFill>
                  <a:srgbClr val="F80B8D"/>
                </a:solidFill>
              </a:rPr>
              <a:t>why is this maybe not so easy?</a:t>
            </a:r>
            <a:br>
              <a:rPr lang="en-US" sz="4000">
                <a:solidFill>
                  <a:srgbClr val="F80B8D"/>
                </a:solidFill>
              </a:rPr>
            </a:br>
            <a:r>
              <a:rPr lang="en-US" sz="2400">
                <a:solidFill>
                  <a:srgbClr val="F80B8D"/>
                </a:solidFill>
              </a:rPr>
              <a:t>"hard" means "hard for a computer to solve quickly"</a:t>
            </a:r>
            <a:endParaRPr lang="en-US" sz="4000">
              <a:solidFill>
                <a:srgbClr val="F80B8D"/>
              </a:solidFill>
            </a:endParaRPr>
          </a:p>
        </p:txBody>
      </p:sp>
    </p:spTree>
    <p:extLst>
      <p:ext uri="{BB962C8B-B14F-4D97-AF65-F5344CB8AC3E}">
        <p14:creationId xmlns:p14="http://schemas.microsoft.com/office/powerpoint/2010/main" val="384011264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5E6379-78BE-A01E-FF85-D1C6EE5E04CB}"/>
                  </a:ext>
                </a:extLst>
              </p:cNvPr>
              <p:cNvSpPr>
                <a:spLocks noGrp="1"/>
              </p:cNvSpPr>
              <p:nvPr>
                <p:ph type="title"/>
              </p:nvPr>
            </p:nvSpPr>
            <p:spPr/>
            <p:txBody>
              <a:bodyPr/>
              <a:lstStyle/>
              <a:p>
                <a:r>
                  <a:rPr lang="en-US" dirty="0"/>
                  <a:t>what are the subsets of </a:t>
                </a:r>
                <a14:m>
                  <m:oMath xmlns:m="http://schemas.openxmlformats.org/officeDocument/2006/math">
                    <m:r>
                      <a:rPr lang="en-US" i="1" dirty="0" smtClean="0">
                        <a:latin typeface="Cambria Math" panose="02040503050406030204" pitchFamily="18" charset="0"/>
                      </a:rPr>
                      <m:t>{ 1, 2, 3, 4, 5, 6, 7, 8, 9 }</m:t>
                    </m:r>
                  </m:oMath>
                </a14:m>
                <a:r>
                  <a:rPr lang="en-US" dirty="0"/>
                  <a:t>?</a:t>
                </a:r>
                <a:endParaRPr lang="en-US"/>
              </a:p>
            </p:txBody>
          </p:sp>
        </mc:Choice>
        <mc:Fallback xmlns="">
          <p:sp>
            <p:nvSpPr>
              <p:cNvPr id="2" name="Title 1">
                <a:extLst>
                  <a:ext uri="{FF2B5EF4-FFF2-40B4-BE49-F238E27FC236}">
                    <a16:creationId xmlns:a16="http://schemas.microsoft.com/office/drawing/2014/main" id="{565E6379-78BE-A01E-FF85-D1C6EE5E04CB}"/>
                  </a:ext>
                </a:extLst>
              </p:cNvPr>
              <p:cNvSpPr>
                <a:spLocks noGrp="1" noRot="1" noChangeAspect="1" noMove="1" noResize="1" noEditPoints="1" noAdjustHandles="1" noChangeArrowheads="1" noChangeShapeType="1" noTextEdit="1"/>
              </p:cNvSpPr>
              <p:nvPr>
                <p:ph type="title"/>
              </p:nvPr>
            </p:nvSpPr>
            <p:spPr>
              <a:blipFill>
                <a:blip r:embed="rId2"/>
                <a:stretch>
                  <a:fillRect t="-49286" b="-67143"/>
                </a:stretch>
              </a:blipFill>
            </p:spPr>
            <p:txBody>
              <a:bodyPr/>
              <a:lstStyle/>
              <a:p>
                <a:r>
                  <a:rPr lang="en-US">
                    <a:noFill/>
                  </a:rPr>
                  <a:t> </a:t>
                </a:r>
              </a:p>
            </p:txBody>
          </p:sp>
        </mc:Fallback>
      </mc:AlternateContent>
    </p:spTree>
    <p:extLst>
      <p:ext uri="{BB962C8B-B14F-4D97-AF65-F5344CB8AC3E}">
        <p14:creationId xmlns:p14="http://schemas.microsoft.com/office/powerpoint/2010/main" val="147886307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43D9-D357-BE3A-F830-E6C24AC191BA}"/>
              </a:ext>
            </a:extLst>
          </p:cNvPr>
          <p:cNvSpPr>
            <a:spLocks noGrp="1"/>
          </p:cNvSpPr>
          <p:nvPr>
            <p:ph type="title"/>
          </p:nvPr>
        </p:nvSpPr>
        <p:spPr>
          <a:xfrm>
            <a:off x="0" y="2143125"/>
            <a:ext cx="9144000" cy="857250"/>
          </a:xfrm>
        </p:spPr>
        <p:txBody>
          <a:bodyPr/>
          <a:lstStyle/>
          <a:p>
            <a:r>
              <a:rPr lang="en-US" sz="800"/>
              <a:t>∅ | {1} | {2} | {3} | {4} | {5} | {6} | {7} | {8} | {9} | {1, 2} | {1, 3} | {1, 4} | {1, 5} | {1, 6} | {1, 7} | {1, 8} | {1, 9} | {2, 3} | {2, 4} | {2, 5} | {2, 6} | {2, 7} | {2, 8} | {2, 9} | {3, 4} | {3, 5} | {3, 6} | {3, 7} | {3, 8} | {3, 9} | {4, 5} | {4, 6} | {4, 7} | {4, 8} | {4, 9} | {5, 6} | {5, 7} | {5, 8} | {5, 9} | {6, 7} | {6, 8} | {6, 9} | {7, 8} | {7, 9} | {8, 9} | {1, 2, 3} | {1, 2, 4} | {1, 2, 5} | {1, 2, 6} | {1, 2, 7} | {1, 2, 8} | {1, 2, 9} | {1, 3, 4} | {1, 3, 5} | {1, 3, 6} | {1, 3, 7} | {1, 3, 8} | {1, 3, 9} | {1, 4, 5} | {1, 4, 6} | {1, 4, 7} | {1, 4, 8} | {1, 4, 9} | {1, 5, 6} | {1, 5, 7} | {1, 5, 8} | {1, 5, 9} | {1, 6, 7} | {1, 6, 8} | {1, 6, 9} | {1, 7, 8} | {1, 7, 9} | {1, 8, 9} | {2, 3, 4} | {2, 3, 5} | {2, 3, 6} | {2, 3, 7} | {2, 3, 8} | {2, 3, 9} | {2, 4, 5} | {2, 4, 6} | {2, 4, 7} | {2, 4, 8} | {2, 4, 9} | {2, 5, 6} | {2, 5, 7} | {2, 5, 8} | {2, 5, 9} | {2, 6, 7} | {2, 6, 8} | {2, 6, 9} | {2, 7, 8} | {2, 7, 9} | {2, 8, 9} | {3, 4, 5} | {3, 4, 6} | {3, 4, 7} | {3, 4, 8} | {3, 4, 9} | {3, 5, 6} | {3, 5, 7} | {3, 5, 8} | {3, 5, 9} | {3, 6, 7} | {3, 6, 8} | {3, 6, 9} | {3, 7, 8} | {3, 7, 9} | {3, 8, 9} | {4, 5, 6} | {4, 5, 7} | {4, 5, 8} | {4, 5, 9} | {4, 6, 7} | {4, 6, 8} | {4, 6, 9} | {4, 7, 8} | {4, 7, 9} | {4, 8, 9} | {5, 6, 7} | {5, 6, 8} | {5, 6, 9} | {5, 7, 8} | {5, 7, 9} | {5, 8, 9} | {6, 7, 8} | {6, 7, 9} | {6, 8, 9} | {7, 8, 9} | {1, 2, 3, 4} | {1, 2, 3, 5} | {1, 2, 3, 6} | {1, 2, 3, 7} | {1, 2, 3, 8} | {1, 2, 3, 9} | {1, 2, 4, 5} | {1, 2, 4, 6} | {1, 2, 4, 7} | {1, 2, 4, 8} | {1, 2, 4, 9} | {1, 2, 5, 6} | {1, 2, 5, 7} | {1, 2, 5, 8} | {1, 2, 5, 9} | {1, 2, 6, 7} | {1, 2, 6, 8} | {1, 2, 6, 9} | {1, 2, 7, 8} | {1, 2, 7, 9} | {1, 2, 8, 9} | {1, 3, 4, 5} | {1, 3, 4, 6} | {1, 3, 4, 7} | {1, 3, 4, 8} | {1, 3, 4, 9} | {1, 3, 5, 6} | {1, 3, 5, 7} | {1, 3, 5, 8} | {1, 3, 5, 9} | {1, 3, 6, 7} | {1, 3, 6, 8} | {1, 3, 6, 9} | {1, 3, 7, 8} | {1, 3, 7, 9} | {1, 3, 8, 9} | {1, 4, 5, 6} | {1, 4, 5, 7} | {1, 4, 5, 8} | {1, 4, 5, 9} | {1, 4, 6, 7} | {1, 4, 6, 8} | {1, 4, 6, 9} | {1, 4, 7, 8} | {1, 4, 7, 9} | {1, 4, 8, 9} | {1, 5, 6, 7} | {1, 5, 6, 8} | {1, 5, 6, 9} | {1, 5, 7, 8} | {1, 5, 7, 9} | {1, 5, 8, 9} | {1, 6, 7, 8} | {1, 6, 7, 9} | {1, 6, 8, 9} | {1, 7, 8, 9} | {2, 3, 4, 5} | {2, 3, 4, 6} | {2, 3, 4, 7} | {2, 3, 4, 8} | {2, 3, 4, 9} | {2, 3, 5, 6} | {2, 3, 5, 7} | {2, 3, 5, 8} | {2, 3, 5, 9} | {2, 3, 6, 7} | {2, 3, 6, 8} | {2, 3, 6, 9} | {2, 3, 7, 8} | {2, 3, 7, 9} | {2, 3, 8, 9} | {2, 4, 5, 6} | {2, 4, 5, 7} | {2, 4, 5, 8} | {2, 4, 5, 9} | {2, 4, 6, 7} | {2, 4, 6, 8} | {2, 4, 6, 9} | {2, 4, 7, 8} | {2, 4, 7, 9} | {2, 4, 8, 9} | {2, 5, 6, 7} | {2, 5, 6, 8} | {2, 5, 6, 9} | {2, 5, 7, 8} | {2, 5, 7, 9} | {2, 5, 8, 9} | {2, 6, 7, 8} | {2, 6, 7, 9} | {2, 6, 8, 9} | {2, 7, 8, 9} | {3, 4, 5, 6} | {3, 4, 5, 7} | {3, 4, 5, 8} | {3, 4, 5, 9} | {3, 4, 6, 7} | {3, 4, 6, 8} | {3, 4, 6, 9} | {3, 4, 7, 8} | {3, 4, 7, 9} | {3, 4, 8, 9} | {3, 5, 6, 7} | {3, 5, 6, 8} | {3, 5, 6, 9} | {3, 5, 7, 8} | {3, 5, 7, 9} | {3, 5, 8, 9} | {3, 6, 7, 8} | {3, 6, 7, 9} | {3, 6, 8, 9} | {3, 7, 8, 9} | {4, 5, 6, 7} | {4, 5, 6, 8} | {4, 5, 6, 9} | {4, 5, 7, 8} | {4, 5, 7, 9} | {4, 5, 8, 9} | {4, 6, 7, 8} | {4, 6, 7, 9} | {4, 6, 8, 9} | {4, 7, 8, 9} | {5, 6, 7, 8} | {5, 6, 7, 9} | {5, 6, 8, 9} | {5, 7, 8, 9} | {6, 7, 8, 9} | {1, 2, 3, 4, 5} | {1, 2, 3, 4, 6} | {1, 2, 3, 4, 7} | {1, 2, 3, 4, 8} | {1, 2, 3, 4, 9} | {1, 2, 3, 5, 6} | {1, 2, 3, 5, 7} | {1, 2, 3, 5, 8} | {1, 2, 3, 5, 9} | {1, 2, 3, 6, 7} | {1, 2, 3, 6, 8} | {1, 2, 3, 6, 9} | {1, 2, 3, 7, 8} | {1, 2, 3, 7, 9} | {1, 2, 3, 8, 9} | {1, 2, 4, 5, 6} | {1, 2, 4, 5, 7} | {1, 2, 4, 5, 8} | {1, 2, 4, 5, 9} | {1, 2, 4, 6, 7} | {1, 2, 4, 6, 8} | {1, 2, 4, 6, 9} | {1, 2, 4, 7, 8} | {1, 2, 4, 7, 9} | {1, 2, 4, 8, 9} | {1, 2, 5, 6, 7} | {1, 2, 5, 6, 8} | {1, 2, 5, 6, 9} | {1, 2, 5, 7, 8} | {1, 2, 5, 7, 9} | {1, 2, 5, 8, 9} | {1, 2, 6, 7, 8} | {1, 2, 6, 7, 9} | {1, 2, 6, 8, 9} | {1, 2, 7, 8, 9} | {1, 3, 4, 5, 6} | {1, 3, 4, 5, 7} | {1, 3, 4, 5, 8} | {1, 3, 4, 5, 9} | {1, 3, 4, 6, 7} | {1, 3, 4, 6, 8} | {1, 3, 4, 6, 9} | {1, 3, 4, 7, 8} | {1, 3, 4, 7, 9} | {1, 3, 4, 8, 9} | {1, 3, 5, 6, 7} | {1, 3, 5, 6, 8} | {1, 3, 5, 6, 9} | {1, 3, 5, 7, 8} | {1, 3, 5, 7, 9} | {1, 3, 5, 8, 9} | {1, 3, 6, 7, 8} | {1, 3, 6, 7, 9} | {1, 3, 6, 8, 9} | {1, 3, 7, 8, 9} | {1, 4, 5, 6, 7} | {1, 4, 5, 6, 8} | {1, 4, 5, 6, 9} | {1, 4, 5, 7, 8} | {1, 4, 5, 7, 9} | {1, 4, 5, 8, 9} | {1, 4, 6, 7, 8} | {1, 4, 6, 7, 9} | {1, 4, 6, 8, 9} | {1, 4, 7, 8, 9} | {1, 5, 6, 7, 8} | {1, 5, 6, 7, 9} | {1, 5, 6, 8, 9} | {1, 5, 7, 8, 9} | {1, 6, 7, 8, 9} | {2, 3, 4, 5, 6} | {2, 3, 4, 5, 7} | {2, 3, 4, 5, 8} | {2, 3, 4, 5, 9} | {2, 3, 4, 6, 7} | {2, 3, 4, 6, 8} | {2, 3, 4, 6, 9} | {2, 3, 4, 7, 8} | {2, 3, 4, 7, 9} | {2, 3, 4, 8, 9} | {2, 3, 5, 6, 7} | {2, 3, 5, 6, 8} | {2, 3, 5, 6, 9} | {2, 3, 5, 7, 8} | {2, 3, 5, 7, 9} | {2, 3, 5, 8, 9} | {2, 3, 6, 7, 8} | {2, 3, 6, 7, 9} | {2, 3, 6, 8, 9} | {2, 3, 7, 8, 9} | {2, 4, 5, 6, 7} | {2, 4, 5, 6, 8} | {2, 4, 5, 6, 9} | {2, 4, 5, 7, 8} | {2, 4, 5, 7, 9} | {2, 4, 5, 8, 9} | {2, 4, 6, 7, 8} | {2, 4, 6, 7, 9} | {2, 4, 6, 8, 9} | {2, 4, 7, 8, 9} | {2, 5, 6, 7, 8} | {2, 5, 6, 7, 9} | {2, 5, 6, 8, 9} | {2, 5, 7, 8, 9} | {2, 6, 7, 8, 9} | {3, 4, 5, 6, 7} | {3, 4, 5, 6, 8} | {3, 4, 5, 6, 9} | {3, 4, 5, 7, 8} | {3, 4, 5, 7, 9} | {3, 4, 5, 8, 9} | {3, 4, 6, 7, 8} | {3, 4, 6, 7, 9} | {3, 4, 6, 8, 9} | {3, 4, 7, 8, 9} | {3, 5, 6, 7, 8} | {3, 5, 6, 7, 9} | {3, 5, 6, 8, 9} | {3, 5, 7, 8, 9} | {3, 6, 7, 8, 9} | {4, 5, 6, 7, 8} | {4, 5, 6, 7, 9} | {4, 5, 6, 8, 9} | {4, 5, 7, 8, 9} | {4, 6, 7, 8, 9} | {5, 6, 7, 8, 9} | {1, 2, 3, 4, 5, 6} | {1, 2, 3, 4, 5, 7} | {1, 2, 3, 4, 5, 8} | {1, 2, 3, 4, 5, 9} | {1, 2, 3, 4, 6, 7} | {1, 2, 3, 4, 6, 8} | {1, 2, 3, 4, 6, 9} | {1, 2, 3, 4, 7, 8} | {1, 2, 3, 4, 7, 9} | {1, 2, 3, 4, 8, 9} | {1, 2, 3, 5, 6, 7} | {1, 2, 3, 5, 6, 8} | {1, 2, 3, 5, 6, 9} | {1, 2, 3, 5, 7, 8} | {1, 2, 3, 5, 7, 9} | {1, 2, 3, 5, 8, 9} | {1, 2, 3, 6, 7, 8} | {1, 2, 3, 6, 7, 9} | {1, 2, 3, 6, 8, 9} | {1, 2, 3, 7, 8, 9} | {1, 2, 4, 5, 6, 7} | {1, 2, 4, 5, 6, 8} | {1, 2, 4, 5, 6, 9} | {1, 2, 4, 5, 7, 8} | {1, 2, 4, 5, 7, 9} | {1, 2, 4, 5, 8, 9} | {1, 2, 4, 6, 7, 8} | {1, 2, 4, 6, 7, 9} | {1, 2, 4, 6, 8, 9} | {1, 2, 4, 7, 8, 9} | {1, 2, 5, 6, 7, 8} | {1, 2, 5, 6, 7, 9} | {1, 2, 5, 6, 8, 9} | {1, 2, 5, 7, 8, 9} | {1, 2, 6, 7, 8, 9} | {1, 3, 4, 5, 6, 7} | {1, 3, 4, 5, 6, 8} | {1, 3, 4, 5, 6, 9} | {1, 3, 4, 5, 7, 8} | {1, 3, 4, 5, 7, 9} | {1, 3, 4, 5, 8, 9} | {1, 3, 4, 6, 7, 8} | {1, 3, 4, 6, 7, 9} | {1, 3, 4, 6, 8, 9} | {1, 3, 4, 7, 8, 9} | {1, 3, 5, 6, 7, 8} | {1, 3, 5, 6, 7, 9} | {1, 3, 5, 6, 8, 9} | {1, 3, 5, 7, 8, 9} | {1, 3, 6, 7, 8, 9} | {1, 4, 5, 6, 7, 8} | {1, 4, 5, 6, 7, 9} | {1, 4, 5, 6, 8, 9} | {1, 4, 5, 7, 8, 9} | {1, 4, 6, 7, 8, 9} | {1, 5, 6, 7, 8, 9} | {2, 3, 4, 5, 6, 7} | {2, 3, 4, 5, 6, 8} | {2, 3, 4, 5, 6, 9} | {2, 3, 4, 5, 7, 8} | {2, 3, 4, 5, 7, 9} | {2, 3, 4, 5, 8, 9} | {2, 3, 4, 6, 7, 8} | {2, 3, 4, 6, 7, 9} | {2, 3, 4, 6, 8, 9} | {2, 3, 4, 7, 8, 9} | {2, 3, 5, 6, 7, 8} | {2, 3, 5, 6, 7, 9} | {2, 3, 5, 6, 8, 9} | {2, 3, 5, 7, 8, 9} | {2, 3, 6, 7, 8, 9} | {2, 4, 5, 6, 7, 8} | {2, 4, 5, 6, 7, 9} | {2, 4, 5, 6, 8, 9} | {2, 4, 5, 7, 8, 9} | {2, 4, 6, 7, 8, 9} | {2, 5, 6, 7, 8, 9} | {3, 4, 5, 6, 7, 8} | {3, 4, 5, 6, 7, 9} | {3, 4, 5, 6, 8, 9} | {3, 4, 5, 7, 8, 9} | {3, 4, 6, 7, 8, 9} | {3, 5, 6, 7, 8, 9} | {4, 5, 6, 7, 8, 9} | {1, 2, 3, 4, 5, 6, 7} | {1, 2, 3, 4, 5, 6, 8} | {1, 2, 3, 4, 5, 6, 9} | {1, 2, 3, 4, 5, 7, 8} | {1, 2, 3, 4, 5, 7, 9} | {1, 2, 3, 4, 5, 8, 9} | {1, 2, 3, 4, 6, 7, 8} | {1, 2, 3, 4, 6, 7, 9} | {1, 2, 3, 4, 6, 8, 9} | {1, 2, 3, 4, 7, 8, 9} | {1, 2, 3, 5, 6, 7, 8} | {1, 2, 3, 5, 6, 7, 9} | {1, 2, 3, 5, 6, 8, 9} | {1, 2, 3, 5, 7, 8, 9} | {1, 2, 3, 6, 7, 8, 9} | {1, 2, 4, 5, 6, 7, 8} | {1, 2, 4, 5, 6, 7, 9} | {1, 2, 4, 5, 6, 8, 9} | {1, 2, 4, 5, 7, 8, 9} | {1, 2, 4, 6, 7, 8, 9} | {1, 2, 5, 6, 7, 8, 9} | {1, 3, 4, 5, 6, 7, 8} | {1, 3, 4, 5, 6, 7, 9} | {1, 3, 4, 5, 6, 8, 9} | {1, 3, 4, 5, 7, 8, 9} | {1, 3, 4, 6, 7, 8, 9} | {1, 3, 5, 6, 7, 8, 9} | {1, 4, 5, 6, 7, 8, 9} | {2, 3, 4, 5, 6, 7, 8} | {2, 3, 4, 5, 6, 7, 9} | {2, 3, 4, 5, 6, 8, 9} | {2, 3, 4, 5, 7, 8, 9} | {2, 3, 4, 6, 7, 8, 9} | {2, 3, 5, 6, 7, 8, 9} | {2, 4, 5, 6, 7, 8, 9} | {3, 4, 5, 6, 7, 8, 9} | {1, 2, 3, 4, 5, 6, 7, 8} | {1, 2, 3, 4, 5, 6, 7, 9} | {1, 2, 3, 4, 5, 6, 8, 9} | {1, 2, 3, 4, 5, 7, 8, 9} | {1, 2, 3, 4, 6, 7, 8, 9} | {1, 2, 3, 5, 6, 7, 8, 9} | {1, 2, 4, 5, 6, 7, 8, 9} | {1, 3, 4, 5, 6, 7, 8, 9} | {2, 3, 4, 5, 6, 7, 8, 9} | {1, 2, 3, 4, 5, 6, 7, 8, 9}</a:t>
            </a:r>
            <a:br>
              <a:rPr lang="en-US" sz="800"/>
            </a:br>
            <a:endParaRPr lang="en-US" sz="800"/>
          </a:p>
        </p:txBody>
      </p:sp>
    </p:spTree>
    <p:extLst>
      <p:ext uri="{BB962C8B-B14F-4D97-AF65-F5344CB8AC3E}">
        <p14:creationId xmlns:p14="http://schemas.microsoft.com/office/powerpoint/2010/main" val="168969689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8985EBB-A2FE-8AD3-FB35-727CFEC7BA04}"/>
                  </a:ext>
                </a:extLst>
              </p:cNvPr>
              <p:cNvSpPr>
                <a:spLocks noGrp="1"/>
              </p:cNvSpPr>
              <p:nvPr>
                <p:ph type="title"/>
              </p:nvPr>
            </p:nvSpPr>
            <p:spPr/>
            <p:txBody>
              <a:bodyPr/>
              <a:lstStyle/>
              <a:p>
                <a:r>
                  <a:rPr lang="en-US" sz="4400" dirty="0"/>
                  <a:t>there are </a:t>
                </a:r>
                <a14:m>
                  <m:oMath xmlns:m="http://schemas.openxmlformats.org/officeDocument/2006/math">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2</m:t>
                        </m:r>
                      </m:e>
                      <m:sup>
                        <m:r>
                          <a:rPr lang="en-US" sz="4400" b="0" i="1" smtClean="0">
                            <a:latin typeface="Cambria Math" panose="02040503050406030204" pitchFamily="18" charset="0"/>
                          </a:rPr>
                          <m:t>9</m:t>
                        </m:r>
                      </m:sup>
                    </m:sSup>
                  </m:oMath>
                </a14:m>
                <a:r>
                  <a:rPr lang="en-US" sz="4400" dirty="0"/>
                  <a:t> </a:t>
                </a:r>
                <a:r>
                  <a:rPr lang="en-US" sz="4400"/>
                  <a:t>of them</a:t>
                </a:r>
                <a:endParaRPr lang="en-US"/>
              </a:p>
            </p:txBody>
          </p:sp>
        </mc:Choice>
        <mc:Fallback xmlns="">
          <p:sp>
            <p:nvSpPr>
              <p:cNvPr id="2" name="Title 1">
                <a:extLst>
                  <a:ext uri="{FF2B5EF4-FFF2-40B4-BE49-F238E27FC236}">
                    <a16:creationId xmlns:a16="http://schemas.microsoft.com/office/drawing/2014/main" id="{28985EBB-A2FE-8AD3-FB35-727CFEC7BA04}"/>
                  </a:ext>
                </a:extLst>
              </p:cNvPr>
              <p:cNvSpPr>
                <a:spLocks noGrp="1" noRot="1" noChangeAspect="1" noMove="1" noResize="1" noEditPoints="1" noAdjustHandles="1" noChangeArrowheads="1" noChangeShapeType="1" noTextEdit="1"/>
              </p:cNvSpPr>
              <p:nvPr>
                <p:ph type="title"/>
              </p:nvPr>
            </p:nvSpPr>
            <p:spPr>
              <a:blipFill>
                <a:blip r:embed="rId2"/>
                <a:stretch>
                  <a:fillRect t="-10000" b="-27857"/>
                </a:stretch>
              </a:blipFill>
            </p:spPr>
            <p:txBody>
              <a:bodyPr/>
              <a:lstStyle/>
              <a:p>
                <a:r>
                  <a:rPr lang="en-US">
                    <a:noFill/>
                  </a:rPr>
                  <a:t> </a:t>
                </a:r>
              </a:p>
            </p:txBody>
          </p:sp>
        </mc:Fallback>
      </mc:AlternateContent>
    </p:spTree>
    <p:extLst>
      <p:ext uri="{BB962C8B-B14F-4D97-AF65-F5344CB8AC3E}">
        <p14:creationId xmlns:p14="http://schemas.microsoft.com/office/powerpoint/2010/main" val="240101693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72FA7E-E842-7BD0-2E8F-46BBF57D23A7}"/>
              </a:ext>
            </a:extLst>
          </p:cNvPr>
          <p:cNvSpPr>
            <a:spLocks noGrp="1"/>
          </p:cNvSpPr>
          <p:nvPr>
            <p:ph type="title"/>
          </p:nvPr>
        </p:nvSpPr>
        <p:spPr/>
        <p:txBody>
          <a:bodyPr/>
          <a:lstStyle/>
          <a:p>
            <a:r>
              <a:rPr lang="en-US" sz="4000"/>
              <a:t>🧠 </a:t>
            </a:r>
            <a:r>
              <a:rPr lang="en-US" sz="4000">
                <a:solidFill>
                  <a:srgbClr val="F80B8D"/>
                </a:solidFill>
              </a:rPr>
              <a:t>why?</a:t>
            </a:r>
          </a:p>
        </p:txBody>
      </p:sp>
    </p:spTree>
    <p:extLst>
      <p:ext uri="{BB962C8B-B14F-4D97-AF65-F5344CB8AC3E}">
        <p14:creationId xmlns:p14="http://schemas.microsoft.com/office/powerpoint/2010/main" val="368553360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85EBB-A2FE-8AD3-FB35-727CFEC7BA04}"/>
              </a:ext>
            </a:extLst>
          </p:cNvPr>
          <p:cNvSpPr>
            <a:spLocks noGrp="1"/>
          </p:cNvSpPr>
          <p:nvPr>
            <p:ph type="title"/>
          </p:nvPr>
        </p:nvSpPr>
        <p:spPr/>
        <p:txBody>
          <a:bodyPr/>
          <a:lstStyle/>
          <a:p>
            <a:r>
              <a:rPr lang="en-US" sz="4000"/>
              <a:t>each of the 9 elements is either included or not included (excluded) in the subset</a:t>
            </a:r>
            <a:br>
              <a:rPr lang="en-US" sz="4000"/>
            </a:br>
            <a:br>
              <a:rPr lang="en-US" sz="4000"/>
            </a:br>
            <a:r>
              <a:rPr lang="en-US" sz="4000"/>
              <a:t>9 include/exclude decisions =&gt; 2</a:t>
            </a:r>
            <a:r>
              <a:rPr lang="en-US" sz="4000" baseline="30000"/>
              <a:t>9</a:t>
            </a:r>
          </a:p>
        </p:txBody>
      </p:sp>
    </p:spTree>
    <p:extLst>
      <p:ext uri="{BB962C8B-B14F-4D97-AF65-F5344CB8AC3E}">
        <p14:creationId xmlns:p14="http://schemas.microsoft.com/office/powerpoint/2010/main" val="428755565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otta Catch 'Em All | Know Your Meme">
            <a:extLst>
              <a:ext uri="{FF2B5EF4-FFF2-40B4-BE49-F238E27FC236}">
                <a16:creationId xmlns:a16="http://schemas.microsoft.com/office/drawing/2014/main" id="{C8AAF5BE-0AA3-5B0A-40E0-F9FED779ED9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35164" y="234950"/>
            <a:ext cx="8308622" cy="4673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DC8FC3-551D-668D-F166-9DB6443A019E}"/>
              </a:ext>
            </a:extLst>
          </p:cNvPr>
          <p:cNvSpPr txBox="1"/>
          <p:nvPr/>
        </p:nvSpPr>
        <p:spPr>
          <a:xfrm>
            <a:off x="3227910" y="698256"/>
            <a:ext cx="2280138" cy="584775"/>
          </a:xfrm>
          <a:prstGeom prst="rect">
            <a:avLst/>
          </a:prstGeom>
          <a:solidFill>
            <a:srgbClr val="FF0000"/>
          </a:solidFill>
          <a:ln w="38100">
            <a:solidFill>
              <a:schemeClr val="accent3"/>
            </a:solidFill>
          </a:ln>
        </p:spPr>
        <p:txBody>
          <a:bodyPr wrap="square" rtlCol="0">
            <a:spAutoFit/>
          </a:bodyPr>
          <a:lstStyle/>
          <a:p>
            <a:pPr algn="ctr"/>
            <a:r>
              <a:rPr lang="en-US" sz="3200" b="1" dirty="0">
                <a:solidFill>
                  <a:srgbClr val="0000FF"/>
                </a:solidFill>
                <a:latin typeface="Comic Sans MS" panose="030F0702030302020204" pitchFamily="66" charset="0"/>
              </a:rPr>
              <a:t>enumerate</a:t>
            </a:r>
          </a:p>
        </p:txBody>
      </p:sp>
    </p:spTree>
    <p:extLst>
      <p:ext uri="{BB962C8B-B14F-4D97-AF65-F5344CB8AC3E}">
        <p14:creationId xmlns:p14="http://schemas.microsoft.com/office/powerpoint/2010/main" val="113074731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1395917-27C1-C7B2-5DE2-55E437A0284A}"/>
                  </a:ext>
                </a:extLst>
              </p:cNvPr>
              <p:cNvSpPr>
                <a:spLocks noGrp="1"/>
              </p:cNvSpPr>
              <p:nvPr>
                <p:ph type="title"/>
              </p:nvPr>
            </p:nvSpPr>
            <p:spPr/>
            <p:txBody>
              <a:bodyPr/>
              <a:lstStyle/>
              <a:p>
                <a:r>
                  <a:rPr lang="en-US" dirty="0"/>
                  <a:t>what are the subsets of </a:t>
                </a:r>
                <a14:m>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 </m:t>
                    </m:r>
                    <m:r>
                      <a:rPr lang="en-US" b="0" i="1" dirty="0" smtClean="0">
                        <a:latin typeface="Cambria Math" panose="02040503050406030204" pitchFamily="18" charset="0"/>
                      </a:rPr>
                      <m:t>4</m:t>
                    </m:r>
                    <m:r>
                      <a:rPr lang="en-US" i="1" dirty="0" smtClean="0">
                        <a:latin typeface="Cambria Math" panose="02040503050406030204" pitchFamily="18" charset="0"/>
                      </a:rPr>
                      <m:t>, </m:t>
                    </m:r>
                    <m:r>
                      <a:rPr lang="en-US" b="0" i="1" dirty="0" smtClean="0">
                        <a:latin typeface="Cambria Math" panose="02040503050406030204" pitchFamily="18" charset="0"/>
                      </a:rPr>
                      <m:t>5</m:t>
                    </m:r>
                    <m:r>
                      <a:rPr lang="en-US" i="1" dirty="0" smtClean="0">
                        <a:latin typeface="Cambria Math" panose="02040503050406030204" pitchFamily="18" charset="0"/>
                      </a:rPr>
                      <m:t>}</m:t>
                    </m:r>
                  </m:oMath>
                </a14:m>
                <a:r>
                  <a:rPr lang="en-US" dirty="0"/>
                  <a:t>?</a:t>
                </a:r>
                <a:endParaRPr lang="en-US"/>
              </a:p>
            </p:txBody>
          </p:sp>
        </mc:Choice>
        <mc:Fallback xmlns="">
          <p:sp>
            <p:nvSpPr>
              <p:cNvPr id="2" name="Title 1">
                <a:extLst>
                  <a:ext uri="{FF2B5EF4-FFF2-40B4-BE49-F238E27FC236}">
                    <a16:creationId xmlns:a16="http://schemas.microsoft.com/office/drawing/2014/main" id="{01395917-27C1-C7B2-5DE2-55E437A0284A}"/>
                  </a:ext>
                </a:extLst>
              </p:cNvPr>
              <p:cNvSpPr>
                <a:spLocks noGrp="1" noRot="1" noChangeAspect="1" noMove="1" noResize="1" noEditPoints="1" noAdjustHandles="1" noChangeArrowheads="1" noChangeShapeType="1" noTextEdit="1"/>
              </p:cNvSpPr>
              <p:nvPr>
                <p:ph type="title"/>
              </p:nvPr>
            </p:nvSpPr>
            <p:spPr>
              <a:blipFill>
                <a:blip r:embed="rId2"/>
                <a:stretch>
                  <a:fillRect l="-2815" t="-10000" r="-2889" b="-27857"/>
                </a:stretch>
              </a:blipFill>
            </p:spPr>
            <p:txBody>
              <a:bodyPr/>
              <a:lstStyle/>
              <a:p>
                <a:r>
                  <a:rPr lang="en-US">
                    <a:noFill/>
                  </a:rPr>
                  <a:t> </a:t>
                </a:r>
              </a:p>
            </p:txBody>
          </p:sp>
        </mc:Fallback>
      </mc:AlternateContent>
    </p:spTree>
    <p:extLst>
      <p:ext uri="{BB962C8B-B14F-4D97-AF65-F5344CB8AC3E}">
        <p14:creationId xmlns:p14="http://schemas.microsoft.com/office/powerpoint/2010/main" val="17440057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41781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402810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extLst>
              <p:ext uri="{D42A27DB-BD31-4B8C-83A1-F6EECF244321}">
                <p14:modId xmlns:p14="http://schemas.microsoft.com/office/powerpoint/2010/main" val="550057273"/>
              </p:ext>
            </p:extLst>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B600DEF5-8464-3994-F379-2B20A6C35EF9}"/>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C77CA516-EBBE-8587-53B7-D58B1D576C52}"/>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9802984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3944FA3D-A7DE-4433-A87F-F0364D7BB051}"/>
                  </a:ext>
                </a:extLst>
              </p:cNvPr>
              <p:cNvSpPr>
                <a:spLocks noGrp="1"/>
              </p:cNvSpPr>
              <p:nvPr>
                <p:ph type="title"/>
              </p:nvPr>
            </p:nvSpPr>
            <p:spPr/>
            <p:txBody>
              <a:bodyPr>
                <a:normAutofit/>
              </a:bodyPr>
              <a:lstStyle/>
              <a:p>
                <a:r>
                  <a:rPr lang="en-US" dirty="0"/>
                  <a:t>what are the subsets of </a:t>
                </a:r>
                <a14:m>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 </m:t>
                    </m:r>
                    <m:r>
                      <a:rPr lang="en-US" b="0" i="1" dirty="0" smtClean="0">
                        <a:latin typeface="Cambria Math" panose="02040503050406030204" pitchFamily="18" charset="0"/>
                      </a:rPr>
                      <m:t>4</m:t>
                    </m:r>
                    <m:r>
                      <a:rPr lang="en-US" i="1" dirty="0" smtClean="0">
                        <a:latin typeface="Cambria Math" panose="02040503050406030204" pitchFamily="18" charset="0"/>
                      </a:rPr>
                      <m:t>, </m:t>
                    </m:r>
                    <m:r>
                      <a:rPr lang="en-US" b="0" i="1" dirty="0" smtClean="0">
                        <a:latin typeface="Cambria Math" panose="02040503050406030204" pitchFamily="18" charset="0"/>
                      </a:rPr>
                      <m:t>5</m:t>
                    </m:r>
                    <m:r>
                      <a:rPr lang="en-US" i="1" dirty="0" smtClean="0">
                        <a:latin typeface="Cambria Math" panose="02040503050406030204" pitchFamily="18" charset="0"/>
                      </a:rPr>
                      <m:t>}</m:t>
                    </m:r>
                  </m:oMath>
                </a14:m>
                <a:r>
                  <a:rPr lang="en-US" dirty="0"/>
                  <a:t>?</a:t>
                </a:r>
                <a:endParaRPr lang="en-US"/>
              </a:p>
            </p:txBody>
          </p:sp>
        </mc:Choice>
        <mc:Fallback xmlns="">
          <p:sp>
            <p:nvSpPr>
              <p:cNvPr id="3" name="Title 2">
                <a:extLst>
                  <a:ext uri="{FF2B5EF4-FFF2-40B4-BE49-F238E27FC236}">
                    <a16:creationId xmlns:a16="http://schemas.microsoft.com/office/drawing/2014/main" id="{3944FA3D-A7DE-4433-A87F-F0364D7BB051}"/>
                  </a:ext>
                </a:extLst>
              </p:cNvPr>
              <p:cNvSpPr>
                <a:spLocks noGrp="1" noRot="1" noChangeAspect="1" noMove="1" noResize="1" noEditPoints="1" noAdjustHandles="1" noChangeArrowheads="1" noChangeShapeType="1" noTextEdit="1"/>
              </p:cNvSpPr>
              <p:nvPr>
                <p:ph type="title"/>
              </p:nvPr>
            </p:nvSpPr>
            <p:spPr>
              <a:blipFill>
                <a:blip r:embed="rId2"/>
                <a:stretch>
                  <a:fillRect t="-5505" b="-23853"/>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72BDCEF6-F363-EB76-74B3-B791CEC92151}"/>
              </a:ext>
            </a:extLst>
          </p:cNvPr>
          <p:cNvSpPr/>
          <p:nvPr/>
        </p:nvSpPr>
        <p:spPr>
          <a:xfrm>
            <a:off x="1408194" y="2080058"/>
            <a:ext cx="7684736"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DC14E8F-7CBD-4F7D-DDCD-5600D1251220}"/>
                  </a:ext>
                </a:extLst>
              </p:cNvPr>
              <p:cNvSpPr txBox="1"/>
              <p:nvPr/>
            </p:nvSpPr>
            <p:spPr>
              <a:xfrm>
                <a:off x="3218946"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6" name="TextBox 45">
                <a:extLst>
                  <a:ext uri="{FF2B5EF4-FFF2-40B4-BE49-F238E27FC236}">
                    <a16:creationId xmlns:a16="http://schemas.microsoft.com/office/drawing/2014/main" id="{6DC14E8F-7CBD-4F7D-DDCD-5600D1251220}"/>
                  </a:ext>
                </a:extLst>
              </p:cNvPr>
              <p:cNvSpPr txBox="1">
                <a:spLocks noRot="1" noChangeAspect="1" noMove="1" noResize="1" noEditPoints="1" noAdjustHandles="1" noChangeArrowheads="1" noChangeShapeType="1" noTextEdit="1"/>
              </p:cNvSpPr>
              <p:nvPr/>
            </p:nvSpPr>
            <p:spPr>
              <a:xfrm>
                <a:off x="3218946" y="2080058"/>
                <a:ext cx="633046"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2124918-56E2-439D-63DD-FCE2F4D9CE3E}"/>
                  </a:ext>
                </a:extLst>
              </p:cNvPr>
              <p:cNvSpPr txBox="1"/>
              <p:nvPr/>
            </p:nvSpPr>
            <p:spPr>
              <a:xfrm>
                <a:off x="4114797"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7" name="TextBox 46">
                <a:extLst>
                  <a:ext uri="{FF2B5EF4-FFF2-40B4-BE49-F238E27FC236}">
                    <a16:creationId xmlns:a16="http://schemas.microsoft.com/office/drawing/2014/main" id="{A2124918-56E2-439D-63DD-FCE2F4D9CE3E}"/>
                  </a:ext>
                </a:extLst>
              </p:cNvPr>
              <p:cNvSpPr txBox="1">
                <a:spLocks noRot="1" noChangeAspect="1" noMove="1" noResize="1" noEditPoints="1" noAdjustHandles="1" noChangeArrowheads="1" noChangeShapeType="1" noTextEdit="1"/>
              </p:cNvSpPr>
              <p:nvPr/>
            </p:nvSpPr>
            <p:spPr>
              <a:xfrm>
                <a:off x="4114797" y="2080058"/>
                <a:ext cx="633046" cy="523220"/>
              </a:xfrm>
              <a:prstGeom prst="rect">
                <a:avLst/>
              </a:prstGeom>
              <a:blipFill>
                <a:blip r:embed="rId4"/>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91AFA87-169B-67A7-F323-ED0BFD7A3030}"/>
                  </a:ext>
                </a:extLst>
              </p:cNvPr>
              <p:cNvSpPr txBox="1"/>
              <p:nvPr/>
            </p:nvSpPr>
            <p:spPr>
              <a:xfrm>
                <a:off x="1427244"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8" name="TextBox 47">
                <a:extLst>
                  <a:ext uri="{FF2B5EF4-FFF2-40B4-BE49-F238E27FC236}">
                    <a16:creationId xmlns:a16="http://schemas.microsoft.com/office/drawing/2014/main" id="{891AFA87-169B-67A7-F323-ED0BFD7A3030}"/>
                  </a:ext>
                </a:extLst>
              </p:cNvPr>
              <p:cNvSpPr txBox="1">
                <a:spLocks noRot="1" noChangeAspect="1" noMove="1" noResize="1" noEditPoints="1" noAdjustHandles="1" noChangeArrowheads="1" noChangeShapeType="1" noTextEdit="1"/>
              </p:cNvSpPr>
              <p:nvPr/>
            </p:nvSpPr>
            <p:spPr>
              <a:xfrm>
                <a:off x="1427244" y="2080058"/>
                <a:ext cx="633046"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489D036-9BA0-C16D-D391-D80588912CF6}"/>
                  </a:ext>
                </a:extLst>
              </p:cNvPr>
              <p:cNvSpPr txBox="1"/>
              <p:nvPr/>
            </p:nvSpPr>
            <p:spPr>
              <a:xfrm>
                <a:off x="2323095"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9" name="TextBox 48">
                <a:extLst>
                  <a:ext uri="{FF2B5EF4-FFF2-40B4-BE49-F238E27FC236}">
                    <a16:creationId xmlns:a16="http://schemas.microsoft.com/office/drawing/2014/main" id="{1489D036-9BA0-C16D-D391-D80588912CF6}"/>
                  </a:ext>
                </a:extLst>
              </p:cNvPr>
              <p:cNvSpPr txBox="1">
                <a:spLocks noRot="1" noChangeAspect="1" noMove="1" noResize="1" noEditPoints="1" noAdjustHandles="1" noChangeArrowheads="1" noChangeShapeType="1" noTextEdit="1"/>
              </p:cNvSpPr>
              <p:nvPr/>
            </p:nvSpPr>
            <p:spPr>
              <a:xfrm>
                <a:off x="2323095" y="2080058"/>
                <a:ext cx="633046"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97CB47C-9C8B-506B-4011-08A4580BC325}"/>
                  </a:ext>
                </a:extLst>
              </p:cNvPr>
              <p:cNvSpPr txBox="1"/>
              <p:nvPr/>
            </p:nvSpPr>
            <p:spPr>
              <a:xfrm>
                <a:off x="7021169"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0" name="TextBox 49">
                <a:extLst>
                  <a:ext uri="{FF2B5EF4-FFF2-40B4-BE49-F238E27FC236}">
                    <a16:creationId xmlns:a16="http://schemas.microsoft.com/office/drawing/2014/main" id="{297CB47C-9C8B-506B-4011-08A4580BC325}"/>
                  </a:ext>
                </a:extLst>
              </p:cNvPr>
              <p:cNvSpPr txBox="1">
                <a:spLocks noRot="1" noChangeAspect="1" noMove="1" noResize="1" noEditPoints="1" noAdjustHandles="1" noChangeArrowheads="1" noChangeShapeType="1" noTextEdit="1"/>
              </p:cNvSpPr>
              <p:nvPr/>
            </p:nvSpPr>
            <p:spPr>
              <a:xfrm>
                <a:off x="7021169" y="2080058"/>
                <a:ext cx="633046" cy="523220"/>
              </a:xfrm>
              <a:prstGeom prst="rect">
                <a:avLst/>
              </a:prstGeom>
              <a:blipFill>
                <a:blip r:embed="rId7"/>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B1D4DCA-609C-5E4A-3F73-E34920660E32}"/>
                  </a:ext>
                </a:extLst>
              </p:cNvPr>
              <p:cNvSpPr txBox="1"/>
              <p:nvPr/>
            </p:nvSpPr>
            <p:spPr>
              <a:xfrm>
                <a:off x="8217903"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1" name="TextBox 50">
                <a:extLst>
                  <a:ext uri="{FF2B5EF4-FFF2-40B4-BE49-F238E27FC236}">
                    <a16:creationId xmlns:a16="http://schemas.microsoft.com/office/drawing/2014/main" id="{5B1D4DCA-609C-5E4A-3F73-E34920660E32}"/>
                  </a:ext>
                </a:extLst>
              </p:cNvPr>
              <p:cNvSpPr txBox="1">
                <a:spLocks noRot="1" noChangeAspect="1" noMove="1" noResize="1" noEditPoints="1" noAdjustHandles="1" noChangeArrowheads="1" noChangeShapeType="1" noTextEdit="1"/>
              </p:cNvSpPr>
              <p:nvPr/>
            </p:nvSpPr>
            <p:spPr>
              <a:xfrm>
                <a:off x="8217903" y="2080058"/>
                <a:ext cx="633046" cy="523220"/>
              </a:xfrm>
              <a:prstGeom prst="rect">
                <a:avLst/>
              </a:prstGeom>
              <a:blipFill>
                <a:blip r:embed="rId8"/>
                <a:stretch>
                  <a:fillRect l="-35577"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A8606DF-3DA0-6A63-2AB3-EFCF89BF0F98}"/>
                  </a:ext>
                </a:extLst>
              </p:cNvPr>
              <p:cNvSpPr txBox="1"/>
              <p:nvPr/>
            </p:nvSpPr>
            <p:spPr>
              <a:xfrm>
                <a:off x="5124928"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2" name="TextBox 51">
                <a:extLst>
                  <a:ext uri="{FF2B5EF4-FFF2-40B4-BE49-F238E27FC236}">
                    <a16:creationId xmlns:a16="http://schemas.microsoft.com/office/drawing/2014/main" id="{0A8606DF-3DA0-6A63-2AB3-EFCF89BF0F98}"/>
                  </a:ext>
                </a:extLst>
              </p:cNvPr>
              <p:cNvSpPr txBox="1">
                <a:spLocks noRot="1" noChangeAspect="1" noMove="1" noResize="1" noEditPoints="1" noAdjustHandles="1" noChangeArrowheads="1" noChangeShapeType="1" noTextEdit="1"/>
              </p:cNvSpPr>
              <p:nvPr/>
            </p:nvSpPr>
            <p:spPr>
              <a:xfrm>
                <a:off x="5124928" y="2080058"/>
                <a:ext cx="633046"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7A317FC-317B-A1F9-DBF4-7C20C6B6DC74}"/>
                  </a:ext>
                </a:extLst>
              </p:cNvPr>
              <p:cNvSpPr txBox="1"/>
              <p:nvPr/>
            </p:nvSpPr>
            <p:spPr>
              <a:xfrm>
                <a:off x="6004162"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3" name="TextBox 52">
                <a:extLst>
                  <a:ext uri="{FF2B5EF4-FFF2-40B4-BE49-F238E27FC236}">
                    <a16:creationId xmlns:a16="http://schemas.microsoft.com/office/drawing/2014/main" id="{A7A317FC-317B-A1F9-DBF4-7C20C6B6DC74}"/>
                  </a:ext>
                </a:extLst>
              </p:cNvPr>
              <p:cNvSpPr txBox="1">
                <a:spLocks noRot="1" noChangeAspect="1" noMove="1" noResize="1" noEditPoints="1" noAdjustHandles="1" noChangeArrowheads="1" noChangeShapeType="1" noTextEdit="1"/>
              </p:cNvSpPr>
              <p:nvPr/>
            </p:nvSpPr>
            <p:spPr>
              <a:xfrm>
                <a:off x="6004162" y="2080058"/>
                <a:ext cx="633046" cy="523220"/>
              </a:xfrm>
              <a:prstGeom prst="rect">
                <a:avLst/>
              </a:prstGeom>
              <a:blipFill>
                <a:blip r:embed="rId10"/>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79CA36C-6DAF-B63F-D053-34F973D93EF2}"/>
                  </a:ext>
                </a:extLst>
              </p:cNvPr>
              <p:cNvSpPr txBox="1"/>
              <p:nvPr/>
            </p:nvSpPr>
            <p:spPr>
              <a:xfrm>
                <a:off x="5546962"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4" name="TextBox 53">
                <a:extLst>
                  <a:ext uri="{FF2B5EF4-FFF2-40B4-BE49-F238E27FC236}">
                    <a16:creationId xmlns:a16="http://schemas.microsoft.com/office/drawing/2014/main" id="{179CA36C-6DAF-B63F-D053-34F973D93EF2}"/>
                  </a:ext>
                </a:extLst>
              </p:cNvPr>
              <p:cNvSpPr txBox="1">
                <a:spLocks noRot="1" noChangeAspect="1" noMove="1" noResize="1" noEditPoints="1" noAdjustHandles="1" noChangeArrowheads="1" noChangeShapeType="1" noTextEdit="1"/>
              </p:cNvSpPr>
              <p:nvPr/>
            </p:nvSpPr>
            <p:spPr>
              <a:xfrm>
                <a:off x="5546962" y="2922562"/>
                <a:ext cx="633046"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E90A072-42CB-D583-D526-D59227632A72}"/>
                  </a:ext>
                </a:extLst>
              </p:cNvPr>
              <p:cNvSpPr txBox="1"/>
              <p:nvPr/>
            </p:nvSpPr>
            <p:spPr>
              <a:xfrm>
                <a:off x="7584857"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5" name="TextBox 54">
                <a:extLst>
                  <a:ext uri="{FF2B5EF4-FFF2-40B4-BE49-F238E27FC236}">
                    <a16:creationId xmlns:a16="http://schemas.microsoft.com/office/drawing/2014/main" id="{8E90A072-42CB-D583-D526-D59227632A72}"/>
                  </a:ext>
                </a:extLst>
              </p:cNvPr>
              <p:cNvSpPr txBox="1">
                <a:spLocks noRot="1" noChangeAspect="1" noMove="1" noResize="1" noEditPoints="1" noAdjustHandles="1" noChangeArrowheads="1" noChangeShapeType="1" noTextEdit="1"/>
              </p:cNvSpPr>
              <p:nvPr/>
            </p:nvSpPr>
            <p:spPr>
              <a:xfrm>
                <a:off x="7584857" y="2922562"/>
                <a:ext cx="633046" cy="523220"/>
              </a:xfrm>
              <a:prstGeom prst="rect">
                <a:avLst/>
              </a:prstGeom>
              <a:blipFill>
                <a:blip r:embed="rId12"/>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AF7AFF7-1899-733F-149A-3AA2E09BCC4A}"/>
                  </a:ext>
                </a:extLst>
              </p:cNvPr>
              <p:cNvSpPr txBox="1"/>
              <p:nvPr/>
            </p:nvSpPr>
            <p:spPr>
              <a:xfrm>
                <a:off x="1856156"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6" name="TextBox 55">
                <a:extLst>
                  <a:ext uri="{FF2B5EF4-FFF2-40B4-BE49-F238E27FC236}">
                    <a16:creationId xmlns:a16="http://schemas.microsoft.com/office/drawing/2014/main" id="{7AF7AFF7-1899-733F-149A-3AA2E09BCC4A}"/>
                  </a:ext>
                </a:extLst>
              </p:cNvPr>
              <p:cNvSpPr txBox="1">
                <a:spLocks noRot="1" noChangeAspect="1" noMove="1" noResize="1" noEditPoints="1" noAdjustHandles="1" noChangeArrowheads="1" noChangeShapeType="1" noTextEdit="1"/>
              </p:cNvSpPr>
              <p:nvPr/>
            </p:nvSpPr>
            <p:spPr>
              <a:xfrm>
                <a:off x="1856156" y="2922562"/>
                <a:ext cx="633046"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AF7756E-A077-7264-3F8B-A9445D2C21CA}"/>
                  </a:ext>
                </a:extLst>
              </p:cNvPr>
              <p:cNvSpPr txBox="1"/>
              <p:nvPr/>
            </p:nvSpPr>
            <p:spPr>
              <a:xfrm>
                <a:off x="3634151"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7" name="TextBox 56">
                <a:extLst>
                  <a:ext uri="{FF2B5EF4-FFF2-40B4-BE49-F238E27FC236}">
                    <a16:creationId xmlns:a16="http://schemas.microsoft.com/office/drawing/2014/main" id="{3AF7756E-A077-7264-3F8B-A9445D2C21CA}"/>
                  </a:ext>
                </a:extLst>
              </p:cNvPr>
              <p:cNvSpPr txBox="1">
                <a:spLocks noRot="1" noChangeAspect="1" noMove="1" noResize="1" noEditPoints="1" noAdjustHandles="1" noChangeArrowheads="1" noChangeShapeType="1" noTextEdit="1"/>
              </p:cNvSpPr>
              <p:nvPr/>
            </p:nvSpPr>
            <p:spPr>
              <a:xfrm>
                <a:off x="3634151" y="2922562"/>
                <a:ext cx="633046" cy="52322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BA329F3-604B-D311-FF90-63EDDA86BCB5}"/>
                  </a:ext>
                </a:extLst>
              </p:cNvPr>
              <p:cNvSpPr txBox="1"/>
              <p:nvPr/>
            </p:nvSpPr>
            <p:spPr>
              <a:xfrm>
                <a:off x="6610824" y="360858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8" name="TextBox 57">
                <a:extLst>
                  <a:ext uri="{FF2B5EF4-FFF2-40B4-BE49-F238E27FC236}">
                    <a16:creationId xmlns:a16="http://schemas.microsoft.com/office/drawing/2014/main" id="{0BA329F3-604B-D311-FF90-63EDDA86BCB5}"/>
                  </a:ext>
                </a:extLst>
              </p:cNvPr>
              <p:cNvSpPr txBox="1">
                <a:spLocks noRot="1" noChangeAspect="1" noMove="1" noResize="1" noEditPoints="1" noAdjustHandles="1" noChangeArrowheads="1" noChangeShapeType="1" noTextEdit="1"/>
              </p:cNvSpPr>
              <p:nvPr/>
            </p:nvSpPr>
            <p:spPr>
              <a:xfrm>
                <a:off x="6610824" y="3608588"/>
                <a:ext cx="633046"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3FE8661-0B4D-84F6-14A6-5B29EAE0647B}"/>
                  </a:ext>
                </a:extLst>
              </p:cNvPr>
              <p:cNvSpPr txBox="1"/>
              <p:nvPr/>
            </p:nvSpPr>
            <p:spPr>
              <a:xfrm>
                <a:off x="2732456" y="360858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9" name="TextBox 58">
                <a:extLst>
                  <a:ext uri="{FF2B5EF4-FFF2-40B4-BE49-F238E27FC236}">
                    <a16:creationId xmlns:a16="http://schemas.microsoft.com/office/drawing/2014/main" id="{23FE8661-0B4D-84F6-14A6-5B29EAE0647B}"/>
                  </a:ext>
                </a:extLst>
              </p:cNvPr>
              <p:cNvSpPr txBox="1">
                <a:spLocks noRot="1" noChangeAspect="1" noMove="1" noResize="1" noEditPoints="1" noAdjustHandles="1" noChangeArrowheads="1" noChangeShapeType="1" noTextEdit="1"/>
              </p:cNvSpPr>
              <p:nvPr/>
            </p:nvSpPr>
            <p:spPr>
              <a:xfrm>
                <a:off x="2732456" y="3608588"/>
                <a:ext cx="633046" cy="52322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C29A4E9-BDF6-3869-B488-2C9BD8ADE017}"/>
                  </a:ext>
                </a:extLst>
              </p:cNvPr>
              <p:cNvSpPr txBox="1"/>
              <p:nvPr/>
            </p:nvSpPr>
            <p:spPr>
              <a:xfrm>
                <a:off x="4671639" y="4495855"/>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60" name="TextBox 59">
                <a:extLst>
                  <a:ext uri="{FF2B5EF4-FFF2-40B4-BE49-F238E27FC236}">
                    <a16:creationId xmlns:a16="http://schemas.microsoft.com/office/drawing/2014/main" id="{9C29A4E9-BDF6-3869-B488-2C9BD8ADE017}"/>
                  </a:ext>
                </a:extLst>
              </p:cNvPr>
              <p:cNvSpPr txBox="1">
                <a:spLocks noRot="1" noChangeAspect="1" noMove="1" noResize="1" noEditPoints="1" noAdjustHandles="1" noChangeArrowheads="1" noChangeShapeType="1" noTextEdit="1"/>
              </p:cNvSpPr>
              <p:nvPr/>
            </p:nvSpPr>
            <p:spPr>
              <a:xfrm>
                <a:off x="4671639" y="4495855"/>
                <a:ext cx="633046" cy="523220"/>
              </a:xfrm>
              <a:prstGeom prst="rect">
                <a:avLst/>
              </a:prstGeom>
              <a:blipFill>
                <a:blip r:embed="rId17"/>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877A7AB0-965C-7489-AD50-DD13CD01F18A}"/>
              </a:ext>
            </a:extLst>
          </p:cNvPr>
          <p:cNvCxnSpPr>
            <a:cxnSpLocks/>
          </p:cNvCxnSpPr>
          <p:nvPr/>
        </p:nvCxnSpPr>
        <p:spPr>
          <a:xfrm flipH="1" flipV="1">
            <a:off x="3259993" y="3986876"/>
            <a:ext cx="1312007" cy="770589"/>
          </a:xfrm>
          <a:prstGeom prst="straightConnector1">
            <a:avLst/>
          </a:prstGeom>
          <a:noFill/>
          <a:ln w="6350" cap="flat" cmpd="sng" algn="ctr">
            <a:solidFill>
              <a:sysClr val="windowText" lastClr="000000"/>
            </a:solidFill>
            <a:prstDash val="solid"/>
            <a:miter lim="800000"/>
            <a:tailEnd type="triangle"/>
          </a:ln>
          <a:effectLst/>
        </p:spPr>
      </p:cxnSp>
      <p:cxnSp>
        <p:nvCxnSpPr>
          <p:cNvPr id="62" name="Straight Arrow Connector 61">
            <a:extLst>
              <a:ext uri="{FF2B5EF4-FFF2-40B4-BE49-F238E27FC236}">
                <a16:creationId xmlns:a16="http://schemas.microsoft.com/office/drawing/2014/main" id="{98C44468-D9CE-8853-CC5C-15CF2F3EA523}"/>
              </a:ext>
            </a:extLst>
          </p:cNvPr>
          <p:cNvCxnSpPr>
            <a:cxnSpLocks/>
          </p:cNvCxnSpPr>
          <p:nvPr/>
        </p:nvCxnSpPr>
        <p:spPr>
          <a:xfrm flipV="1">
            <a:off x="5190385" y="3986876"/>
            <a:ext cx="1320800" cy="759396"/>
          </a:xfrm>
          <a:prstGeom prst="straightConnector1">
            <a:avLst/>
          </a:prstGeom>
          <a:noFill/>
          <a:ln w="6350" cap="flat" cmpd="sng" algn="ctr">
            <a:solidFill>
              <a:sysClr val="windowText" lastClr="000000"/>
            </a:solidFill>
            <a:prstDash val="solid"/>
            <a:miter lim="800000"/>
            <a:tailEnd type="triangle"/>
          </a:ln>
          <a:effectLst/>
        </p:spPr>
      </p:cxnSp>
      <p:sp>
        <p:nvSpPr>
          <p:cNvPr id="63" name="TextBox 62">
            <a:extLst>
              <a:ext uri="{FF2B5EF4-FFF2-40B4-BE49-F238E27FC236}">
                <a16:creationId xmlns:a16="http://schemas.microsoft.com/office/drawing/2014/main" id="{1CB02C6D-CD85-5214-24B5-EA177FD511C0}"/>
              </a:ext>
            </a:extLst>
          </p:cNvPr>
          <p:cNvSpPr txBox="1"/>
          <p:nvPr/>
        </p:nvSpPr>
        <p:spPr>
          <a:xfrm>
            <a:off x="3453116" y="4314074"/>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no</a:t>
            </a:r>
          </a:p>
        </p:txBody>
      </p:sp>
      <p:sp>
        <p:nvSpPr>
          <p:cNvPr id="64" name="TextBox 63">
            <a:extLst>
              <a:ext uri="{FF2B5EF4-FFF2-40B4-BE49-F238E27FC236}">
                <a16:creationId xmlns:a16="http://schemas.microsoft.com/office/drawing/2014/main" id="{518DDA99-F8D7-0A74-979B-E9C8F6BBB5C3}"/>
              </a:ext>
            </a:extLst>
          </p:cNvPr>
          <p:cNvSpPr txBox="1"/>
          <p:nvPr/>
        </p:nvSpPr>
        <p:spPr>
          <a:xfrm>
            <a:off x="5699787" y="4326578"/>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yes</a:t>
            </a:r>
          </a:p>
        </p:txBody>
      </p:sp>
      <p:cxnSp>
        <p:nvCxnSpPr>
          <p:cNvPr id="65" name="Straight Arrow Connector 64">
            <a:extLst>
              <a:ext uri="{FF2B5EF4-FFF2-40B4-BE49-F238E27FC236}">
                <a16:creationId xmlns:a16="http://schemas.microsoft.com/office/drawing/2014/main" id="{7E80EBE1-2809-E5A0-8448-0805903A14DA}"/>
              </a:ext>
            </a:extLst>
          </p:cNvPr>
          <p:cNvCxnSpPr>
            <a:cxnSpLocks/>
          </p:cNvCxnSpPr>
          <p:nvPr/>
        </p:nvCxnSpPr>
        <p:spPr>
          <a:xfrm flipH="1" flipV="1">
            <a:off x="2323095" y="3302215"/>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66" name="Straight Arrow Connector 65">
            <a:extLst>
              <a:ext uri="{FF2B5EF4-FFF2-40B4-BE49-F238E27FC236}">
                <a16:creationId xmlns:a16="http://schemas.microsoft.com/office/drawing/2014/main" id="{1FD5B9E6-874A-A05F-F084-CB0AFE2043D1}"/>
              </a:ext>
            </a:extLst>
          </p:cNvPr>
          <p:cNvCxnSpPr>
            <a:cxnSpLocks/>
          </p:cNvCxnSpPr>
          <p:nvPr/>
        </p:nvCxnSpPr>
        <p:spPr>
          <a:xfrm flipH="1" flipV="1">
            <a:off x="1837195" y="2603278"/>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7" name="Straight Arrow Connector 66">
            <a:extLst>
              <a:ext uri="{FF2B5EF4-FFF2-40B4-BE49-F238E27FC236}">
                <a16:creationId xmlns:a16="http://schemas.microsoft.com/office/drawing/2014/main" id="{481A7F7C-D67B-C319-3639-2260401F13C5}"/>
              </a:ext>
            </a:extLst>
          </p:cNvPr>
          <p:cNvCxnSpPr>
            <a:cxnSpLocks/>
          </p:cNvCxnSpPr>
          <p:nvPr/>
        </p:nvCxnSpPr>
        <p:spPr>
          <a:xfrm flipH="1" flipV="1">
            <a:off x="3566236" y="2603278"/>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839D36A8-5E90-EA31-03AB-71060067EF85}"/>
              </a:ext>
            </a:extLst>
          </p:cNvPr>
          <p:cNvCxnSpPr>
            <a:cxnSpLocks/>
          </p:cNvCxnSpPr>
          <p:nvPr/>
        </p:nvCxnSpPr>
        <p:spPr>
          <a:xfrm flipH="1" flipV="1">
            <a:off x="5484514" y="2585503"/>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9" name="Straight Arrow Connector 68">
            <a:extLst>
              <a:ext uri="{FF2B5EF4-FFF2-40B4-BE49-F238E27FC236}">
                <a16:creationId xmlns:a16="http://schemas.microsoft.com/office/drawing/2014/main" id="{22243D1D-9320-1558-FFEC-670E725E2E07}"/>
              </a:ext>
            </a:extLst>
          </p:cNvPr>
          <p:cNvCxnSpPr>
            <a:cxnSpLocks/>
          </p:cNvCxnSpPr>
          <p:nvPr/>
        </p:nvCxnSpPr>
        <p:spPr>
          <a:xfrm flipH="1" flipV="1">
            <a:off x="7338651" y="2585503"/>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0" name="Straight Arrow Connector 69">
            <a:extLst>
              <a:ext uri="{FF2B5EF4-FFF2-40B4-BE49-F238E27FC236}">
                <a16:creationId xmlns:a16="http://schemas.microsoft.com/office/drawing/2014/main" id="{4C0ADFE7-FA1D-1BE7-D22A-E5374A1DD6F2}"/>
              </a:ext>
            </a:extLst>
          </p:cNvPr>
          <p:cNvCxnSpPr>
            <a:cxnSpLocks/>
          </p:cNvCxnSpPr>
          <p:nvPr/>
        </p:nvCxnSpPr>
        <p:spPr>
          <a:xfrm flipV="1">
            <a:off x="8152145"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1" name="Straight Arrow Connector 70">
            <a:extLst>
              <a:ext uri="{FF2B5EF4-FFF2-40B4-BE49-F238E27FC236}">
                <a16:creationId xmlns:a16="http://schemas.microsoft.com/office/drawing/2014/main" id="{0C7ABDDA-D1CF-7E98-348B-62F2187B7430}"/>
              </a:ext>
            </a:extLst>
          </p:cNvPr>
          <p:cNvCxnSpPr>
            <a:cxnSpLocks/>
          </p:cNvCxnSpPr>
          <p:nvPr/>
        </p:nvCxnSpPr>
        <p:spPr>
          <a:xfrm flipV="1">
            <a:off x="6004162"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2" name="Straight Arrow Connector 71">
            <a:extLst>
              <a:ext uri="{FF2B5EF4-FFF2-40B4-BE49-F238E27FC236}">
                <a16:creationId xmlns:a16="http://schemas.microsoft.com/office/drawing/2014/main" id="{06065485-0FD1-E1AB-7C79-9D55540A8A07}"/>
              </a:ext>
            </a:extLst>
          </p:cNvPr>
          <p:cNvCxnSpPr>
            <a:cxnSpLocks/>
          </p:cNvCxnSpPr>
          <p:nvPr/>
        </p:nvCxnSpPr>
        <p:spPr>
          <a:xfrm flipV="1">
            <a:off x="4082065"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3" name="Straight Arrow Connector 72">
            <a:extLst>
              <a:ext uri="{FF2B5EF4-FFF2-40B4-BE49-F238E27FC236}">
                <a16:creationId xmlns:a16="http://schemas.microsoft.com/office/drawing/2014/main" id="{58B82149-2278-32FF-3140-D07392D4E728}"/>
              </a:ext>
            </a:extLst>
          </p:cNvPr>
          <p:cNvCxnSpPr>
            <a:cxnSpLocks/>
          </p:cNvCxnSpPr>
          <p:nvPr/>
        </p:nvCxnSpPr>
        <p:spPr>
          <a:xfrm flipV="1">
            <a:off x="2269367"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169A477E-C2A8-B6DA-529B-BD752A59EB7C}"/>
              </a:ext>
            </a:extLst>
          </p:cNvPr>
          <p:cNvCxnSpPr>
            <a:cxnSpLocks/>
          </p:cNvCxnSpPr>
          <p:nvPr/>
        </p:nvCxnSpPr>
        <p:spPr>
          <a:xfrm flipH="1" flipV="1">
            <a:off x="6114631" y="3302215"/>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75" name="Straight Arrow Connector 74">
            <a:extLst>
              <a:ext uri="{FF2B5EF4-FFF2-40B4-BE49-F238E27FC236}">
                <a16:creationId xmlns:a16="http://schemas.microsoft.com/office/drawing/2014/main" id="{8A7ADE89-3CA1-41B8-369A-D9BB05C65740}"/>
              </a:ext>
            </a:extLst>
          </p:cNvPr>
          <p:cNvCxnSpPr>
            <a:cxnSpLocks/>
          </p:cNvCxnSpPr>
          <p:nvPr/>
        </p:nvCxnSpPr>
        <p:spPr>
          <a:xfrm flipV="1">
            <a:off x="7082685" y="3302215"/>
            <a:ext cx="360395" cy="415357"/>
          </a:xfrm>
          <a:prstGeom prst="straightConnector1">
            <a:avLst/>
          </a:prstGeom>
          <a:noFill/>
          <a:ln w="6350" cap="flat" cmpd="sng" algn="ctr">
            <a:solidFill>
              <a:sysClr val="windowText" lastClr="000000"/>
            </a:solidFill>
            <a:prstDash val="solid"/>
            <a:miter lim="800000"/>
            <a:tailEnd type="triangle"/>
          </a:ln>
          <a:effectLst/>
        </p:spPr>
      </p:cxnSp>
      <p:cxnSp>
        <p:nvCxnSpPr>
          <p:cNvPr id="76" name="Straight Arrow Connector 75">
            <a:extLst>
              <a:ext uri="{FF2B5EF4-FFF2-40B4-BE49-F238E27FC236}">
                <a16:creationId xmlns:a16="http://schemas.microsoft.com/office/drawing/2014/main" id="{B1AC13D8-8B40-D929-C4FB-32DC4961F8E5}"/>
              </a:ext>
            </a:extLst>
          </p:cNvPr>
          <p:cNvCxnSpPr>
            <a:cxnSpLocks/>
          </p:cNvCxnSpPr>
          <p:nvPr/>
        </p:nvCxnSpPr>
        <p:spPr>
          <a:xfrm flipV="1">
            <a:off x="3128453" y="3330104"/>
            <a:ext cx="502388" cy="422051"/>
          </a:xfrm>
          <a:prstGeom prst="straightConnector1">
            <a:avLst/>
          </a:prstGeom>
          <a:noFill/>
          <a:ln w="6350" cap="flat" cmpd="sng" algn="ctr">
            <a:solidFill>
              <a:sysClr val="windowText" lastClr="000000"/>
            </a:solidFill>
            <a:prstDash val="solid"/>
            <a:miter lim="800000"/>
            <a:tailEnd type="triangle"/>
          </a:ln>
          <a:effectLst/>
        </p:spPr>
      </p:cxnSp>
      <p:sp>
        <p:nvSpPr>
          <p:cNvPr id="77" name="TextBox 76">
            <a:extLst>
              <a:ext uri="{FF2B5EF4-FFF2-40B4-BE49-F238E27FC236}">
                <a16:creationId xmlns:a16="http://schemas.microsoft.com/office/drawing/2014/main" id="{87C6A458-EFBB-1F25-AF07-8DDBAD8AA82D}"/>
              </a:ext>
            </a:extLst>
          </p:cNvPr>
          <p:cNvSpPr txBox="1"/>
          <p:nvPr/>
        </p:nvSpPr>
        <p:spPr>
          <a:xfrm>
            <a:off x="-10810" y="3649926"/>
            <a:ext cx="1438054" cy="400110"/>
          </a:xfrm>
          <a:prstGeom prst="rect">
            <a:avLst/>
          </a:prstGeom>
          <a:noFill/>
        </p:spPr>
        <p:txBody>
          <a:bodyPr wrap="square" rtlCol="0">
            <a:spAutoFit/>
          </a:bodyPr>
          <a:lstStyle/>
          <a:p>
            <a:pPr algn="ctr" defTabSz="914400"/>
            <a:r>
              <a:rPr lang="en-US" sz="2000">
                <a:solidFill>
                  <a:prstClr val="black"/>
                </a:solidFill>
                <a:latin typeface="Segoe UI Emoji"/>
              </a:rPr>
              <a:t>include 3?</a:t>
            </a:r>
            <a:endParaRPr lang="en-US" sz="2000" dirty="0">
              <a:solidFill>
                <a:prstClr val="black"/>
              </a:solidFill>
              <a:latin typeface="Segoe UI Emoji"/>
            </a:endParaRPr>
          </a:p>
        </p:txBody>
      </p:sp>
      <p:sp>
        <p:nvSpPr>
          <p:cNvPr id="78" name="TextBox 77">
            <a:extLst>
              <a:ext uri="{FF2B5EF4-FFF2-40B4-BE49-F238E27FC236}">
                <a16:creationId xmlns:a16="http://schemas.microsoft.com/office/drawing/2014/main" id="{219A3416-8201-E377-759C-462E2F18A269}"/>
              </a:ext>
            </a:extLst>
          </p:cNvPr>
          <p:cNvSpPr txBox="1"/>
          <p:nvPr/>
        </p:nvSpPr>
        <p:spPr>
          <a:xfrm>
            <a:off x="0" y="3011384"/>
            <a:ext cx="1438054" cy="400110"/>
          </a:xfrm>
          <a:prstGeom prst="rect">
            <a:avLst/>
          </a:prstGeom>
          <a:noFill/>
        </p:spPr>
        <p:txBody>
          <a:bodyPr wrap="square" rtlCol="0">
            <a:spAutoFit/>
          </a:bodyPr>
          <a:lstStyle/>
          <a:p>
            <a:pPr algn="ctr" defTabSz="914400"/>
            <a:r>
              <a:rPr lang="en-US" sz="2000">
                <a:solidFill>
                  <a:prstClr val="black"/>
                </a:solidFill>
                <a:latin typeface="Segoe UI Emoji"/>
              </a:rPr>
              <a:t>include 4?</a:t>
            </a:r>
            <a:endParaRPr lang="en-US" sz="2000" dirty="0">
              <a:solidFill>
                <a:prstClr val="black"/>
              </a:solidFill>
              <a:latin typeface="Segoe UI Emoji"/>
            </a:endParaRPr>
          </a:p>
        </p:txBody>
      </p:sp>
      <p:sp>
        <p:nvSpPr>
          <p:cNvPr id="79" name="TextBox 78">
            <a:extLst>
              <a:ext uri="{FF2B5EF4-FFF2-40B4-BE49-F238E27FC236}">
                <a16:creationId xmlns:a16="http://schemas.microsoft.com/office/drawing/2014/main" id="{9C0A06A5-8223-9D57-403C-B50F33D194D1}"/>
              </a:ext>
            </a:extLst>
          </p:cNvPr>
          <p:cNvSpPr txBox="1"/>
          <p:nvPr/>
        </p:nvSpPr>
        <p:spPr>
          <a:xfrm>
            <a:off x="7748" y="2168787"/>
            <a:ext cx="1438054" cy="400110"/>
          </a:xfrm>
          <a:prstGeom prst="rect">
            <a:avLst/>
          </a:prstGeom>
          <a:noFill/>
        </p:spPr>
        <p:txBody>
          <a:bodyPr wrap="square" rtlCol="0">
            <a:spAutoFit/>
          </a:bodyPr>
          <a:lstStyle/>
          <a:p>
            <a:pPr algn="ctr" defTabSz="914400"/>
            <a:r>
              <a:rPr lang="en-US" sz="2000">
                <a:solidFill>
                  <a:prstClr val="black"/>
                </a:solidFill>
                <a:latin typeface="Segoe UI Emoji"/>
              </a:rPr>
              <a:t>include 5?</a:t>
            </a:r>
            <a:endParaRPr lang="en-US" sz="2000" dirty="0">
              <a:solidFill>
                <a:prstClr val="black"/>
              </a:solidFill>
              <a:latin typeface="Segoe UI Emoji"/>
            </a:endParaRPr>
          </a:p>
        </p:txBody>
      </p:sp>
      <p:sp>
        <p:nvSpPr>
          <p:cNvPr id="80" name="TextBox 79">
            <a:extLst>
              <a:ext uri="{FF2B5EF4-FFF2-40B4-BE49-F238E27FC236}">
                <a16:creationId xmlns:a16="http://schemas.microsoft.com/office/drawing/2014/main" id="{7892E14A-D17A-FC3D-33B3-5BD2C976A010}"/>
              </a:ext>
            </a:extLst>
          </p:cNvPr>
          <p:cNvSpPr txBox="1"/>
          <p:nvPr/>
        </p:nvSpPr>
        <p:spPr>
          <a:xfrm>
            <a:off x="2084360" y="3464612"/>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no</a:t>
            </a:r>
          </a:p>
        </p:txBody>
      </p:sp>
      <p:sp>
        <p:nvSpPr>
          <p:cNvPr id="81" name="TextBox 80">
            <a:extLst>
              <a:ext uri="{FF2B5EF4-FFF2-40B4-BE49-F238E27FC236}">
                <a16:creationId xmlns:a16="http://schemas.microsoft.com/office/drawing/2014/main" id="{B6D22AC7-137F-DA07-2FB3-CDAC74B84189}"/>
              </a:ext>
            </a:extLst>
          </p:cNvPr>
          <p:cNvSpPr txBox="1"/>
          <p:nvPr/>
        </p:nvSpPr>
        <p:spPr>
          <a:xfrm>
            <a:off x="5903158" y="3464612"/>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no</a:t>
            </a:r>
          </a:p>
        </p:txBody>
      </p:sp>
      <p:sp>
        <p:nvSpPr>
          <p:cNvPr id="82" name="TextBox 81">
            <a:extLst>
              <a:ext uri="{FF2B5EF4-FFF2-40B4-BE49-F238E27FC236}">
                <a16:creationId xmlns:a16="http://schemas.microsoft.com/office/drawing/2014/main" id="{E9F2EC89-D095-B0BC-A634-C615452D2F8A}"/>
              </a:ext>
            </a:extLst>
          </p:cNvPr>
          <p:cNvSpPr txBox="1"/>
          <p:nvPr/>
        </p:nvSpPr>
        <p:spPr>
          <a:xfrm>
            <a:off x="7177539" y="3439311"/>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yes</a:t>
            </a:r>
          </a:p>
        </p:txBody>
      </p:sp>
      <p:sp>
        <p:nvSpPr>
          <p:cNvPr id="83" name="TextBox 82">
            <a:extLst>
              <a:ext uri="{FF2B5EF4-FFF2-40B4-BE49-F238E27FC236}">
                <a16:creationId xmlns:a16="http://schemas.microsoft.com/office/drawing/2014/main" id="{A28B4A2E-3049-3C05-9D7A-21CD75C0BC2E}"/>
              </a:ext>
            </a:extLst>
          </p:cNvPr>
          <p:cNvSpPr txBox="1"/>
          <p:nvPr/>
        </p:nvSpPr>
        <p:spPr>
          <a:xfrm>
            <a:off x="3290363" y="3439311"/>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yes</a:t>
            </a:r>
          </a:p>
        </p:txBody>
      </p:sp>
      <p:sp>
        <p:nvSpPr>
          <p:cNvPr id="84" name="TextBox 83">
            <a:extLst>
              <a:ext uri="{FF2B5EF4-FFF2-40B4-BE49-F238E27FC236}">
                <a16:creationId xmlns:a16="http://schemas.microsoft.com/office/drawing/2014/main" id="{EC510FC5-4D89-41A3-F005-99E3C469F980}"/>
              </a:ext>
            </a:extLst>
          </p:cNvPr>
          <p:cNvSpPr txBox="1"/>
          <p:nvPr/>
        </p:nvSpPr>
        <p:spPr>
          <a:xfrm>
            <a:off x="2839724" y="1482016"/>
            <a:ext cx="4217561" cy="523220"/>
          </a:xfrm>
          <a:prstGeom prst="rect">
            <a:avLst/>
          </a:prstGeom>
          <a:noFill/>
        </p:spPr>
        <p:txBody>
          <a:bodyPr wrap="square" rtlCol="0">
            <a:spAutoFit/>
          </a:bodyPr>
          <a:lstStyle/>
          <a:p>
            <a:pPr algn="ctr" defTabSz="914400"/>
            <a:r>
              <a:rPr lang="en-US" sz="2800" dirty="0">
                <a:solidFill>
                  <a:srgbClr val="0000FF"/>
                </a:solidFill>
                <a:latin typeface="Segoe UI Emoji"/>
              </a:rPr>
              <a:t>all possible subsets</a:t>
            </a:r>
          </a:p>
        </p:txBody>
      </p:sp>
    </p:spTree>
    <p:extLst>
      <p:ext uri="{BB962C8B-B14F-4D97-AF65-F5344CB8AC3E}">
        <p14:creationId xmlns:p14="http://schemas.microsoft.com/office/powerpoint/2010/main" val="120751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3" grpId="0"/>
      <p:bldP spid="64" grpId="0"/>
      <p:bldP spid="77" grpId="0"/>
      <p:bldP spid="78" grpId="0"/>
      <p:bldP spid="79" grpId="0"/>
      <p:bldP spid="80" grpId="0"/>
      <p:bldP spid="81" grpId="0"/>
      <p:bldP spid="82" grpId="0"/>
      <p:bldP spid="83" grpId="0"/>
      <p:bldP spid="84" grpId="0"/>
    </p:bldLst>
  </p:timing>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69915-A8B5-50D9-CC16-2BCDDAAFA811}"/>
              </a:ext>
            </a:extLst>
          </p:cNvPr>
          <p:cNvSpPr>
            <a:spLocks noGrp="1"/>
          </p:cNvSpPr>
          <p:nvPr>
            <p:ph type="title"/>
          </p:nvPr>
        </p:nvSpPr>
        <p:spPr/>
        <p:txBody>
          <a:bodyPr/>
          <a:lstStyle/>
          <a:p>
            <a:r>
              <a:rPr lang="en-US"/>
              <a:t>hint</a:t>
            </a:r>
          </a:p>
        </p:txBody>
      </p:sp>
    </p:spTree>
    <p:extLst>
      <p:ext uri="{BB962C8B-B14F-4D97-AF65-F5344CB8AC3E}">
        <p14:creationId xmlns:p14="http://schemas.microsoft.com/office/powerpoint/2010/main" val="347538516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7F9CC7E3-6C71-4F96-2141-64FB845E0B5E}"/>
                  </a:ext>
                </a:extLst>
              </p:cNvPr>
              <p:cNvSpPr>
                <a:spLocks noGrp="1"/>
              </p:cNvSpPr>
              <p:nvPr>
                <p:ph type="title"/>
              </p:nvPr>
            </p:nvSpPr>
            <p:spPr/>
            <p:txBody>
              <a:bodyPr/>
              <a:lstStyle/>
              <a:p>
                <a:pPr algn="l"/>
                <a:r>
                  <a:rPr lang="en-US" sz="4800" b="1"/>
                  <a:t>Question: </a:t>
                </a:r>
                <a:r>
                  <a:rPr lang="en-US" sz="4800"/>
                  <a:t>“can </a:t>
                </a:r>
                <a:r>
                  <a:rPr lang="en-US" sz="4800" dirty="0"/>
                  <a:t>any subset of </a:t>
                </a:r>
                <a14:m>
                  <m:oMath xmlns:m="http://schemas.openxmlformats.org/officeDocument/2006/math">
                    <m:d>
                      <m:dPr>
                        <m:begChr m:val="{"/>
                        <m:endChr m:val="}"/>
                        <m:ctrlPr>
                          <a:rPr lang="en-US" sz="4800" i="1">
                            <a:latin typeface="Cambria Math" panose="02040503050406030204" pitchFamily="18" charset="0"/>
                          </a:rPr>
                        </m:ctrlPr>
                      </m:dPr>
                      <m:e>
                        <m:r>
                          <a:rPr lang="en-US" sz="4800">
                            <a:latin typeface="Cambria Math" panose="02040503050406030204" pitchFamily="18" charset="0"/>
                          </a:rPr>
                          <m:t>𝑎</m:t>
                        </m:r>
                        <m:r>
                          <a:rPr lang="en-US" sz="4800">
                            <a:latin typeface="Cambria Math" panose="02040503050406030204" pitchFamily="18" charset="0"/>
                          </a:rPr>
                          <m:t>,</m:t>
                        </m:r>
                        <m:r>
                          <a:rPr lang="en-US" sz="4800">
                            <a:latin typeface="Cambria Math" panose="02040503050406030204" pitchFamily="18" charset="0"/>
                          </a:rPr>
                          <m:t>𝑏</m:t>
                        </m:r>
                        <m:r>
                          <a:rPr lang="en-US" sz="4800">
                            <a:latin typeface="Cambria Math" panose="02040503050406030204" pitchFamily="18" charset="0"/>
                          </a:rPr>
                          <m:t>,</m:t>
                        </m:r>
                        <m:r>
                          <a:rPr lang="en-US" sz="4800">
                            <a:latin typeface="Cambria Math" panose="02040503050406030204" pitchFamily="18" charset="0"/>
                          </a:rPr>
                          <m:t>𝑐</m:t>
                        </m:r>
                        <m:r>
                          <a:rPr lang="en-US" sz="4800">
                            <a:latin typeface="Cambria Math" panose="02040503050406030204" pitchFamily="18" charset="0"/>
                          </a:rPr>
                          <m:t>,…</m:t>
                        </m:r>
                      </m:e>
                    </m:d>
                  </m:oMath>
                </a14:m>
                <a:r>
                  <a:rPr lang="en-US" sz="4800" dirty="0"/>
                  <a:t> sum to </a:t>
                </a:r>
                <a14:m>
                  <m:oMath xmlns:m="http://schemas.openxmlformats.org/officeDocument/2006/math">
                    <m:r>
                      <a:rPr lang="en-US" sz="4800">
                        <a:latin typeface="Cambria Math" panose="02040503050406030204" pitchFamily="18" charset="0"/>
                      </a:rPr>
                      <m:t>𝑇</m:t>
                    </m:r>
                  </m:oMath>
                </a14:m>
                <a:r>
                  <a:rPr lang="en-US" sz="4800" dirty="0"/>
                  <a:t>?”</a:t>
                </a:r>
                <a:br>
                  <a:rPr lang="en-US" sz="4800" b="1"/>
                </a:br>
                <a:br>
                  <a:rPr lang="en-US" sz="4800" b="1"/>
                </a:br>
                <a:r>
                  <a:rPr lang="en-US" sz="4800" b="1"/>
                  <a:t>key insight</a:t>
                </a:r>
                <a:br>
                  <a:rPr lang="en-US" sz="3200"/>
                </a:br>
                <a:r>
                  <a:rPr lang="en-US" sz="3200"/>
                  <a:t>Considering just </a:t>
                </a:r>
                <a14:m>
                  <m:oMath xmlns:m="http://schemas.openxmlformats.org/officeDocument/2006/math">
                    <m:r>
                      <a:rPr lang="en-US" sz="3200">
                        <a:latin typeface="Cambria Math" panose="02040503050406030204" pitchFamily="18" charset="0"/>
                      </a:rPr>
                      <m:t>𝑎</m:t>
                    </m:r>
                  </m:oMath>
                </a14:m>
                <a:r>
                  <a:rPr lang="en-US" sz="3200"/>
                  <a:t>, we have</a:t>
                </a:r>
                <a:r>
                  <a:rPr lang="en-US" sz="3200" b="1"/>
                  <a:t> two cases:</a:t>
                </a:r>
                <a:br>
                  <a:rPr lang="en-US" sz="2400"/>
                </a:br>
                <a:r>
                  <a:rPr lang="en-US" sz="2400"/>
                  <a:t>1) exclude </a:t>
                </a:r>
                <a14:m>
                  <m:oMath xmlns:m="http://schemas.openxmlformats.org/officeDocument/2006/math">
                    <m:r>
                      <a:rPr lang="en-US" sz="2400" smtClean="0">
                        <a:latin typeface="Cambria Math" panose="02040503050406030204" pitchFamily="18" charset="0"/>
                      </a:rPr>
                      <m:t>𝑎</m:t>
                    </m:r>
                  </m:oMath>
                </a14:m>
                <a:br>
                  <a:rPr lang="en-US" sz="2400"/>
                </a:br>
                <a:r>
                  <a:rPr lang="en-US" sz="1800">
                    <a:sym typeface="Wingdings" panose="05000000000000000000" pitchFamily="2" charset="2"/>
                  </a:rPr>
                  <a:t>in </a:t>
                </a:r>
                <a:r>
                  <a:rPr lang="en-US" sz="1800" dirty="0">
                    <a:sym typeface="Wingdings" panose="05000000000000000000" pitchFamily="2" charset="2"/>
                  </a:rPr>
                  <a:t>this case, </a:t>
                </a:r>
                <a:r>
                  <a:rPr lang="en-US" sz="1800" b="1" dirty="0">
                    <a:sym typeface="Wingdings" panose="05000000000000000000" pitchFamily="2" charset="2"/>
                  </a:rPr>
                  <a:t>Equivalent Question</a:t>
                </a:r>
                <a:r>
                  <a:rPr lang="en-US" sz="1800" b="1">
                    <a:sym typeface="Wingdings" panose="05000000000000000000" pitchFamily="2" charset="2"/>
                  </a:rPr>
                  <a:t>: “</a:t>
                </a:r>
                <a:r>
                  <a:rPr lang="en-US" sz="1800">
                    <a:sym typeface="Wingdings" panose="05000000000000000000" pitchFamily="2" charset="2"/>
                  </a:rPr>
                  <a:t>can any subset of </a:t>
                </a:r>
                <a14:m>
                  <m:oMath xmlns:m="http://schemas.openxmlformats.org/officeDocument/2006/math">
                    <m:r>
                      <a:rPr lang="en-US" sz="1800">
                        <a:latin typeface="Cambria Math" panose="02040503050406030204" pitchFamily="18" charset="0"/>
                      </a:rPr>
                      <m:t>{</m:t>
                    </m:r>
                    <m:r>
                      <a:rPr lang="en-US" sz="1800">
                        <a:latin typeface="Cambria Math" panose="02040503050406030204" pitchFamily="18" charset="0"/>
                      </a:rPr>
                      <m:t>𝑏</m:t>
                    </m:r>
                    <m:r>
                      <a:rPr lang="en-US" sz="1800">
                        <a:latin typeface="Cambria Math" panose="02040503050406030204" pitchFamily="18" charset="0"/>
                      </a:rPr>
                      <m:t>,</m:t>
                    </m:r>
                    <m:r>
                      <a:rPr lang="en-US" sz="1800">
                        <a:latin typeface="Cambria Math" panose="02040503050406030204" pitchFamily="18" charset="0"/>
                      </a:rPr>
                      <m:t>𝑐</m:t>
                    </m:r>
                    <m:r>
                      <a:rPr lang="en-US" sz="1800">
                        <a:latin typeface="Cambria Math" panose="02040503050406030204" pitchFamily="18" charset="0"/>
                      </a:rPr>
                      <m:t>,…}</m:t>
                    </m:r>
                  </m:oMath>
                </a14:m>
                <a:r>
                  <a:rPr lang="en-US" sz="1800" dirty="0"/>
                  <a:t> sum to </a:t>
                </a:r>
                <a14:m>
                  <m:oMath xmlns:m="http://schemas.openxmlformats.org/officeDocument/2006/math">
                    <m:r>
                      <a:rPr lang="en-US" sz="1800" smtClean="0">
                        <a:latin typeface="Cambria Math" panose="02040503050406030204" pitchFamily="18" charset="0"/>
                      </a:rPr>
                      <m:t>𝑇</m:t>
                    </m:r>
                  </m:oMath>
                </a14:m>
                <a:r>
                  <a:rPr lang="en-US" sz="1800" dirty="0"/>
                  <a:t>?”</a:t>
                </a:r>
                <a:br>
                  <a:rPr lang="en-US" sz="1800"/>
                </a:br>
                <a:r>
                  <a:rPr lang="en-US" sz="2400" dirty="0"/>
                  <a:t>2</a:t>
                </a:r>
                <a:r>
                  <a:rPr lang="en-US" sz="2400"/>
                  <a:t>) include </a:t>
                </a:r>
                <a14:m>
                  <m:oMath xmlns:m="http://schemas.openxmlformats.org/officeDocument/2006/math">
                    <m:r>
                      <a:rPr lang="en-US" sz="2400" smtClean="0">
                        <a:latin typeface="Cambria Math" panose="02040503050406030204" pitchFamily="18" charset="0"/>
                      </a:rPr>
                      <m:t>𝑎</m:t>
                    </m:r>
                  </m:oMath>
                </a14:m>
                <a:br>
                  <a:rPr lang="en-US" sz="2400"/>
                </a:br>
                <a:r>
                  <a:rPr lang="en-US" sz="1800">
                    <a:sym typeface="Wingdings" panose="05000000000000000000" pitchFamily="2" charset="2"/>
                  </a:rPr>
                  <a:t>in </a:t>
                </a:r>
                <a:r>
                  <a:rPr lang="en-US" sz="1800" dirty="0">
                    <a:sym typeface="Wingdings" panose="05000000000000000000" pitchFamily="2" charset="2"/>
                  </a:rPr>
                  <a:t>this case, </a:t>
                </a:r>
                <a:r>
                  <a:rPr lang="en-US" sz="1800" b="1" dirty="0">
                    <a:sym typeface="Wingdings" panose="05000000000000000000" pitchFamily="2" charset="2"/>
                  </a:rPr>
                  <a:t>Equivalent Question</a:t>
                </a:r>
                <a:r>
                  <a:rPr lang="en-US" sz="1800" b="1">
                    <a:sym typeface="Wingdings" panose="05000000000000000000" pitchFamily="2" charset="2"/>
                  </a:rPr>
                  <a:t>:  “</a:t>
                </a:r>
                <a:r>
                  <a:rPr lang="en-US" sz="1800">
                    <a:sym typeface="Wingdings" panose="05000000000000000000" pitchFamily="2" charset="2"/>
                  </a:rPr>
                  <a:t>can any subset of </a:t>
                </a:r>
                <a14:m>
                  <m:oMath xmlns:m="http://schemas.openxmlformats.org/officeDocument/2006/math">
                    <m:r>
                      <a:rPr lang="en-US" sz="1800">
                        <a:latin typeface="Cambria Math" panose="02040503050406030204" pitchFamily="18" charset="0"/>
                      </a:rPr>
                      <m:t>{</m:t>
                    </m:r>
                    <m:r>
                      <a:rPr lang="en-US" sz="1800">
                        <a:latin typeface="Cambria Math" panose="02040503050406030204" pitchFamily="18" charset="0"/>
                      </a:rPr>
                      <m:t>𝑏</m:t>
                    </m:r>
                    <m:r>
                      <a:rPr lang="en-US" sz="1800">
                        <a:latin typeface="Cambria Math" panose="02040503050406030204" pitchFamily="18" charset="0"/>
                      </a:rPr>
                      <m:t>,</m:t>
                    </m:r>
                    <m:r>
                      <a:rPr lang="en-US" sz="1800">
                        <a:latin typeface="Cambria Math" panose="02040503050406030204" pitchFamily="18" charset="0"/>
                      </a:rPr>
                      <m:t>𝑐</m:t>
                    </m:r>
                    <m:r>
                      <a:rPr lang="en-US" sz="1800">
                        <a:latin typeface="Cambria Math" panose="02040503050406030204" pitchFamily="18" charset="0"/>
                      </a:rPr>
                      <m:t>,…}</m:t>
                    </m:r>
                  </m:oMath>
                </a14:m>
                <a:r>
                  <a:rPr lang="en-US" sz="1800" dirty="0"/>
                  <a:t> sum to </a:t>
                </a:r>
                <a14:m>
                  <m:oMath xmlns:m="http://schemas.openxmlformats.org/officeDocument/2006/math">
                    <m:r>
                      <a:rPr lang="en-US" sz="1800">
                        <a:latin typeface="Cambria Math" panose="02040503050406030204" pitchFamily="18" charset="0"/>
                      </a:rPr>
                      <m:t>𝑇</m:t>
                    </m:r>
                    <m:r>
                      <a:rPr lang="en-US" sz="1800" b="0" i="0" smtClean="0">
                        <a:latin typeface="Cambria Math" panose="02040503050406030204" pitchFamily="18" charset="0"/>
                      </a:rPr>
                      <m:t>−</m:t>
                    </m:r>
                    <m:r>
                      <a:rPr lang="en-US" sz="1800" b="0" i="1" smtClean="0">
                        <a:latin typeface="Cambria Math" panose="02040503050406030204" pitchFamily="18" charset="0"/>
                      </a:rPr>
                      <m:t>𝑎</m:t>
                    </m:r>
                  </m:oMath>
                </a14:m>
                <a:r>
                  <a:rPr lang="en-US" sz="1800" dirty="0"/>
                  <a:t>?”</a:t>
                </a:r>
                <a:endParaRPr lang="en-US" sz="2400"/>
              </a:p>
            </p:txBody>
          </p:sp>
        </mc:Choice>
        <mc:Fallback xmlns="">
          <p:sp>
            <p:nvSpPr>
              <p:cNvPr id="3" name="Title 2">
                <a:extLst>
                  <a:ext uri="{FF2B5EF4-FFF2-40B4-BE49-F238E27FC236}">
                    <a16:creationId xmlns:a16="http://schemas.microsoft.com/office/drawing/2014/main" id="{7F9CC7E3-6C71-4F96-2141-64FB845E0B5E}"/>
                  </a:ext>
                </a:extLst>
              </p:cNvPr>
              <p:cNvSpPr>
                <a:spLocks noGrp="1" noRot="1" noChangeAspect="1" noMove="1" noResize="1" noEditPoints="1" noAdjustHandles="1" noChangeArrowheads="1" noChangeShapeType="1" noTextEdit="1"/>
              </p:cNvSpPr>
              <p:nvPr>
                <p:ph type="title"/>
              </p:nvPr>
            </p:nvSpPr>
            <p:spPr>
              <a:blipFill>
                <a:blip r:embed="rId2"/>
                <a:stretch>
                  <a:fillRect l="-3333" t="-247857" r="-4963" b="-241429"/>
                </a:stretch>
              </a:blipFill>
            </p:spPr>
            <p:txBody>
              <a:bodyPr/>
              <a:lstStyle/>
              <a:p>
                <a:r>
                  <a:rPr lang="en-US">
                    <a:noFill/>
                  </a:rPr>
                  <a:t> </a:t>
                </a:r>
              </a:p>
            </p:txBody>
          </p:sp>
        </mc:Fallback>
      </mc:AlternateContent>
    </p:spTree>
    <p:extLst>
      <p:ext uri="{BB962C8B-B14F-4D97-AF65-F5344CB8AC3E}">
        <p14:creationId xmlns:p14="http://schemas.microsoft.com/office/powerpoint/2010/main" val="134392185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AB35A21-8BFD-5294-AEAB-5F4A92C06757}"/>
                  </a:ext>
                </a:extLst>
              </p:cNvPr>
              <p:cNvSpPr txBox="1"/>
              <p:nvPr/>
            </p:nvSpPr>
            <p:spPr>
              <a:xfrm>
                <a:off x="3196097"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4" name="TextBox 43">
                <a:extLst>
                  <a:ext uri="{FF2B5EF4-FFF2-40B4-BE49-F238E27FC236}">
                    <a16:creationId xmlns:a16="http://schemas.microsoft.com/office/drawing/2014/main" id="{7AB35A21-8BFD-5294-AEAB-5F4A92C06757}"/>
                  </a:ext>
                </a:extLst>
              </p:cNvPr>
              <p:cNvSpPr txBox="1">
                <a:spLocks noRot="1" noChangeAspect="1" noMove="1" noResize="1" noEditPoints="1" noAdjustHandles="1" noChangeArrowheads="1" noChangeShapeType="1" noTextEdit="1"/>
              </p:cNvSpPr>
              <p:nvPr/>
            </p:nvSpPr>
            <p:spPr>
              <a:xfrm>
                <a:off x="3196097" y="1193669"/>
                <a:ext cx="633046"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63590B1-1840-9274-E8A3-F81EC3BDF486}"/>
                  </a:ext>
                </a:extLst>
              </p:cNvPr>
              <p:cNvSpPr txBox="1"/>
              <p:nvPr/>
            </p:nvSpPr>
            <p:spPr>
              <a:xfrm>
                <a:off x="4091948"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5" name="TextBox 44">
                <a:extLst>
                  <a:ext uri="{FF2B5EF4-FFF2-40B4-BE49-F238E27FC236}">
                    <a16:creationId xmlns:a16="http://schemas.microsoft.com/office/drawing/2014/main" id="{463590B1-1840-9274-E8A3-F81EC3BDF486}"/>
                  </a:ext>
                </a:extLst>
              </p:cNvPr>
              <p:cNvSpPr txBox="1">
                <a:spLocks noRot="1" noChangeAspect="1" noMove="1" noResize="1" noEditPoints="1" noAdjustHandles="1" noChangeArrowheads="1" noChangeShapeType="1" noTextEdit="1"/>
              </p:cNvSpPr>
              <p:nvPr/>
            </p:nvSpPr>
            <p:spPr>
              <a:xfrm>
                <a:off x="4091948" y="1193669"/>
                <a:ext cx="633046" cy="523220"/>
              </a:xfrm>
              <a:prstGeom prst="rect">
                <a:avLst/>
              </a:prstGeom>
              <a:blipFill>
                <a:blip r:embed="rId3"/>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553BE4D-6A35-86D7-A898-A60B659F4346}"/>
                  </a:ext>
                </a:extLst>
              </p:cNvPr>
              <p:cNvSpPr txBox="1"/>
              <p:nvPr/>
            </p:nvSpPr>
            <p:spPr>
              <a:xfrm>
                <a:off x="1404395"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6" name="TextBox 45">
                <a:extLst>
                  <a:ext uri="{FF2B5EF4-FFF2-40B4-BE49-F238E27FC236}">
                    <a16:creationId xmlns:a16="http://schemas.microsoft.com/office/drawing/2014/main" id="{2553BE4D-6A35-86D7-A898-A60B659F4346}"/>
                  </a:ext>
                </a:extLst>
              </p:cNvPr>
              <p:cNvSpPr txBox="1">
                <a:spLocks noRot="1" noChangeAspect="1" noMove="1" noResize="1" noEditPoints="1" noAdjustHandles="1" noChangeArrowheads="1" noChangeShapeType="1" noTextEdit="1"/>
              </p:cNvSpPr>
              <p:nvPr/>
            </p:nvSpPr>
            <p:spPr>
              <a:xfrm>
                <a:off x="1404395" y="1193669"/>
                <a:ext cx="633046"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A4B7D44-A72F-78D9-B3FC-F9A338DDAED0}"/>
                  </a:ext>
                </a:extLst>
              </p:cNvPr>
              <p:cNvSpPr txBox="1"/>
              <p:nvPr/>
            </p:nvSpPr>
            <p:spPr>
              <a:xfrm>
                <a:off x="2300246"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7" name="TextBox 46">
                <a:extLst>
                  <a:ext uri="{FF2B5EF4-FFF2-40B4-BE49-F238E27FC236}">
                    <a16:creationId xmlns:a16="http://schemas.microsoft.com/office/drawing/2014/main" id="{DA4B7D44-A72F-78D9-B3FC-F9A338DDAED0}"/>
                  </a:ext>
                </a:extLst>
              </p:cNvPr>
              <p:cNvSpPr txBox="1">
                <a:spLocks noRot="1" noChangeAspect="1" noMove="1" noResize="1" noEditPoints="1" noAdjustHandles="1" noChangeArrowheads="1" noChangeShapeType="1" noTextEdit="1"/>
              </p:cNvSpPr>
              <p:nvPr/>
            </p:nvSpPr>
            <p:spPr>
              <a:xfrm>
                <a:off x="2300246" y="1193669"/>
                <a:ext cx="633046"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EEB9D2B-E441-AD88-9650-AE397F49FBF9}"/>
                  </a:ext>
                </a:extLst>
              </p:cNvPr>
              <p:cNvSpPr txBox="1"/>
              <p:nvPr/>
            </p:nvSpPr>
            <p:spPr>
              <a:xfrm>
                <a:off x="6998320"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8" name="TextBox 47">
                <a:extLst>
                  <a:ext uri="{FF2B5EF4-FFF2-40B4-BE49-F238E27FC236}">
                    <a16:creationId xmlns:a16="http://schemas.microsoft.com/office/drawing/2014/main" id="{1EEB9D2B-E441-AD88-9650-AE397F49FBF9}"/>
                  </a:ext>
                </a:extLst>
              </p:cNvPr>
              <p:cNvSpPr txBox="1">
                <a:spLocks noRot="1" noChangeAspect="1" noMove="1" noResize="1" noEditPoints="1" noAdjustHandles="1" noChangeArrowheads="1" noChangeShapeType="1" noTextEdit="1"/>
              </p:cNvSpPr>
              <p:nvPr/>
            </p:nvSpPr>
            <p:spPr>
              <a:xfrm>
                <a:off x="6998320" y="1193669"/>
                <a:ext cx="633046" cy="523220"/>
              </a:xfrm>
              <a:prstGeom prst="rect">
                <a:avLst/>
              </a:prstGeom>
              <a:blipFill>
                <a:blip r:embed="rId6"/>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CCDD022-1553-0D13-7FAA-A557B9EE78AD}"/>
                  </a:ext>
                </a:extLst>
              </p:cNvPr>
              <p:cNvSpPr txBox="1"/>
              <p:nvPr/>
            </p:nvSpPr>
            <p:spPr>
              <a:xfrm>
                <a:off x="8195054"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9" name="TextBox 48">
                <a:extLst>
                  <a:ext uri="{FF2B5EF4-FFF2-40B4-BE49-F238E27FC236}">
                    <a16:creationId xmlns:a16="http://schemas.microsoft.com/office/drawing/2014/main" id="{DCCDD022-1553-0D13-7FAA-A557B9EE78AD}"/>
                  </a:ext>
                </a:extLst>
              </p:cNvPr>
              <p:cNvSpPr txBox="1">
                <a:spLocks noRot="1" noChangeAspect="1" noMove="1" noResize="1" noEditPoints="1" noAdjustHandles="1" noChangeArrowheads="1" noChangeShapeType="1" noTextEdit="1"/>
              </p:cNvSpPr>
              <p:nvPr/>
            </p:nvSpPr>
            <p:spPr>
              <a:xfrm>
                <a:off x="8195054" y="1193669"/>
                <a:ext cx="633046" cy="523220"/>
              </a:xfrm>
              <a:prstGeom prst="rect">
                <a:avLst/>
              </a:prstGeom>
              <a:blipFill>
                <a:blip r:embed="rId7"/>
                <a:stretch>
                  <a:fillRect l="-35577" r="-20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F6E6D62-43C6-8C69-CA16-3194A7E6F72F}"/>
                  </a:ext>
                </a:extLst>
              </p:cNvPr>
              <p:cNvSpPr txBox="1"/>
              <p:nvPr/>
            </p:nvSpPr>
            <p:spPr>
              <a:xfrm>
                <a:off x="5102079"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0" name="TextBox 49">
                <a:extLst>
                  <a:ext uri="{FF2B5EF4-FFF2-40B4-BE49-F238E27FC236}">
                    <a16:creationId xmlns:a16="http://schemas.microsoft.com/office/drawing/2014/main" id="{1F6E6D62-43C6-8C69-CA16-3194A7E6F72F}"/>
                  </a:ext>
                </a:extLst>
              </p:cNvPr>
              <p:cNvSpPr txBox="1">
                <a:spLocks noRot="1" noChangeAspect="1" noMove="1" noResize="1" noEditPoints="1" noAdjustHandles="1" noChangeArrowheads="1" noChangeShapeType="1" noTextEdit="1"/>
              </p:cNvSpPr>
              <p:nvPr/>
            </p:nvSpPr>
            <p:spPr>
              <a:xfrm>
                <a:off x="5102079" y="1193669"/>
                <a:ext cx="633046"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6809658-F42B-ED27-CC05-7EE2A833BDC5}"/>
                  </a:ext>
                </a:extLst>
              </p:cNvPr>
              <p:cNvSpPr txBox="1"/>
              <p:nvPr/>
            </p:nvSpPr>
            <p:spPr>
              <a:xfrm>
                <a:off x="5981313"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1" name="TextBox 50">
                <a:extLst>
                  <a:ext uri="{FF2B5EF4-FFF2-40B4-BE49-F238E27FC236}">
                    <a16:creationId xmlns:a16="http://schemas.microsoft.com/office/drawing/2014/main" id="{66809658-F42B-ED27-CC05-7EE2A833BDC5}"/>
                  </a:ext>
                </a:extLst>
              </p:cNvPr>
              <p:cNvSpPr txBox="1">
                <a:spLocks noRot="1" noChangeAspect="1" noMove="1" noResize="1" noEditPoints="1" noAdjustHandles="1" noChangeArrowheads="1" noChangeShapeType="1" noTextEdit="1"/>
              </p:cNvSpPr>
              <p:nvPr/>
            </p:nvSpPr>
            <p:spPr>
              <a:xfrm>
                <a:off x="5981313" y="1193669"/>
                <a:ext cx="633046" cy="523220"/>
              </a:xfrm>
              <a:prstGeom prst="rect">
                <a:avLst/>
              </a:prstGeom>
              <a:blipFill>
                <a:blip r:embed="rId9"/>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64F98D6-5525-D389-2963-7ED03AAD6C06}"/>
                  </a:ext>
                </a:extLst>
              </p:cNvPr>
              <p:cNvSpPr txBox="1"/>
              <p:nvPr/>
            </p:nvSpPr>
            <p:spPr>
              <a:xfrm>
                <a:off x="5524113"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2" name="TextBox 51">
                <a:extLst>
                  <a:ext uri="{FF2B5EF4-FFF2-40B4-BE49-F238E27FC236}">
                    <a16:creationId xmlns:a16="http://schemas.microsoft.com/office/drawing/2014/main" id="{264F98D6-5525-D389-2963-7ED03AAD6C06}"/>
                  </a:ext>
                </a:extLst>
              </p:cNvPr>
              <p:cNvSpPr txBox="1">
                <a:spLocks noRot="1" noChangeAspect="1" noMove="1" noResize="1" noEditPoints="1" noAdjustHandles="1" noChangeArrowheads="1" noChangeShapeType="1" noTextEdit="1"/>
              </p:cNvSpPr>
              <p:nvPr/>
            </p:nvSpPr>
            <p:spPr>
              <a:xfrm>
                <a:off x="5524113" y="2036173"/>
                <a:ext cx="633046"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8DE72DD-FCF8-E060-4904-C77A706E4250}"/>
                  </a:ext>
                </a:extLst>
              </p:cNvPr>
              <p:cNvSpPr txBox="1"/>
              <p:nvPr/>
            </p:nvSpPr>
            <p:spPr>
              <a:xfrm>
                <a:off x="7562008"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3" name="TextBox 52">
                <a:extLst>
                  <a:ext uri="{FF2B5EF4-FFF2-40B4-BE49-F238E27FC236}">
                    <a16:creationId xmlns:a16="http://schemas.microsoft.com/office/drawing/2014/main" id="{18DE72DD-FCF8-E060-4904-C77A706E4250}"/>
                  </a:ext>
                </a:extLst>
              </p:cNvPr>
              <p:cNvSpPr txBox="1">
                <a:spLocks noRot="1" noChangeAspect="1" noMove="1" noResize="1" noEditPoints="1" noAdjustHandles="1" noChangeArrowheads="1" noChangeShapeType="1" noTextEdit="1"/>
              </p:cNvSpPr>
              <p:nvPr/>
            </p:nvSpPr>
            <p:spPr>
              <a:xfrm>
                <a:off x="7562008" y="2036173"/>
                <a:ext cx="633046" cy="523220"/>
              </a:xfrm>
              <a:prstGeom prst="rect">
                <a:avLst/>
              </a:prstGeom>
              <a:blipFill>
                <a:blip r:embed="rId11"/>
                <a:stretch>
                  <a:fillRect l="-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8BB734A-77AC-2C99-A5B9-CD707E111F4B}"/>
                  </a:ext>
                </a:extLst>
              </p:cNvPr>
              <p:cNvSpPr txBox="1"/>
              <p:nvPr/>
            </p:nvSpPr>
            <p:spPr>
              <a:xfrm>
                <a:off x="1833307"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4" name="TextBox 53">
                <a:extLst>
                  <a:ext uri="{FF2B5EF4-FFF2-40B4-BE49-F238E27FC236}">
                    <a16:creationId xmlns:a16="http://schemas.microsoft.com/office/drawing/2014/main" id="{F8BB734A-77AC-2C99-A5B9-CD707E111F4B}"/>
                  </a:ext>
                </a:extLst>
              </p:cNvPr>
              <p:cNvSpPr txBox="1">
                <a:spLocks noRot="1" noChangeAspect="1" noMove="1" noResize="1" noEditPoints="1" noAdjustHandles="1" noChangeArrowheads="1" noChangeShapeType="1" noTextEdit="1"/>
              </p:cNvSpPr>
              <p:nvPr/>
            </p:nvSpPr>
            <p:spPr>
              <a:xfrm>
                <a:off x="1833307" y="2036173"/>
                <a:ext cx="633046" cy="52322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0C1104D-807D-9192-921C-B6D581B2240E}"/>
                  </a:ext>
                </a:extLst>
              </p:cNvPr>
              <p:cNvSpPr txBox="1"/>
              <p:nvPr/>
            </p:nvSpPr>
            <p:spPr>
              <a:xfrm>
                <a:off x="3611302"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5" name="TextBox 54">
                <a:extLst>
                  <a:ext uri="{FF2B5EF4-FFF2-40B4-BE49-F238E27FC236}">
                    <a16:creationId xmlns:a16="http://schemas.microsoft.com/office/drawing/2014/main" id="{70C1104D-807D-9192-921C-B6D581B2240E}"/>
                  </a:ext>
                </a:extLst>
              </p:cNvPr>
              <p:cNvSpPr txBox="1">
                <a:spLocks noRot="1" noChangeAspect="1" noMove="1" noResize="1" noEditPoints="1" noAdjustHandles="1" noChangeArrowheads="1" noChangeShapeType="1" noTextEdit="1"/>
              </p:cNvSpPr>
              <p:nvPr/>
            </p:nvSpPr>
            <p:spPr>
              <a:xfrm>
                <a:off x="3611302" y="2036173"/>
                <a:ext cx="633046"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B446E9D-1B97-620F-0B58-7898D01EF033}"/>
                  </a:ext>
                </a:extLst>
              </p:cNvPr>
              <p:cNvSpPr txBox="1"/>
              <p:nvPr/>
            </p:nvSpPr>
            <p:spPr>
              <a:xfrm>
                <a:off x="6587975" y="272219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6" name="TextBox 55">
                <a:extLst>
                  <a:ext uri="{FF2B5EF4-FFF2-40B4-BE49-F238E27FC236}">
                    <a16:creationId xmlns:a16="http://schemas.microsoft.com/office/drawing/2014/main" id="{3B446E9D-1B97-620F-0B58-7898D01EF033}"/>
                  </a:ext>
                </a:extLst>
              </p:cNvPr>
              <p:cNvSpPr txBox="1">
                <a:spLocks noRot="1" noChangeAspect="1" noMove="1" noResize="1" noEditPoints="1" noAdjustHandles="1" noChangeArrowheads="1" noChangeShapeType="1" noTextEdit="1"/>
              </p:cNvSpPr>
              <p:nvPr/>
            </p:nvSpPr>
            <p:spPr>
              <a:xfrm>
                <a:off x="6587975" y="2722199"/>
                <a:ext cx="633046" cy="52322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86AC673-77DB-6AE3-209E-F62E697FCB11}"/>
                  </a:ext>
                </a:extLst>
              </p:cNvPr>
              <p:cNvSpPr txBox="1"/>
              <p:nvPr/>
            </p:nvSpPr>
            <p:spPr>
              <a:xfrm>
                <a:off x="2709607" y="272219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7" name="TextBox 56">
                <a:extLst>
                  <a:ext uri="{FF2B5EF4-FFF2-40B4-BE49-F238E27FC236}">
                    <a16:creationId xmlns:a16="http://schemas.microsoft.com/office/drawing/2014/main" id="{586AC673-77DB-6AE3-209E-F62E697FCB11}"/>
                  </a:ext>
                </a:extLst>
              </p:cNvPr>
              <p:cNvSpPr txBox="1">
                <a:spLocks noRot="1" noChangeAspect="1" noMove="1" noResize="1" noEditPoints="1" noAdjustHandles="1" noChangeArrowheads="1" noChangeShapeType="1" noTextEdit="1"/>
              </p:cNvSpPr>
              <p:nvPr/>
            </p:nvSpPr>
            <p:spPr>
              <a:xfrm>
                <a:off x="2709607" y="2722199"/>
                <a:ext cx="633046"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5FC4974-4A39-2FF4-4D92-6EA5594794B9}"/>
                  </a:ext>
                </a:extLst>
              </p:cNvPr>
              <p:cNvSpPr txBox="1"/>
              <p:nvPr/>
            </p:nvSpPr>
            <p:spPr>
              <a:xfrm>
                <a:off x="4648790" y="3609466"/>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8" name="TextBox 57">
                <a:extLst>
                  <a:ext uri="{FF2B5EF4-FFF2-40B4-BE49-F238E27FC236}">
                    <a16:creationId xmlns:a16="http://schemas.microsoft.com/office/drawing/2014/main" id="{E5FC4974-4A39-2FF4-4D92-6EA5594794B9}"/>
                  </a:ext>
                </a:extLst>
              </p:cNvPr>
              <p:cNvSpPr txBox="1">
                <a:spLocks noRot="1" noChangeAspect="1" noMove="1" noResize="1" noEditPoints="1" noAdjustHandles="1" noChangeArrowheads="1" noChangeShapeType="1" noTextEdit="1"/>
              </p:cNvSpPr>
              <p:nvPr/>
            </p:nvSpPr>
            <p:spPr>
              <a:xfrm>
                <a:off x="4648790" y="3609466"/>
                <a:ext cx="633046" cy="523220"/>
              </a:xfrm>
              <a:prstGeom prst="rect">
                <a:avLst/>
              </a:prstGeom>
              <a:blipFill>
                <a:blip r:embed="rId16"/>
                <a:stretch>
                  <a:fillRect/>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BB26908D-BA6B-AF0B-CE12-E2F2B7CFE354}"/>
              </a:ext>
            </a:extLst>
          </p:cNvPr>
          <p:cNvCxnSpPr>
            <a:cxnSpLocks/>
          </p:cNvCxnSpPr>
          <p:nvPr/>
        </p:nvCxnSpPr>
        <p:spPr>
          <a:xfrm flipH="1" flipV="1">
            <a:off x="3237144" y="3100487"/>
            <a:ext cx="1312007" cy="770589"/>
          </a:xfrm>
          <a:prstGeom prst="straightConnector1">
            <a:avLst/>
          </a:prstGeom>
          <a:noFill/>
          <a:ln w="6350" cap="flat" cmpd="sng" algn="ctr">
            <a:solidFill>
              <a:sysClr val="windowText" lastClr="000000"/>
            </a:solidFill>
            <a:prstDash val="solid"/>
            <a:miter lim="800000"/>
            <a:tailEnd type="triangle"/>
          </a:ln>
          <a:effectLst/>
        </p:spPr>
      </p:cxnSp>
      <p:cxnSp>
        <p:nvCxnSpPr>
          <p:cNvPr id="60" name="Straight Arrow Connector 59">
            <a:extLst>
              <a:ext uri="{FF2B5EF4-FFF2-40B4-BE49-F238E27FC236}">
                <a16:creationId xmlns:a16="http://schemas.microsoft.com/office/drawing/2014/main" id="{3082DA11-F266-A22C-FE3B-A203A27C2C27}"/>
              </a:ext>
            </a:extLst>
          </p:cNvPr>
          <p:cNvCxnSpPr>
            <a:cxnSpLocks/>
          </p:cNvCxnSpPr>
          <p:nvPr/>
        </p:nvCxnSpPr>
        <p:spPr>
          <a:xfrm flipV="1">
            <a:off x="5167536" y="3100487"/>
            <a:ext cx="1320800" cy="759396"/>
          </a:xfrm>
          <a:prstGeom prst="straightConnector1">
            <a:avLst/>
          </a:prstGeom>
          <a:noFill/>
          <a:ln w="63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94F2E227-DCF2-0C43-531B-ED3D83E93914}"/>
              </a:ext>
            </a:extLst>
          </p:cNvPr>
          <p:cNvCxnSpPr>
            <a:cxnSpLocks/>
          </p:cNvCxnSpPr>
          <p:nvPr/>
        </p:nvCxnSpPr>
        <p:spPr>
          <a:xfrm flipH="1" flipV="1">
            <a:off x="2300246" y="2415826"/>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62" name="Straight Arrow Connector 61">
            <a:extLst>
              <a:ext uri="{FF2B5EF4-FFF2-40B4-BE49-F238E27FC236}">
                <a16:creationId xmlns:a16="http://schemas.microsoft.com/office/drawing/2014/main" id="{84B47752-2932-7D84-A918-A7C8321BF63F}"/>
              </a:ext>
            </a:extLst>
          </p:cNvPr>
          <p:cNvCxnSpPr>
            <a:cxnSpLocks/>
          </p:cNvCxnSpPr>
          <p:nvPr/>
        </p:nvCxnSpPr>
        <p:spPr>
          <a:xfrm flipH="1" flipV="1">
            <a:off x="1814346" y="1716889"/>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3" name="Straight Arrow Connector 62">
            <a:extLst>
              <a:ext uri="{FF2B5EF4-FFF2-40B4-BE49-F238E27FC236}">
                <a16:creationId xmlns:a16="http://schemas.microsoft.com/office/drawing/2014/main" id="{D039A250-F47F-9B0A-40E7-7683308492BA}"/>
              </a:ext>
            </a:extLst>
          </p:cNvPr>
          <p:cNvCxnSpPr>
            <a:cxnSpLocks/>
          </p:cNvCxnSpPr>
          <p:nvPr/>
        </p:nvCxnSpPr>
        <p:spPr>
          <a:xfrm flipH="1" flipV="1">
            <a:off x="3543387" y="1716889"/>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4" name="Straight Arrow Connector 63">
            <a:extLst>
              <a:ext uri="{FF2B5EF4-FFF2-40B4-BE49-F238E27FC236}">
                <a16:creationId xmlns:a16="http://schemas.microsoft.com/office/drawing/2014/main" id="{81774F28-3A87-81C2-B463-4C51E219BC02}"/>
              </a:ext>
            </a:extLst>
          </p:cNvPr>
          <p:cNvCxnSpPr>
            <a:cxnSpLocks/>
          </p:cNvCxnSpPr>
          <p:nvPr/>
        </p:nvCxnSpPr>
        <p:spPr>
          <a:xfrm flipH="1" flipV="1">
            <a:off x="5461665" y="1699114"/>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5" name="Straight Arrow Connector 64">
            <a:extLst>
              <a:ext uri="{FF2B5EF4-FFF2-40B4-BE49-F238E27FC236}">
                <a16:creationId xmlns:a16="http://schemas.microsoft.com/office/drawing/2014/main" id="{ACCA50A3-052C-8DE7-F6DE-E7C689D40048}"/>
              </a:ext>
            </a:extLst>
          </p:cNvPr>
          <p:cNvCxnSpPr>
            <a:cxnSpLocks/>
          </p:cNvCxnSpPr>
          <p:nvPr/>
        </p:nvCxnSpPr>
        <p:spPr>
          <a:xfrm flipH="1" flipV="1">
            <a:off x="7315802" y="1699114"/>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6" name="Straight Arrow Connector 65">
            <a:extLst>
              <a:ext uri="{FF2B5EF4-FFF2-40B4-BE49-F238E27FC236}">
                <a16:creationId xmlns:a16="http://schemas.microsoft.com/office/drawing/2014/main" id="{D3CA7A76-F27D-CBE0-3347-E241CCC6FC1E}"/>
              </a:ext>
            </a:extLst>
          </p:cNvPr>
          <p:cNvCxnSpPr>
            <a:cxnSpLocks/>
          </p:cNvCxnSpPr>
          <p:nvPr/>
        </p:nvCxnSpPr>
        <p:spPr>
          <a:xfrm flipV="1">
            <a:off x="8129296"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7" name="Straight Arrow Connector 66">
            <a:extLst>
              <a:ext uri="{FF2B5EF4-FFF2-40B4-BE49-F238E27FC236}">
                <a16:creationId xmlns:a16="http://schemas.microsoft.com/office/drawing/2014/main" id="{2E4087F5-5EA2-1CE4-0F0B-AB8282166AD3}"/>
              </a:ext>
            </a:extLst>
          </p:cNvPr>
          <p:cNvCxnSpPr>
            <a:cxnSpLocks/>
          </p:cNvCxnSpPr>
          <p:nvPr/>
        </p:nvCxnSpPr>
        <p:spPr>
          <a:xfrm flipV="1">
            <a:off x="5981313"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FF445390-A68E-8E3D-DCD3-15159C2D2FBC}"/>
              </a:ext>
            </a:extLst>
          </p:cNvPr>
          <p:cNvCxnSpPr>
            <a:cxnSpLocks/>
          </p:cNvCxnSpPr>
          <p:nvPr/>
        </p:nvCxnSpPr>
        <p:spPr>
          <a:xfrm flipV="1">
            <a:off x="4059216"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9" name="Straight Arrow Connector 68">
            <a:extLst>
              <a:ext uri="{FF2B5EF4-FFF2-40B4-BE49-F238E27FC236}">
                <a16:creationId xmlns:a16="http://schemas.microsoft.com/office/drawing/2014/main" id="{A6FB75EF-2C38-15EA-D19A-AAC1319709FC}"/>
              </a:ext>
            </a:extLst>
          </p:cNvPr>
          <p:cNvCxnSpPr>
            <a:cxnSpLocks/>
          </p:cNvCxnSpPr>
          <p:nvPr/>
        </p:nvCxnSpPr>
        <p:spPr>
          <a:xfrm flipV="1">
            <a:off x="2246518"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0" name="Straight Arrow Connector 69">
            <a:extLst>
              <a:ext uri="{FF2B5EF4-FFF2-40B4-BE49-F238E27FC236}">
                <a16:creationId xmlns:a16="http://schemas.microsoft.com/office/drawing/2014/main" id="{D1B097F1-C1C6-3089-3D55-AFA72D68B09B}"/>
              </a:ext>
            </a:extLst>
          </p:cNvPr>
          <p:cNvCxnSpPr>
            <a:cxnSpLocks/>
          </p:cNvCxnSpPr>
          <p:nvPr/>
        </p:nvCxnSpPr>
        <p:spPr>
          <a:xfrm flipH="1" flipV="1">
            <a:off x="6091782" y="2415826"/>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71" name="Straight Arrow Connector 70">
            <a:extLst>
              <a:ext uri="{FF2B5EF4-FFF2-40B4-BE49-F238E27FC236}">
                <a16:creationId xmlns:a16="http://schemas.microsoft.com/office/drawing/2014/main" id="{50DC6D33-6E1E-58A1-245C-4B7E5F7F6211}"/>
              </a:ext>
            </a:extLst>
          </p:cNvPr>
          <p:cNvCxnSpPr>
            <a:cxnSpLocks/>
          </p:cNvCxnSpPr>
          <p:nvPr/>
        </p:nvCxnSpPr>
        <p:spPr>
          <a:xfrm flipV="1">
            <a:off x="7059836" y="2415826"/>
            <a:ext cx="360395" cy="415357"/>
          </a:xfrm>
          <a:prstGeom prst="straightConnector1">
            <a:avLst/>
          </a:prstGeom>
          <a:noFill/>
          <a:ln w="6350" cap="flat" cmpd="sng" algn="ctr">
            <a:solidFill>
              <a:sysClr val="windowText" lastClr="000000"/>
            </a:solidFill>
            <a:prstDash val="solid"/>
            <a:miter lim="800000"/>
            <a:tailEnd type="triangle"/>
          </a:ln>
          <a:effectLst/>
        </p:spPr>
      </p:cxnSp>
      <p:cxnSp>
        <p:nvCxnSpPr>
          <p:cNvPr id="72" name="Straight Arrow Connector 71">
            <a:extLst>
              <a:ext uri="{FF2B5EF4-FFF2-40B4-BE49-F238E27FC236}">
                <a16:creationId xmlns:a16="http://schemas.microsoft.com/office/drawing/2014/main" id="{25EAEFFB-D5DF-49D8-86C6-09784A80F9C7}"/>
              </a:ext>
            </a:extLst>
          </p:cNvPr>
          <p:cNvCxnSpPr>
            <a:cxnSpLocks/>
          </p:cNvCxnSpPr>
          <p:nvPr/>
        </p:nvCxnSpPr>
        <p:spPr>
          <a:xfrm flipV="1">
            <a:off x="3105604" y="2443715"/>
            <a:ext cx="502388" cy="422051"/>
          </a:xfrm>
          <a:prstGeom prst="straightConnector1">
            <a:avLst/>
          </a:prstGeom>
          <a:noFill/>
          <a:ln w="6350" cap="flat" cmpd="sng" algn="ctr">
            <a:solidFill>
              <a:sysClr val="windowText" lastClr="000000"/>
            </a:solidFill>
            <a:prstDash val="solid"/>
            <a:miter lim="800000"/>
            <a:tailEnd type="triangle"/>
          </a:ln>
          <a:effectLst/>
        </p:spPr>
      </p:cxnSp>
      <p:sp>
        <p:nvSpPr>
          <p:cNvPr id="73" name="Rectangle 72">
            <a:extLst>
              <a:ext uri="{FF2B5EF4-FFF2-40B4-BE49-F238E27FC236}">
                <a16:creationId xmlns:a16="http://schemas.microsoft.com/office/drawing/2014/main" id="{EDF3BA29-5558-023D-509D-3041CCCF2BE4}"/>
              </a:ext>
            </a:extLst>
          </p:cNvPr>
          <p:cNvSpPr/>
          <p:nvPr/>
        </p:nvSpPr>
        <p:spPr>
          <a:xfrm>
            <a:off x="4408471" y="3620513"/>
            <a:ext cx="1053194"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6CF342D-8025-3A4E-5155-75751DDF3689}"/>
                  </a:ext>
                </a:extLst>
              </p:cNvPr>
              <p:cNvSpPr txBox="1"/>
              <p:nvPr/>
            </p:nvSpPr>
            <p:spPr>
              <a:xfrm>
                <a:off x="3485523" y="4269945"/>
                <a:ext cx="2671636" cy="707886"/>
              </a:xfrm>
              <a:prstGeom prst="rect">
                <a:avLst/>
              </a:prstGeom>
              <a:noFill/>
            </p:spPr>
            <p:txBody>
              <a:bodyPr wrap="square" rtlCol="0">
                <a:spAutoFit/>
              </a:bodyPr>
              <a:lstStyle/>
              <a:p>
                <a:pPr algn="ctr" defTabSz="914400"/>
                <a:r>
                  <a:rPr lang="en-US" sz="2000" dirty="0">
                    <a:solidFill>
                      <a:srgbClr val="0000FF"/>
                    </a:solidFill>
                    <a:latin typeface="Segoe UI Emoji"/>
                  </a:rPr>
                  <a:t>does any subset of </a:t>
                </a:r>
                <a14:m>
                  <m:oMath xmlns:m="http://schemas.openxmlformats.org/officeDocument/2006/math">
                    <m:d>
                      <m:dPr>
                        <m:begChr m:val="{"/>
                        <m:endChr m:val="}"/>
                        <m:ctrlPr>
                          <a:rPr lang="en-US" sz="2000" i="1" dirty="0">
                            <a:solidFill>
                              <a:srgbClr val="0000FF"/>
                            </a:solidFill>
                            <a:latin typeface="Cambria Math" panose="02040503050406030204" pitchFamily="18" charset="0"/>
                          </a:rPr>
                        </m:ctrlPr>
                      </m:dPr>
                      <m:e>
                        <m:r>
                          <a:rPr lang="en-US" sz="2000" b="0" i="1" dirty="0" smtClean="0">
                            <a:solidFill>
                              <a:srgbClr val="0000FF"/>
                            </a:solidFill>
                            <a:latin typeface="Cambria Math" panose="02040503050406030204" pitchFamily="18" charset="0"/>
                          </a:rPr>
                          <m:t>3</m:t>
                        </m:r>
                        <m:r>
                          <a:rPr lang="en-US" sz="2000" i="1" dirty="0">
                            <a:solidFill>
                              <a:srgbClr val="0000FF"/>
                            </a:solidFill>
                            <a:latin typeface="Cambria Math" panose="02040503050406030204" pitchFamily="18" charset="0"/>
                          </a:rPr>
                          <m:t>,</m:t>
                        </m:r>
                        <m:r>
                          <a:rPr lang="en-US" sz="2000" b="0" i="1" dirty="0" smtClean="0">
                            <a:solidFill>
                              <a:srgbClr val="0000FF"/>
                            </a:solidFill>
                            <a:latin typeface="Cambria Math" panose="02040503050406030204" pitchFamily="18" charset="0"/>
                          </a:rPr>
                          <m:t>4</m:t>
                        </m:r>
                        <m:r>
                          <a:rPr lang="en-US" sz="2000" i="1" dirty="0">
                            <a:solidFill>
                              <a:srgbClr val="0000FF"/>
                            </a:solidFill>
                            <a:latin typeface="Cambria Math" panose="02040503050406030204" pitchFamily="18" charset="0"/>
                          </a:rPr>
                          <m:t>,</m:t>
                        </m:r>
                        <m:r>
                          <a:rPr lang="en-US" sz="2000" b="0" i="1" dirty="0" smtClean="0">
                            <a:solidFill>
                              <a:srgbClr val="0000FF"/>
                            </a:solidFill>
                            <a:latin typeface="Cambria Math" panose="02040503050406030204" pitchFamily="18" charset="0"/>
                          </a:rPr>
                          <m:t>5</m:t>
                        </m:r>
                      </m:e>
                    </m:d>
                  </m:oMath>
                </a14:m>
                <a:r>
                  <a:rPr lang="en-US" sz="2000" dirty="0">
                    <a:solidFill>
                      <a:srgbClr val="0000FF"/>
                    </a:solidFill>
                    <a:latin typeface="Segoe UI Emoji"/>
                  </a:rPr>
                  <a:t> sum </a:t>
                </a:r>
                <a:r>
                  <a:rPr lang="en-US" sz="2000">
                    <a:solidFill>
                      <a:srgbClr val="0000FF"/>
                    </a:solidFill>
                    <a:latin typeface="Segoe UI Emoji"/>
                  </a:rPr>
                  <a:t>to 8? </a:t>
                </a:r>
                <a:endParaRPr lang="en-US" sz="2000" dirty="0">
                  <a:solidFill>
                    <a:srgbClr val="0000FF"/>
                  </a:solidFill>
                  <a:latin typeface="Segoe UI Emoji"/>
                </a:endParaRPr>
              </a:p>
            </p:txBody>
          </p:sp>
        </mc:Choice>
        <mc:Fallback xmlns="">
          <p:sp>
            <p:nvSpPr>
              <p:cNvPr id="74" name="TextBox 73">
                <a:extLst>
                  <a:ext uri="{FF2B5EF4-FFF2-40B4-BE49-F238E27FC236}">
                    <a16:creationId xmlns:a16="http://schemas.microsoft.com/office/drawing/2014/main" id="{A6CF342D-8025-3A4E-5155-75751DDF3689}"/>
                  </a:ext>
                </a:extLst>
              </p:cNvPr>
              <p:cNvSpPr txBox="1">
                <a:spLocks noRot="1" noChangeAspect="1" noMove="1" noResize="1" noEditPoints="1" noAdjustHandles="1" noChangeArrowheads="1" noChangeShapeType="1" noTextEdit="1"/>
              </p:cNvSpPr>
              <p:nvPr/>
            </p:nvSpPr>
            <p:spPr>
              <a:xfrm>
                <a:off x="3485523" y="4269945"/>
                <a:ext cx="2671636" cy="707886"/>
              </a:xfrm>
              <a:prstGeom prst="rect">
                <a:avLst/>
              </a:prstGeom>
              <a:blipFill>
                <a:blip r:embed="rId17"/>
                <a:stretch>
                  <a:fillRect t="-5263" b="-12281"/>
                </a:stretch>
              </a:blipFill>
            </p:spPr>
            <p:txBody>
              <a:bodyPr/>
              <a:lstStyle/>
              <a:p>
                <a:r>
                  <a:rPr lang="en-US">
                    <a:noFill/>
                  </a:rPr>
                  <a:t> </a:t>
                </a:r>
              </a:p>
            </p:txBody>
          </p:sp>
        </mc:Fallback>
      </mc:AlternateContent>
      <p:sp>
        <p:nvSpPr>
          <p:cNvPr id="75" name="Rectangle 74">
            <a:extLst>
              <a:ext uri="{FF2B5EF4-FFF2-40B4-BE49-F238E27FC236}">
                <a16:creationId xmlns:a16="http://schemas.microsoft.com/office/drawing/2014/main" id="{995EAB15-AA4F-9219-BF72-867F442ADF8B}"/>
              </a:ext>
            </a:extLst>
          </p:cNvPr>
          <p:cNvSpPr/>
          <p:nvPr/>
        </p:nvSpPr>
        <p:spPr>
          <a:xfrm>
            <a:off x="6321624" y="2760246"/>
            <a:ext cx="1053194"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4A677FE-44DA-8583-4FEB-054B8EB2C744}"/>
                  </a:ext>
                </a:extLst>
              </p:cNvPr>
              <p:cNvSpPr txBox="1"/>
              <p:nvPr/>
            </p:nvSpPr>
            <p:spPr>
              <a:xfrm>
                <a:off x="6321624" y="3380559"/>
                <a:ext cx="2116410" cy="584775"/>
              </a:xfrm>
              <a:prstGeom prst="rect">
                <a:avLst/>
              </a:prstGeom>
              <a:noFill/>
            </p:spPr>
            <p:txBody>
              <a:bodyPr wrap="square" rtlCol="0">
                <a:spAutoFit/>
              </a:bodyPr>
              <a:lstStyle/>
              <a:p>
                <a:pPr defTabSz="914400"/>
                <a:r>
                  <a:rPr lang="en-US" sz="1600" dirty="0">
                    <a:solidFill>
                      <a:srgbClr val="0000FF"/>
                    </a:solidFill>
                    <a:latin typeface="Segoe UI Emoji"/>
                  </a:rPr>
                  <a:t>does any subset of </a:t>
                </a:r>
                <a14:m>
                  <m:oMath xmlns:m="http://schemas.openxmlformats.org/officeDocument/2006/math">
                    <m:d>
                      <m:dPr>
                        <m:begChr m:val="{"/>
                        <m:endChr m:val="}"/>
                        <m:ctrlPr>
                          <a:rPr lang="en-US" sz="1600" i="1" dirty="0">
                            <a:solidFill>
                              <a:srgbClr val="0000FF"/>
                            </a:solidFill>
                            <a:latin typeface="Cambria Math" panose="02040503050406030204" pitchFamily="18" charset="0"/>
                          </a:rPr>
                        </m:ctrlPr>
                      </m:dPr>
                      <m:e>
                        <m:r>
                          <a:rPr lang="en-US" sz="1600" b="0" i="1" dirty="0" smtClean="0">
                            <a:solidFill>
                              <a:srgbClr val="0000FF"/>
                            </a:solidFill>
                            <a:latin typeface="Cambria Math" panose="02040503050406030204" pitchFamily="18" charset="0"/>
                          </a:rPr>
                          <m:t>4</m:t>
                        </m:r>
                        <m:r>
                          <a:rPr lang="en-US" sz="1600" i="1" dirty="0">
                            <a:solidFill>
                              <a:srgbClr val="0000FF"/>
                            </a:solidFill>
                            <a:latin typeface="Cambria Math" panose="02040503050406030204" pitchFamily="18" charset="0"/>
                          </a:rPr>
                          <m:t>,</m:t>
                        </m:r>
                        <m:r>
                          <a:rPr lang="en-US" sz="1600" b="0" i="1" dirty="0" smtClean="0">
                            <a:solidFill>
                              <a:srgbClr val="0000FF"/>
                            </a:solidFill>
                            <a:latin typeface="Cambria Math" panose="02040503050406030204" pitchFamily="18" charset="0"/>
                          </a:rPr>
                          <m:t>5</m:t>
                        </m:r>
                      </m:e>
                    </m:d>
                  </m:oMath>
                </a14:m>
                <a:r>
                  <a:rPr lang="en-US" sz="1600" dirty="0">
                    <a:solidFill>
                      <a:srgbClr val="0000FF"/>
                    </a:solidFill>
                    <a:latin typeface="Segoe UI Emoji"/>
                  </a:rPr>
                  <a:t> sum </a:t>
                </a:r>
                <a:r>
                  <a:rPr lang="en-US" sz="1600">
                    <a:solidFill>
                      <a:srgbClr val="0000FF"/>
                    </a:solidFill>
                    <a:latin typeface="Segoe UI Emoji"/>
                  </a:rPr>
                  <a:t>to 5? </a:t>
                </a:r>
                <a:endParaRPr lang="en-US" sz="1600" dirty="0">
                  <a:solidFill>
                    <a:srgbClr val="0000FF"/>
                  </a:solidFill>
                  <a:latin typeface="Segoe UI Emoji"/>
                </a:endParaRPr>
              </a:p>
            </p:txBody>
          </p:sp>
        </mc:Choice>
        <mc:Fallback xmlns="">
          <p:sp>
            <p:nvSpPr>
              <p:cNvPr id="76" name="TextBox 75">
                <a:extLst>
                  <a:ext uri="{FF2B5EF4-FFF2-40B4-BE49-F238E27FC236}">
                    <a16:creationId xmlns:a16="http://schemas.microsoft.com/office/drawing/2014/main" id="{94A677FE-44DA-8583-4FEB-054B8EB2C744}"/>
                  </a:ext>
                </a:extLst>
              </p:cNvPr>
              <p:cNvSpPr txBox="1">
                <a:spLocks noRot="1" noChangeAspect="1" noMove="1" noResize="1" noEditPoints="1" noAdjustHandles="1" noChangeArrowheads="1" noChangeShapeType="1" noTextEdit="1"/>
              </p:cNvSpPr>
              <p:nvPr/>
            </p:nvSpPr>
            <p:spPr>
              <a:xfrm>
                <a:off x="6321624" y="3380559"/>
                <a:ext cx="2116410" cy="584775"/>
              </a:xfrm>
              <a:prstGeom prst="rect">
                <a:avLst/>
              </a:prstGeom>
              <a:blipFill>
                <a:blip r:embed="rId18"/>
                <a:stretch>
                  <a:fillRect l="-1441" t="-4211" b="-12632"/>
                </a:stretch>
              </a:blipFill>
            </p:spPr>
            <p:txBody>
              <a:bodyPr/>
              <a:lstStyle/>
              <a:p>
                <a:r>
                  <a:rPr lang="en-US">
                    <a:noFill/>
                  </a:rPr>
                  <a:t> </a:t>
                </a:r>
              </a:p>
            </p:txBody>
          </p:sp>
        </mc:Fallback>
      </mc:AlternateContent>
      <p:sp>
        <p:nvSpPr>
          <p:cNvPr id="77" name="Rectangle 76">
            <a:extLst>
              <a:ext uri="{FF2B5EF4-FFF2-40B4-BE49-F238E27FC236}">
                <a16:creationId xmlns:a16="http://schemas.microsoft.com/office/drawing/2014/main" id="{A4F53FFE-3255-A3CE-5D57-AEF75D4A3CE4}"/>
              </a:ext>
            </a:extLst>
          </p:cNvPr>
          <p:cNvSpPr/>
          <p:nvPr/>
        </p:nvSpPr>
        <p:spPr>
          <a:xfrm>
            <a:off x="5411765" y="2023225"/>
            <a:ext cx="818355"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EFF2A009-7B36-E64A-3370-DE3C169949DC}"/>
                  </a:ext>
                </a:extLst>
              </p:cNvPr>
              <p:cNvSpPr txBox="1"/>
              <p:nvPr/>
            </p:nvSpPr>
            <p:spPr>
              <a:xfrm>
                <a:off x="4410430" y="2651738"/>
                <a:ext cx="1702399" cy="523220"/>
              </a:xfrm>
              <a:prstGeom prst="rect">
                <a:avLst/>
              </a:prstGeom>
              <a:noFill/>
            </p:spPr>
            <p:txBody>
              <a:bodyPr wrap="square" rtlCol="0">
                <a:spAutoFit/>
              </a:bodyPr>
              <a:lstStyle/>
              <a:p>
                <a:pPr defTabSz="914400"/>
                <a:r>
                  <a:rPr lang="en-US" sz="1400" dirty="0">
                    <a:solidFill>
                      <a:srgbClr val="0000FF"/>
                    </a:solidFill>
                    <a:latin typeface="Segoe UI Emoji"/>
                  </a:rPr>
                  <a:t>does any subset of </a:t>
                </a:r>
                <a14:m>
                  <m:oMath xmlns:m="http://schemas.openxmlformats.org/officeDocument/2006/math">
                    <m:d>
                      <m:dPr>
                        <m:begChr m:val="{"/>
                        <m:endChr m:val="}"/>
                        <m:ctrlPr>
                          <a:rPr lang="en-US" sz="1400" i="1" dirty="0">
                            <a:solidFill>
                              <a:srgbClr val="0000FF"/>
                            </a:solidFill>
                            <a:latin typeface="Cambria Math" panose="02040503050406030204" pitchFamily="18" charset="0"/>
                          </a:rPr>
                        </m:ctrlPr>
                      </m:dPr>
                      <m:e>
                        <m:r>
                          <a:rPr lang="en-US" sz="1400" b="0" i="1" dirty="0" smtClean="0">
                            <a:solidFill>
                              <a:srgbClr val="0000FF"/>
                            </a:solidFill>
                            <a:latin typeface="Cambria Math" panose="02040503050406030204" pitchFamily="18" charset="0"/>
                          </a:rPr>
                          <m:t>5</m:t>
                        </m:r>
                      </m:e>
                    </m:d>
                  </m:oMath>
                </a14:m>
                <a:r>
                  <a:rPr lang="en-US" sz="1400" dirty="0">
                    <a:solidFill>
                      <a:srgbClr val="0000FF"/>
                    </a:solidFill>
                    <a:latin typeface="Segoe UI Emoji"/>
                  </a:rPr>
                  <a:t> sum </a:t>
                </a:r>
                <a:r>
                  <a:rPr lang="en-US" sz="1400">
                    <a:solidFill>
                      <a:srgbClr val="0000FF"/>
                    </a:solidFill>
                    <a:latin typeface="Segoe UI Emoji"/>
                  </a:rPr>
                  <a:t>to 5? </a:t>
                </a:r>
                <a:endParaRPr lang="en-US" sz="1400" dirty="0">
                  <a:solidFill>
                    <a:srgbClr val="0000FF"/>
                  </a:solidFill>
                  <a:latin typeface="Segoe UI Emoji"/>
                </a:endParaRPr>
              </a:p>
            </p:txBody>
          </p:sp>
        </mc:Choice>
        <mc:Fallback xmlns="">
          <p:sp>
            <p:nvSpPr>
              <p:cNvPr id="78" name="TextBox 77">
                <a:extLst>
                  <a:ext uri="{FF2B5EF4-FFF2-40B4-BE49-F238E27FC236}">
                    <a16:creationId xmlns:a16="http://schemas.microsoft.com/office/drawing/2014/main" id="{EFF2A009-7B36-E64A-3370-DE3C169949DC}"/>
                  </a:ext>
                </a:extLst>
              </p:cNvPr>
              <p:cNvSpPr txBox="1">
                <a:spLocks noRot="1" noChangeAspect="1" noMove="1" noResize="1" noEditPoints="1" noAdjustHandles="1" noChangeArrowheads="1" noChangeShapeType="1" noTextEdit="1"/>
              </p:cNvSpPr>
              <p:nvPr/>
            </p:nvSpPr>
            <p:spPr>
              <a:xfrm>
                <a:off x="4410430" y="2651738"/>
                <a:ext cx="1702399" cy="523220"/>
              </a:xfrm>
              <a:prstGeom prst="rect">
                <a:avLst/>
              </a:prstGeom>
              <a:blipFill>
                <a:blip r:embed="rId19"/>
                <a:stretch>
                  <a:fillRect l="-1071" t="-3488" r="-1071" b="-9302"/>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9FCA9CB-5105-780E-B902-ABE4B01C574E}"/>
              </a:ext>
            </a:extLst>
          </p:cNvPr>
          <p:cNvSpPr/>
          <p:nvPr/>
        </p:nvSpPr>
        <p:spPr>
          <a:xfrm>
            <a:off x="5837406" y="1185231"/>
            <a:ext cx="818355"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sp>
        <p:nvSpPr>
          <p:cNvPr id="80" name="TextBox 79">
            <a:extLst>
              <a:ext uri="{FF2B5EF4-FFF2-40B4-BE49-F238E27FC236}">
                <a16:creationId xmlns:a16="http://schemas.microsoft.com/office/drawing/2014/main" id="{86626BD3-FEF9-BB7A-2690-B6AD4EF89F14}"/>
              </a:ext>
            </a:extLst>
          </p:cNvPr>
          <p:cNvSpPr txBox="1"/>
          <p:nvPr/>
        </p:nvSpPr>
        <p:spPr>
          <a:xfrm>
            <a:off x="5576355" y="623516"/>
            <a:ext cx="1496383" cy="523220"/>
          </a:xfrm>
          <a:prstGeom prst="rect">
            <a:avLst/>
          </a:prstGeom>
          <a:noFill/>
        </p:spPr>
        <p:txBody>
          <a:bodyPr wrap="square" rtlCol="0">
            <a:spAutoFit/>
          </a:bodyPr>
          <a:lstStyle/>
          <a:p>
            <a:pPr defTabSz="914400"/>
            <a:r>
              <a:rPr lang="en-US" sz="1400" dirty="0">
                <a:solidFill>
                  <a:srgbClr val="0000FF"/>
                </a:solidFill>
                <a:latin typeface="Segoe UI Emoji"/>
              </a:rPr>
              <a:t>does any subset of {} sum to 0?</a:t>
            </a:r>
          </a:p>
        </p:txBody>
      </p:sp>
      <p:sp>
        <p:nvSpPr>
          <p:cNvPr id="82" name="TextBox 81">
            <a:extLst>
              <a:ext uri="{FF2B5EF4-FFF2-40B4-BE49-F238E27FC236}">
                <a16:creationId xmlns:a16="http://schemas.microsoft.com/office/drawing/2014/main" id="{F7816200-B79F-34BF-20D8-A954E227CA8C}"/>
              </a:ext>
            </a:extLst>
          </p:cNvPr>
          <p:cNvSpPr txBox="1"/>
          <p:nvPr/>
        </p:nvSpPr>
        <p:spPr>
          <a:xfrm>
            <a:off x="1417080" y="2883442"/>
            <a:ext cx="1382834" cy="707886"/>
          </a:xfrm>
          <a:prstGeom prst="rect">
            <a:avLst/>
          </a:prstGeom>
          <a:noFill/>
        </p:spPr>
        <p:txBody>
          <a:bodyPr wrap="square" rtlCol="0">
            <a:spAutoFit/>
          </a:bodyPr>
          <a:lstStyle/>
          <a:p>
            <a:pPr defTabSz="914400"/>
            <a:r>
              <a:rPr lang="en-US" sz="2000">
                <a:solidFill>
                  <a:prstClr val="black"/>
                </a:solidFill>
                <a:latin typeface="Segoe UI Emoji"/>
              </a:rPr>
              <a:t>include </a:t>
            </a:r>
            <a:r>
              <a:rPr lang="en-US" sz="2000">
                <a:solidFill>
                  <a:prstClr val="black"/>
                </a:solidFill>
                <a:highlight>
                  <a:srgbClr val="FFFF00"/>
                </a:highlight>
                <a:latin typeface="Segoe UI Emoji"/>
              </a:rPr>
              <a:t>0</a:t>
            </a:r>
            <a:r>
              <a:rPr lang="en-US" sz="2000" baseline="30000">
                <a:solidFill>
                  <a:prstClr val="black"/>
                </a:solidFill>
                <a:latin typeface="Segoe UI Emoji"/>
              </a:rPr>
              <a:t>th</a:t>
            </a:r>
            <a:endParaRPr lang="en-US" sz="2000">
              <a:solidFill>
                <a:prstClr val="black"/>
              </a:solidFill>
              <a:latin typeface="Segoe UI Emoji"/>
            </a:endParaRPr>
          </a:p>
          <a:p>
            <a:pPr defTabSz="914400"/>
            <a:r>
              <a:rPr lang="en-US" sz="2000">
                <a:solidFill>
                  <a:prstClr val="black"/>
                </a:solidFill>
                <a:latin typeface="Segoe UI Emoji"/>
              </a:rPr>
              <a:t>element?</a:t>
            </a:r>
            <a:endParaRPr lang="en-US" sz="2000" dirty="0">
              <a:solidFill>
                <a:prstClr val="black"/>
              </a:solidFill>
              <a:latin typeface="Segoe UI Emoji"/>
            </a:endParaRPr>
          </a:p>
        </p:txBody>
      </p:sp>
      <p:sp>
        <p:nvSpPr>
          <p:cNvPr id="83" name="TextBox 82">
            <a:extLst>
              <a:ext uri="{FF2B5EF4-FFF2-40B4-BE49-F238E27FC236}">
                <a16:creationId xmlns:a16="http://schemas.microsoft.com/office/drawing/2014/main" id="{7779B6D4-61F2-0BA3-565C-7699E9EFEB86}"/>
              </a:ext>
            </a:extLst>
          </p:cNvPr>
          <p:cNvSpPr txBox="1"/>
          <p:nvPr/>
        </p:nvSpPr>
        <p:spPr>
          <a:xfrm>
            <a:off x="522788" y="2147445"/>
            <a:ext cx="1426675" cy="707886"/>
          </a:xfrm>
          <a:prstGeom prst="rect">
            <a:avLst/>
          </a:prstGeom>
          <a:noFill/>
        </p:spPr>
        <p:txBody>
          <a:bodyPr wrap="square" rtlCol="0">
            <a:spAutoFit/>
          </a:bodyPr>
          <a:lstStyle/>
          <a:p>
            <a:pPr defTabSz="914400"/>
            <a:r>
              <a:rPr lang="en-US" sz="2000">
                <a:solidFill>
                  <a:prstClr val="black"/>
                </a:solidFill>
                <a:latin typeface="Segoe UI Emoji"/>
              </a:rPr>
              <a:t>include </a:t>
            </a:r>
            <a:r>
              <a:rPr lang="en-US" sz="2000">
                <a:solidFill>
                  <a:prstClr val="black"/>
                </a:solidFill>
                <a:highlight>
                  <a:srgbClr val="FFFF00"/>
                </a:highlight>
                <a:latin typeface="Segoe UI Emoji"/>
              </a:rPr>
              <a:t>1</a:t>
            </a:r>
            <a:r>
              <a:rPr lang="en-US" sz="2000" baseline="30000">
                <a:solidFill>
                  <a:prstClr val="black"/>
                </a:solidFill>
                <a:latin typeface="Segoe UI Emoji"/>
              </a:rPr>
              <a:t>st</a:t>
            </a:r>
            <a:endParaRPr lang="en-US" sz="2000">
              <a:solidFill>
                <a:prstClr val="black"/>
              </a:solidFill>
              <a:latin typeface="Segoe UI Emoji"/>
            </a:endParaRPr>
          </a:p>
          <a:p>
            <a:pPr defTabSz="914400"/>
            <a:r>
              <a:rPr lang="en-US" sz="2000">
                <a:solidFill>
                  <a:prstClr val="black"/>
                </a:solidFill>
                <a:latin typeface="Segoe UI Emoji"/>
              </a:rPr>
              <a:t>element?</a:t>
            </a:r>
            <a:endParaRPr lang="en-US" sz="2000" dirty="0">
              <a:solidFill>
                <a:prstClr val="black"/>
              </a:solidFill>
              <a:latin typeface="Segoe UI Emoji"/>
            </a:endParaRPr>
          </a:p>
        </p:txBody>
      </p:sp>
      <p:sp>
        <p:nvSpPr>
          <p:cNvPr id="84" name="TextBox 83">
            <a:extLst>
              <a:ext uri="{FF2B5EF4-FFF2-40B4-BE49-F238E27FC236}">
                <a16:creationId xmlns:a16="http://schemas.microsoft.com/office/drawing/2014/main" id="{472EC9A6-7E00-BE0B-AE3D-BA75EFBCBA08}"/>
              </a:ext>
            </a:extLst>
          </p:cNvPr>
          <p:cNvSpPr txBox="1"/>
          <p:nvPr/>
        </p:nvSpPr>
        <p:spPr>
          <a:xfrm>
            <a:off x="109092" y="1224281"/>
            <a:ext cx="1426676" cy="707886"/>
          </a:xfrm>
          <a:prstGeom prst="rect">
            <a:avLst/>
          </a:prstGeom>
          <a:noFill/>
        </p:spPr>
        <p:txBody>
          <a:bodyPr wrap="square" rtlCol="0">
            <a:spAutoFit/>
          </a:bodyPr>
          <a:lstStyle/>
          <a:p>
            <a:pPr defTabSz="914400"/>
            <a:r>
              <a:rPr lang="en-US" sz="2000">
                <a:solidFill>
                  <a:prstClr val="black"/>
                </a:solidFill>
                <a:latin typeface="Segoe UI Emoji"/>
              </a:rPr>
              <a:t>include </a:t>
            </a:r>
            <a:r>
              <a:rPr lang="en-US" sz="2000">
                <a:solidFill>
                  <a:prstClr val="black"/>
                </a:solidFill>
                <a:highlight>
                  <a:srgbClr val="FFFF00"/>
                </a:highlight>
                <a:latin typeface="Segoe UI Emoji"/>
              </a:rPr>
              <a:t>2</a:t>
            </a:r>
            <a:r>
              <a:rPr lang="en-US" sz="2000" baseline="30000">
                <a:solidFill>
                  <a:prstClr val="black"/>
                </a:solidFill>
                <a:latin typeface="Segoe UI Emoji"/>
              </a:rPr>
              <a:t>nd</a:t>
            </a:r>
            <a:endParaRPr lang="en-US" sz="2000">
              <a:solidFill>
                <a:prstClr val="black"/>
              </a:solidFill>
              <a:latin typeface="Segoe UI Emoji"/>
            </a:endParaRPr>
          </a:p>
          <a:p>
            <a:pPr defTabSz="914400"/>
            <a:r>
              <a:rPr lang="en-US" sz="2000">
                <a:solidFill>
                  <a:prstClr val="black"/>
                </a:solidFill>
                <a:latin typeface="Segoe UI Emoji"/>
              </a:rPr>
              <a:t>element?</a:t>
            </a:r>
            <a:endParaRPr lang="en-US" sz="2000" dirty="0">
              <a:solidFill>
                <a:prstClr val="black"/>
              </a:solidFill>
              <a:latin typeface="Segoe UI Emoji"/>
            </a:endParaRPr>
          </a:p>
        </p:txBody>
      </p:sp>
    </p:spTree>
    <p:extLst>
      <p:ext uri="{BB962C8B-B14F-4D97-AF65-F5344CB8AC3E}">
        <p14:creationId xmlns:p14="http://schemas.microsoft.com/office/powerpoint/2010/main" val="192309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p:bldP spid="75" grpId="0" animBg="1"/>
      <p:bldP spid="76" grpId="0"/>
      <p:bldP spid="77" grpId="0" animBg="1"/>
      <p:bldP spid="78" grpId="0"/>
      <p:bldP spid="79" grpId="0" animBg="1"/>
      <p:bldP spid="80" grpId="0"/>
      <p:bldP spid="82" grpId="0"/>
      <p:bldP spid="83" grpId="0"/>
      <p:bldP spid="84" grpId="0"/>
    </p:bldLst>
  </p:timing>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409F-1028-B16D-B14A-8044CA1E5B51}"/>
              </a:ext>
            </a:extLst>
          </p:cNvPr>
          <p:cNvSpPr>
            <a:spLocks noGrp="1"/>
          </p:cNvSpPr>
          <p:nvPr>
            <p:ph type="title"/>
          </p:nvPr>
        </p:nvSpPr>
        <p:spPr/>
        <p:txBody>
          <a:bodyPr/>
          <a:lstStyle/>
          <a:p>
            <a:r>
              <a:rPr lang="en-US"/>
              <a:t>okay cool good luck</a:t>
            </a:r>
          </a:p>
        </p:txBody>
      </p:sp>
    </p:spTree>
    <p:extLst>
      <p:ext uri="{BB962C8B-B14F-4D97-AF65-F5344CB8AC3E}">
        <p14:creationId xmlns:p14="http://schemas.microsoft.com/office/powerpoint/2010/main" val="151453149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8DC9B6-BAD6-BBE8-7F51-3D3ECC2BD8B7}"/>
              </a:ext>
            </a:extLst>
          </p:cNvPr>
          <p:cNvSpPr>
            <a:spLocks noGrp="1"/>
          </p:cNvSpPr>
          <p:nvPr>
            <p:ph type="title"/>
          </p:nvPr>
        </p:nvSpPr>
        <p:spPr/>
        <p:txBody>
          <a:bodyPr/>
          <a:lstStyle/>
          <a:p>
            <a:r>
              <a:rPr lang="en-US"/>
              <a:t>Surprise  Recursion Tutorial</a:t>
            </a:r>
          </a:p>
        </p:txBody>
      </p:sp>
    </p:spTree>
    <p:extLst>
      <p:ext uri="{BB962C8B-B14F-4D97-AF65-F5344CB8AC3E}">
        <p14:creationId xmlns:p14="http://schemas.microsoft.com/office/powerpoint/2010/main" val="165051186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1FC83-5351-9172-F656-D105A27FC425}"/>
              </a:ext>
            </a:extLst>
          </p:cNvPr>
          <p:cNvSpPr>
            <a:spLocks noGrp="1"/>
          </p:cNvSpPr>
          <p:nvPr>
            <p:ph type="title"/>
          </p:nvPr>
        </p:nvSpPr>
        <p:spPr>
          <a:xfrm>
            <a:off x="457200" y="436245"/>
            <a:ext cx="8229600" cy="857250"/>
          </a:xfrm>
        </p:spPr>
        <p:txBody>
          <a:bodyPr/>
          <a:lstStyle/>
          <a:p>
            <a:r>
              <a:rPr lang="en-US" b="1">
                <a:solidFill>
                  <a:schemeClr val="bg1"/>
                </a:solidFill>
              </a:rPr>
              <a:t>which one will happen first?</a:t>
            </a:r>
          </a:p>
        </p:txBody>
      </p:sp>
      <p:sp>
        <p:nvSpPr>
          <p:cNvPr id="4" name="TextBox 3">
            <a:extLst>
              <a:ext uri="{FF2B5EF4-FFF2-40B4-BE49-F238E27FC236}">
                <a16:creationId xmlns:a16="http://schemas.microsoft.com/office/drawing/2014/main" id="{91341F4C-F347-B183-36E4-209741787E4C}"/>
              </a:ext>
            </a:extLst>
          </p:cNvPr>
          <p:cNvSpPr txBox="1"/>
          <p:nvPr/>
        </p:nvSpPr>
        <p:spPr>
          <a:xfrm>
            <a:off x="1005084" y="2289294"/>
            <a:ext cx="2530596" cy="1200329"/>
          </a:xfrm>
          <a:prstGeom prst="rect">
            <a:avLst/>
          </a:prstGeom>
          <a:noFill/>
        </p:spPr>
        <p:txBody>
          <a:bodyPr wrap="square">
            <a:spAutoFit/>
          </a:bodyPr>
          <a:lstStyle/>
          <a:p>
            <a:pPr algn="ctr"/>
            <a:r>
              <a:rPr lang="en-US" sz="3600">
                <a:solidFill>
                  <a:schemeClr val="bg1"/>
                </a:solidFill>
                <a:latin typeface="+mj-lt"/>
              </a:rPr>
              <a:t>fib(</a:t>
            </a:r>
            <a:r>
              <a:rPr lang="en-US" sz="3600">
                <a:solidFill>
                  <a:srgbClr val="0AB5B6"/>
                </a:solidFill>
                <a:latin typeface="+mj-lt"/>
              </a:rPr>
              <a:t>100</a:t>
            </a:r>
            <a:r>
              <a:rPr lang="en-US" sz="3600">
                <a:solidFill>
                  <a:schemeClr val="bg1"/>
                </a:solidFill>
                <a:latin typeface="+mj-lt"/>
              </a:rPr>
              <a:t>) </a:t>
            </a:r>
            <a:r>
              <a:rPr lang="en-US" sz="3600">
                <a:solidFill>
                  <a:schemeClr val="bg1"/>
                </a:solidFill>
              </a:rPr>
              <a:t>finishes</a:t>
            </a:r>
          </a:p>
        </p:txBody>
      </p:sp>
      <p:sp>
        <p:nvSpPr>
          <p:cNvPr id="5" name="TextBox 4">
            <a:extLst>
              <a:ext uri="{FF2B5EF4-FFF2-40B4-BE49-F238E27FC236}">
                <a16:creationId xmlns:a16="http://schemas.microsoft.com/office/drawing/2014/main" id="{9FD01A99-E5B2-0654-D553-976AC8E791E4}"/>
              </a:ext>
            </a:extLst>
          </p:cNvPr>
          <p:cNvSpPr txBox="1"/>
          <p:nvPr/>
        </p:nvSpPr>
        <p:spPr>
          <a:xfrm>
            <a:off x="5608322" y="2289294"/>
            <a:ext cx="2133600" cy="1200329"/>
          </a:xfrm>
          <a:prstGeom prst="rect">
            <a:avLst/>
          </a:prstGeom>
          <a:noFill/>
        </p:spPr>
        <p:txBody>
          <a:bodyPr wrap="square">
            <a:spAutoFit/>
          </a:bodyPr>
          <a:lstStyle/>
          <a:p>
            <a:pPr algn="ctr"/>
            <a:r>
              <a:rPr lang="en-US" sz="3600">
                <a:solidFill>
                  <a:schemeClr val="bg1"/>
                </a:solidFill>
              </a:rPr>
              <a:t>the Sun explodes</a:t>
            </a:r>
          </a:p>
        </p:txBody>
      </p:sp>
    </p:spTree>
    <p:extLst>
      <p:ext uri="{BB962C8B-B14F-4D97-AF65-F5344CB8AC3E}">
        <p14:creationId xmlns:p14="http://schemas.microsoft.com/office/powerpoint/2010/main" val="36972438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a:xfrm>
            <a:off x="457200" y="2143125"/>
            <a:ext cx="8229600" cy="857250"/>
          </a:xfrm>
        </p:spPr>
        <p:txBody>
          <a:bodyPr/>
          <a:lstStyle/>
          <a:p>
            <a:r>
              <a:rPr lang="en-US"/>
              <a:t>final project</a:t>
            </a:r>
          </a:p>
        </p:txBody>
      </p:sp>
    </p:spTree>
    <p:extLst>
      <p:ext uri="{BB962C8B-B14F-4D97-AF65-F5344CB8AC3E}">
        <p14:creationId xmlns:p14="http://schemas.microsoft.com/office/powerpoint/2010/main" val="285875591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sz="6600"/>
              <a:t>final project</a:t>
            </a:r>
          </a:p>
        </p:txBody>
      </p:sp>
    </p:spTree>
    <p:extLst>
      <p:ext uri="{BB962C8B-B14F-4D97-AF65-F5344CB8AC3E}">
        <p14:creationId xmlns:p14="http://schemas.microsoft.com/office/powerpoint/2010/main" val="163654150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7389A-9BBA-D1A7-6088-80196525D49A}"/>
              </a:ext>
            </a:extLst>
          </p:cNvPr>
          <p:cNvSpPr>
            <a:spLocks noGrp="1"/>
          </p:cNvSpPr>
          <p:nvPr>
            <p:ph type="title"/>
          </p:nvPr>
        </p:nvSpPr>
        <p:spPr>
          <a:xfrm>
            <a:off x="457200" y="254916"/>
            <a:ext cx="8229600" cy="667168"/>
          </a:xfrm>
        </p:spPr>
        <p:txBody>
          <a:bodyPr>
            <a:noAutofit/>
          </a:bodyPr>
          <a:lstStyle/>
          <a:p>
            <a:r>
              <a:rPr lang="en-US" sz="2400"/>
              <a:t>You may </a:t>
            </a:r>
            <a:r>
              <a:rPr lang="en-US" sz="2400" b="1"/>
              <a:t>do your final project on whatever you like</a:t>
            </a:r>
            <a:r>
              <a:rPr lang="en-US" sz="2400"/>
              <a:t>, provided you can </a:t>
            </a:r>
            <a:r>
              <a:rPr lang="en-US" sz="2400" b="1"/>
              <a:t>answer the following questions</a:t>
            </a:r>
            <a:r>
              <a:rPr lang="en-US" sz="2400"/>
              <a:t>.</a:t>
            </a:r>
          </a:p>
        </p:txBody>
      </p:sp>
      <p:sp>
        <p:nvSpPr>
          <p:cNvPr id="6" name="Content Placeholder 5">
            <a:extLst>
              <a:ext uri="{FF2B5EF4-FFF2-40B4-BE49-F238E27FC236}">
                <a16:creationId xmlns:a16="http://schemas.microsoft.com/office/drawing/2014/main" id="{17EF2882-D6A7-E6CF-26B6-B43A726924B9}"/>
              </a:ext>
            </a:extLst>
          </p:cNvPr>
          <p:cNvSpPr>
            <a:spLocks noGrp="1"/>
          </p:cNvSpPr>
          <p:nvPr>
            <p:ph sz="quarter" idx="10"/>
          </p:nvPr>
        </p:nvSpPr>
        <p:spPr/>
        <p:txBody>
          <a:bodyPr>
            <a:normAutofit/>
          </a:bodyPr>
          <a:lstStyle/>
          <a:p>
            <a:pPr algn="l">
              <a:buFont typeface="+mj-lt"/>
              <a:buAutoNum type="arabicPeriod"/>
            </a:pPr>
            <a:r>
              <a:rPr lang="en-US" b="0" i="0">
                <a:solidFill>
                  <a:srgbClr val="0E1116"/>
                </a:solidFill>
                <a:effectLst/>
                <a:latin typeface="-apple-system"/>
              </a:rPr>
              <a:t>What is the </a:t>
            </a:r>
            <a:r>
              <a:rPr lang="en-US" b="1" i="0">
                <a:solidFill>
                  <a:srgbClr val="0E1116"/>
                </a:solidFill>
                <a:effectLst/>
                <a:latin typeface="-apple-system"/>
              </a:rPr>
              <a:t>title</a:t>
            </a:r>
            <a:r>
              <a:rPr lang="en-US" b="0" i="0">
                <a:solidFill>
                  <a:srgbClr val="0E1116"/>
                </a:solidFill>
                <a:effectLst/>
                <a:latin typeface="-apple-system"/>
              </a:rPr>
              <a:t> of my project?</a:t>
            </a:r>
          </a:p>
          <a:p>
            <a:pPr algn="l">
              <a:buFont typeface="+mj-lt"/>
              <a:buAutoNum type="arabicPeriod"/>
            </a:pPr>
            <a:r>
              <a:rPr lang="en-US" b="0" i="0">
                <a:solidFill>
                  <a:srgbClr val="0E1116"/>
                </a:solidFill>
                <a:effectLst/>
                <a:latin typeface="-apple-system"/>
              </a:rPr>
              <a:t>What </a:t>
            </a:r>
            <a:r>
              <a:rPr lang="en-US" b="1" i="0">
                <a:solidFill>
                  <a:srgbClr val="0E1116"/>
                </a:solidFill>
                <a:effectLst/>
                <a:latin typeface="-apple-system"/>
              </a:rPr>
              <a:t>data structures</a:t>
            </a:r>
            <a:r>
              <a:rPr lang="en-US" b="0" i="0">
                <a:solidFill>
                  <a:srgbClr val="0E1116"/>
                </a:solidFill>
                <a:effectLst/>
                <a:latin typeface="-apple-system"/>
              </a:rPr>
              <a:t> will I use?</a:t>
            </a:r>
            <a:br>
              <a:rPr lang="en-US" b="0" i="0">
                <a:solidFill>
                  <a:srgbClr val="0E1116"/>
                </a:solidFill>
                <a:effectLst/>
                <a:latin typeface="-apple-system"/>
              </a:rPr>
            </a:br>
            <a:r>
              <a:rPr lang="en-US" i="0">
                <a:solidFill>
                  <a:srgbClr val="0E1116"/>
                </a:solidFill>
                <a:effectLst/>
                <a:latin typeface="-apple-system"/>
              </a:rPr>
              <a:t>Note:</a:t>
            </a:r>
            <a:r>
              <a:rPr lang="en-US" b="0" i="0">
                <a:solidFill>
                  <a:srgbClr val="0E1116"/>
                </a:solidFill>
                <a:effectLst/>
                <a:latin typeface="-apple-system"/>
              </a:rPr>
              <a:t> Arrays count.</a:t>
            </a:r>
          </a:p>
          <a:p>
            <a:pPr algn="l">
              <a:buFont typeface="+mj-lt"/>
              <a:buAutoNum type="arabicPeriod"/>
            </a:pPr>
            <a:r>
              <a:rPr lang="en-US" b="1" i="0">
                <a:solidFill>
                  <a:srgbClr val="0E1116"/>
                </a:solidFill>
                <a:effectLst/>
                <a:latin typeface="-apple-system"/>
              </a:rPr>
              <a:t>What</a:t>
            </a:r>
            <a:r>
              <a:rPr lang="en-US" b="0" i="0">
                <a:solidFill>
                  <a:srgbClr val="0E1116"/>
                </a:solidFill>
                <a:effectLst/>
                <a:latin typeface="-apple-system"/>
              </a:rPr>
              <a:t> is the game/app that I am proposing?</a:t>
            </a:r>
            <a:br>
              <a:rPr lang="en-US" b="0" i="0">
                <a:solidFill>
                  <a:srgbClr val="0E1116"/>
                </a:solidFill>
                <a:effectLst/>
                <a:latin typeface="-apple-system"/>
              </a:rPr>
            </a:br>
            <a:r>
              <a:rPr lang="en-US" b="0" i="0">
                <a:solidFill>
                  <a:srgbClr val="0E1116"/>
                </a:solidFill>
                <a:effectLst/>
                <a:latin typeface="-apple-system"/>
              </a:rPr>
              <a:t>What does it do?</a:t>
            </a:r>
            <a:br>
              <a:rPr lang="en-US" b="0" i="0">
                <a:solidFill>
                  <a:srgbClr val="0E1116"/>
                </a:solidFill>
                <a:effectLst/>
                <a:latin typeface="-apple-system"/>
              </a:rPr>
            </a:br>
            <a:r>
              <a:rPr lang="en-US" b="0" i="0">
                <a:solidFill>
                  <a:srgbClr val="0E1116"/>
                </a:solidFill>
                <a:effectLst/>
                <a:latin typeface="-apple-system"/>
              </a:rPr>
              <a:t>How does it </a:t>
            </a:r>
            <a:r>
              <a:rPr lang="en-US" b="0" i="1">
                <a:solidFill>
                  <a:srgbClr val="0E1116"/>
                </a:solidFill>
                <a:effectLst/>
                <a:latin typeface="-apple-system"/>
              </a:rPr>
              <a:t>feel</a:t>
            </a:r>
            <a:r>
              <a:rPr lang="en-US" b="0" i="0">
                <a:solidFill>
                  <a:srgbClr val="0E1116"/>
                </a:solidFill>
                <a:effectLst/>
                <a:latin typeface="-apple-system"/>
              </a:rPr>
              <a:t>?</a:t>
            </a:r>
          </a:p>
          <a:p>
            <a:pPr algn="l">
              <a:buFont typeface="+mj-lt"/>
              <a:buAutoNum type="arabicPeriod"/>
            </a:pPr>
            <a:r>
              <a:rPr lang="en-US" b="0" i="0">
                <a:solidFill>
                  <a:srgbClr val="0E1116"/>
                </a:solidFill>
                <a:effectLst/>
                <a:latin typeface="-apple-system"/>
              </a:rPr>
              <a:t>Will the viewer/player </a:t>
            </a:r>
            <a:r>
              <a:rPr lang="en-US" b="1" i="0">
                <a:solidFill>
                  <a:srgbClr val="0E1116"/>
                </a:solidFill>
                <a:effectLst/>
                <a:latin typeface="-apple-system"/>
              </a:rPr>
              <a:t>interact</a:t>
            </a:r>
            <a:r>
              <a:rPr lang="en-US" b="0" i="0">
                <a:solidFill>
                  <a:srgbClr val="0E1116"/>
                </a:solidFill>
                <a:effectLst/>
                <a:latin typeface="-apple-system"/>
              </a:rPr>
              <a:t> with my project?</a:t>
            </a:r>
            <a:br>
              <a:rPr lang="en-US" b="0" i="0">
                <a:solidFill>
                  <a:srgbClr val="0E1116"/>
                </a:solidFill>
                <a:effectLst/>
                <a:latin typeface="-apple-system"/>
              </a:rPr>
            </a:br>
            <a:r>
              <a:rPr lang="en-US" b="0" i="0">
                <a:solidFill>
                  <a:srgbClr val="0E1116"/>
                </a:solidFill>
                <a:effectLst/>
                <a:latin typeface="-apple-system"/>
              </a:rPr>
              <a:t>How so?</a:t>
            </a:r>
          </a:p>
          <a:p>
            <a:pPr algn="l">
              <a:buFont typeface="+mj-lt"/>
              <a:buAutoNum type="arabicPeriod"/>
            </a:pPr>
            <a:r>
              <a:rPr lang="en-US" b="0" i="0">
                <a:solidFill>
                  <a:srgbClr val="0E1116"/>
                </a:solidFill>
                <a:effectLst/>
                <a:latin typeface="-apple-system"/>
              </a:rPr>
              <a:t>Does Jim think my project is </a:t>
            </a:r>
            <a:r>
              <a:rPr lang="en-US" b="1" i="0">
                <a:solidFill>
                  <a:srgbClr val="0E1116"/>
                </a:solidFill>
                <a:effectLst/>
                <a:latin typeface="-apple-system"/>
              </a:rPr>
              <a:t>doable</a:t>
            </a:r>
            <a:r>
              <a:rPr lang="en-US" b="0" i="0">
                <a:solidFill>
                  <a:srgbClr val="0E1116"/>
                </a:solidFill>
                <a:effectLst/>
                <a:latin typeface="-apple-system"/>
              </a:rPr>
              <a:t>?</a:t>
            </a:r>
            <a:br>
              <a:rPr lang="en-US" b="0" i="0">
                <a:solidFill>
                  <a:srgbClr val="0E1116"/>
                </a:solidFill>
                <a:effectLst/>
                <a:latin typeface="-apple-system"/>
              </a:rPr>
            </a:br>
            <a:r>
              <a:rPr lang="en-US" b="0" i="0">
                <a:solidFill>
                  <a:srgbClr val="0E1116"/>
                </a:solidFill>
                <a:effectLst/>
                <a:latin typeface="-apple-system"/>
              </a:rPr>
              <a:t>What is my fallback plan if my project ends up being harder than I expect?</a:t>
            </a:r>
            <a:br>
              <a:rPr lang="en-US" b="0" i="0">
                <a:solidFill>
                  <a:srgbClr val="0E1116"/>
                </a:solidFill>
                <a:effectLst/>
                <a:latin typeface="-apple-system"/>
              </a:rPr>
            </a:br>
            <a:r>
              <a:rPr lang="en-US" b="0" i="0">
                <a:solidFill>
                  <a:srgbClr val="0E1116"/>
                </a:solidFill>
                <a:effectLst/>
                <a:latin typeface="-apple-system"/>
              </a:rPr>
              <a:t>What extensions can I do if my project ends up being easier than I expect?</a:t>
            </a:r>
          </a:p>
          <a:p>
            <a:pPr algn="l">
              <a:buFont typeface="+mj-lt"/>
              <a:buAutoNum type="arabicPeriod"/>
            </a:pPr>
            <a:r>
              <a:rPr lang="en-US" i="0">
                <a:solidFill>
                  <a:srgbClr val="0E1116"/>
                </a:solidFill>
                <a:effectLst/>
                <a:latin typeface="-apple-system"/>
              </a:rPr>
              <a:t>What is the very </a:t>
            </a:r>
            <a:r>
              <a:rPr lang="en-US" b="1" i="0">
                <a:solidFill>
                  <a:srgbClr val="0E1116"/>
                </a:solidFill>
                <a:effectLst/>
                <a:latin typeface="-apple-system"/>
              </a:rPr>
              <a:t>first thing I will implement</a:t>
            </a:r>
            <a:r>
              <a:rPr lang="en-US" i="0">
                <a:solidFill>
                  <a:srgbClr val="0E1116"/>
                </a:solidFill>
                <a:effectLst/>
                <a:latin typeface="-apple-system"/>
              </a:rPr>
              <a:t>?</a:t>
            </a:r>
            <a:br>
              <a:rPr lang="en-US" i="0">
                <a:solidFill>
                  <a:srgbClr val="0E1116"/>
                </a:solidFill>
                <a:effectLst/>
                <a:latin typeface="-apple-system"/>
              </a:rPr>
            </a:br>
            <a:r>
              <a:rPr lang="en-US" i="0">
                <a:solidFill>
                  <a:srgbClr val="0E1116"/>
                </a:solidFill>
                <a:effectLst/>
                <a:latin typeface="-apple-system"/>
              </a:rPr>
              <a:t>(Drawing "the data" is usually a good first step.)</a:t>
            </a:r>
          </a:p>
          <a:p>
            <a:endParaRPr lang="en-US"/>
          </a:p>
        </p:txBody>
      </p:sp>
    </p:spTree>
    <p:extLst>
      <p:ext uri="{BB962C8B-B14F-4D97-AF65-F5344CB8AC3E}">
        <p14:creationId xmlns:p14="http://schemas.microsoft.com/office/powerpoint/2010/main" val="30579828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sp>
        <p:nvSpPr>
          <p:cNvPr id="10" name="TextBox 9">
            <a:extLst>
              <a:ext uri="{FF2B5EF4-FFF2-40B4-BE49-F238E27FC236}">
                <a16:creationId xmlns:a16="http://schemas.microsoft.com/office/drawing/2014/main" id="{017FE01F-A1A9-46C7-3ACB-78B270984FAE}"/>
              </a:ext>
            </a:extLst>
          </p:cNvPr>
          <p:cNvSpPr txBox="1"/>
          <p:nvPr/>
        </p:nvSpPr>
        <p:spPr>
          <a:xfrm>
            <a:off x="-145686" y="4018748"/>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2828D07C-11AC-D8E0-2704-BC8FC3A26A07}"/>
              </a:ext>
            </a:extLst>
          </p:cNvPr>
          <p:cNvCxnSpPr>
            <a:cxnSpLocks/>
          </p:cNvCxnSpPr>
          <p:nvPr/>
        </p:nvCxnSpPr>
        <p:spPr>
          <a:xfrm flipV="1">
            <a:off x="761573" y="3967141"/>
            <a:ext cx="656755" cy="21874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B56CD618-7597-0841-52F1-589CF11BE150}"/>
              </a:ext>
            </a:extLst>
          </p:cNvPr>
          <p:cNvGraphicFramePr>
            <a:graphicFrameLocks noGrp="1"/>
          </p:cNvGraphicFramePr>
          <p:nvPr>
            <p:extLst>
              <p:ext uri="{D42A27DB-BD31-4B8C-83A1-F6EECF244321}">
                <p14:modId xmlns:p14="http://schemas.microsoft.com/office/powerpoint/2010/main" val="3888517920"/>
              </p:ext>
            </p:extLst>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2" name="Table 11">
            <a:extLst>
              <a:ext uri="{FF2B5EF4-FFF2-40B4-BE49-F238E27FC236}">
                <a16:creationId xmlns:a16="http://schemas.microsoft.com/office/drawing/2014/main" id="{9618EB19-381C-5603-4D68-49C53B1411E7}"/>
              </a:ext>
            </a:extLst>
          </p:cNvPr>
          <p:cNvGraphicFramePr>
            <a:graphicFrameLocks noGrp="1"/>
          </p:cNvGraphicFramePr>
          <p:nvPr>
            <p:extLst>
              <p:ext uri="{D42A27DB-BD31-4B8C-83A1-F6EECF244321}">
                <p14:modId xmlns:p14="http://schemas.microsoft.com/office/powerpoint/2010/main" val="2955458809"/>
              </p:ext>
            </p:extLst>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3618F58E-8C72-FD26-C66C-F34834C217B2}"/>
              </a:ext>
            </a:extLst>
          </p:cNvPr>
          <p:cNvGraphicFramePr>
            <a:graphicFrameLocks noGrp="1"/>
          </p:cNvGraphicFramePr>
          <p:nvPr>
            <p:extLst>
              <p:ext uri="{D42A27DB-BD31-4B8C-83A1-F6EECF244321}">
                <p14:modId xmlns:p14="http://schemas.microsoft.com/office/powerpoint/2010/main" val="3846009086"/>
              </p:ext>
            </p:extLst>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6" name="TextBox 15">
            <a:extLst>
              <a:ext uri="{FF2B5EF4-FFF2-40B4-BE49-F238E27FC236}">
                <a16:creationId xmlns:a16="http://schemas.microsoft.com/office/drawing/2014/main" id="{DAEAE61C-295E-3B5B-9F64-681E4583328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7" name="TextBox 16">
            <a:extLst>
              <a:ext uri="{FF2B5EF4-FFF2-40B4-BE49-F238E27FC236}">
                <a16:creationId xmlns:a16="http://schemas.microsoft.com/office/drawing/2014/main" id="{B95096AA-3C3B-DCEE-5AD5-490ED8426EA1}"/>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sp>
        <p:nvSpPr>
          <p:cNvPr id="18" name="TextBox 17">
            <a:extLst>
              <a:ext uri="{FF2B5EF4-FFF2-40B4-BE49-F238E27FC236}">
                <a16:creationId xmlns:a16="http://schemas.microsoft.com/office/drawing/2014/main" id="{52FFA342-D37F-CF94-1AE4-A21B6E8B7AD9}"/>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extLst>
              <p:ext uri="{D42A27DB-BD31-4B8C-83A1-F6EECF244321}">
                <p14:modId xmlns:p14="http://schemas.microsoft.com/office/powerpoint/2010/main" val="4024382018"/>
              </p:ext>
            </p:extLst>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extLst>
              <p:ext uri="{D42A27DB-BD31-4B8C-83A1-F6EECF244321}">
                <p14:modId xmlns:p14="http://schemas.microsoft.com/office/powerpoint/2010/main" val="2955072272"/>
              </p:ext>
            </p:extLst>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4D343F41-CC63-DA82-CF64-C287AE64B17F}"/>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764CDF43-7327-4EEF-B2D8-F55E31B1BA99}"/>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B955FD3C-996D-73F8-178C-6E6CECE2D8D6}"/>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8202883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7389A-9BBA-D1A7-6088-80196525D49A}"/>
              </a:ext>
            </a:extLst>
          </p:cNvPr>
          <p:cNvSpPr>
            <a:spLocks noGrp="1"/>
          </p:cNvSpPr>
          <p:nvPr>
            <p:ph type="title"/>
          </p:nvPr>
        </p:nvSpPr>
        <p:spPr/>
        <p:txBody>
          <a:bodyPr>
            <a:noAutofit/>
          </a:bodyPr>
          <a:lstStyle/>
          <a:p>
            <a:r>
              <a:rPr lang="en-US" sz="2400">
                <a:solidFill>
                  <a:schemeClr val="bg1"/>
                </a:solidFill>
              </a:rPr>
              <a:t>You may </a:t>
            </a:r>
            <a:r>
              <a:rPr lang="en-US" sz="2400" b="1"/>
              <a:t>do your final project on whatever you like</a:t>
            </a:r>
            <a:r>
              <a:rPr lang="en-US" sz="2400">
                <a:solidFill>
                  <a:schemeClr val="bg1"/>
                </a:solidFill>
              </a:rPr>
              <a:t>,</a:t>
            </a:r>
            <a:r>
              <a:rPr lang="en-US" sz="2400"/>
              <a:t> </a:t>
            </a:r>
            <a:r>
              <a:rPr lang="en-US" sz="2400">
                <a:solidFill>
                  <a:schemeClr val="bg1"/>
                </a:solidFill>
              </a:rPr>
              <a:t>provided you can</a:t>
            </a:r>
            <a:r>
              <a:rPr lang="en-US" sz="2400"/>
              <a:t> </a:t>
            </a:r>
            <a:r>
              <a:rPr lang="en-US" sz="2400" b="1"/>
              <a:t>answer the following questions</a:t>
            </a:r>
            <a:r>
              <a:rPr lang="en-US" sz="2400">
                <a:solidFill>
                  <a:schemeClr val="bg1"/>
                </a:solidFill>
              </a:rPr>
              <a:t>.</a:t>
            </a:r>
          </a:p>
        </p:txBody>
      </p:sp>
      <p:sp>
        <p:nvSpPr>
          <p:cNvPr id="6" name="Content Placeholder 5">
            <a:extLst>
              <a:ext uri="{FF2B5EF4-FFF2-40B4-BE49-F238E27FC236}">
                <a16:creationId xmlns:a16="http://schemas.microsoft.com/office/drawing/2014/main" id="{17EF2882-D6A7-E6CF-26B6-B43A726924B9}"/>
              </a:ext>
            </a:extLst>
          </p:cNvPr>
          <p:cNvSpPr>
            <a:spLocks noGrp="1"/>
          </p:cNvSpPr>
          <p:nvPr>
            <p:ph sz="quarter" idx="10"/>
          </p:nvPr>
        </p:nvSpPr>
        <p:spPr/>
        <p:txBody>
          <a:bodyPr>
            <a:normAutofit/>
          </a:bodyPr>
          <a:lstStyle/>
          <a:p>
            <a:pPr algn="l">
              <a:buFont typeface="+mj-lt"/>
              <a:buAutoNum type="arabicPeriod"/>
            </a:pPr>
            <a:r>
              <a:rPr lang="en-US" b="0" i="0">
                <a:solidFill>
                  <a:schemeClr val="bg1"/>
                </a:solidFill>
                <a:effectLst/>
                <a:latin typeface="-apple-system"/>
              </a:rPr>
              <a:t>What is the</a:t>
            </a:r>
            <a:r>
              <a:rPr lang="en-US" b="0" i="0">
                <a:solidFill>
                  <a:srgbClr val="0E1116"/>
                </a:solidFill>
                <a:effectLst/>
                <a:latin typeface="-apple-system"/>
              </a:rPr>
              <a:t> </a:t>
            </a:r>
            <a:r>
              <a:rPr lang="en-US" b="1" i="0">
                <a:solidFill>
                  <a:srgbClr val="0E1116"/>
                </a:solidFill>
                <a:effectLst/>
                <a:latin typeface="-apple-system"/>
              </a:rPr>
              <a:t>title</a:t>
            </a:r>
            <a:r>
              <a:rPr lang="en-US" b="0" i="0">
                <a:solidFill>
                  <a:srgbClr val="0E1116"/>
                </a:solidFill>
                <a:effectLst/>
                <a:latin typeface="-apple-system"/>
              </a:rPr>
              <a:t> </a:t>
            </a:r>
            <a:r>
              <a:rPr lang="en-US" b="0" i="0">
                <a:solidFill>
                  <a:schemeClr val="bg1"/>
                </a:solidFill>
                <a:effectLst/>
                <a:latin typeface="-apple-system"/>
              </a:rPr>
              <a:t>of my project?</a:t>
            </a:r>
          </a:p>
          <a:p>
            <a:pPr algn="l">
              <a:buFont typeface="+mj-lt"/>
              <a:buAutoNum type="arabicPeriod"/>
            </a:pPr>
            <a:r>
              <a:rPr lang="en-US" b="0" i="0">
                <a:solidFill>
                  <a:schemeClr val="bg1"/>
                </a:solidFill>
                <a:effectLst/>
                <a:latin typeface="-apple-system"/>
              </a:rPr>
              <a:t>What</a:t>
            </a:r>
            <a:r>
              <a:rPr lang="en-US" b="0" i="0">
                <a:solidFill>
                  <a:srgbClr val="0E1116"/>
                </a:solidFill>
                <a:effectLst/>
                <a:latin typeface="-apple-system"/>
              </a:rPr>
              <a:t> </a:t>
            </a:r>
            <a:r>
              <a:rPr lang="en-US" b="1" i="0">
                <a:solidFill>
                  <a:srgbClr val="0E1116"/>
                </a:solidFill>
                <a:effectLst/>
                <a:latin typeface="-apple-system"/>
              </a:rPr>
              <a:t>data structures</a:t>
            </a:r>
            <a:r>
              <a:rPr lang="en-US" b="0" i="0">
                <a:solidFill>
                  <a:schemeClr val="bg1"/>
                </a:solidFill>
                <a:effectLst/>
                <a:latin typeface="-apple-system"/>
              </a:rPr>
              <a:t> will I use?</a:t>
            </a:r>
            <a:br>
              <a:rPr lang="en-US" b="0" i="0">
                <a:solidFill>
                  <a:srgbClr val="0E1116"/>
                </a:solidFill>
                <a:effectLst/>
                <a:latin typeface="-apple-system"/>
              </a:rPr>
            </a:br>
            <a:r>
              <a:rPr lang="en-US" i="0">
                <a:solidFill>
                  <a:schemeClr val="bg1"/>
                </a:solidFill>
                <a:effectLst/>
                <a:latin typeface="-apple-system"/>
              </a:rPr>
              <a:t>Note:</a:t>
            </a:r>
            <a:r>
              <a:rPr lang="en-US" b="0" i="0">
                <a:solidFill>
                  <a:schemeClr val="bg1"/>
                </a:solidFill>
                <a:effectLst/>
                <a:latin typeface="-apple-system"/>
              </a:rPr>
              <a:t> Arrays count.</a:t>
            </a:r>
          </a:p>
          <a:p>
            <a:pPr algn="l">
              <a:buFont typeface="+mj-lt"/>
              <a:buAutoNum type="arabicPeriod"/>
            </a:pPr>
            <a:r>
              <a:rPr lang="en-US" b="1" i="0">
                <a:solidFill>
                  <a:srgbClr val="0E1116"/>
                </a:solidFill>
                <a:effectLst/>
                <a:latin typeface="-apple-system"/>
              </a:rPr>
              <a:t>What</a:t>
            </a:r>
            <a:r>
              <a:rPr lang="en-US" b="0" i="0">
                <a:solidFill>
                  <a:srgbClr val="0E1116"/>
                </a:solidFill>
                <a:effectLst/>
                <a:latin typeface="-apple-system"/>
              </a:rPr>
              <a:t> </a:t>
            </a:r>
            <a:r>
              <a:rPr lang="en-US" b="0" i="0">
                <a:solidFill>
                  <a:schemeClr val="bg1"/>
                </a:solidFill>
                <a:effectLst/>
                <a:latin typeface="-apple-system"/>
              </a:rPr>
              <a:t>is the game/app that I am proposing?</a:t>
            </a:r>
            <a:br>
              <a:rPr lang="en-US" b="0" i="0">
                <a:solidFill>
                  <a:schemeClr val="bg1"/>
                </a:solidFill>
                <a:effectLst/>
                <a:latin typeface="-apple-system"/>
              </a:rPr>
            </a:br>
            <a:r>
              <a:rPr lang="en-US" b="0" i="0">
                <a:solidFill>
                  <a:schemeClr val="bg1"/>
                </a:solidFill>
                <a:effectLst/>
                <a:latin typeface="-apple-system"/>
              </a:rPr>
              <a:t>What does it do?</a:t>
            </a:r>
            <a:br>
              <a:rPr lang="en-US" b="0" i="0">
                <a:solidFill>
                  <a:schemeClr val="bg1"/>
                </a:solidFill>
                <a:effectLst/>
                <a:latin typeface="-apple-system"/>
              </a:rPr>
            </a:br>
            <a:r>
              <a:rPr lang="en-US" b="0" i="0">
                <a:solidFill>
                  <a:schemeClr val="bg1"/>
                </a:solidFill>
                <a:effectLst/>
                <a:latin typeface="-apple-system"/>
              </a:rPr>
              <a:t>How does it </a:t>
            </a:r>
            <a:r>
              <a:rPr lang="en-US" b="0" i="1">
                <a:solidFill>
                  <a:schemeClr val="bg1"/>
                </a:solidFill>
                <a:effectLst/>
                <a:latin typeface="-apple-system"/>
              </a:rPr>
              <a:t>feel</a:t>
            </a:r>
            <a:r>
              <a:rPr lang="en-US" b="0" i="0">
                <a:solidFill>
                  <a:schemeClr val="bg1"/>
                </a:solidFill>
                <a:effectLst/>
                <a:latin typeface="-apple-system"/>
              </a:rPr>
              <a:t>?</a:t>
            </a:r>
          </a:p>
          <a:p>
            <a:pPr algn="l">
              <a:buFont typeface="+mj-lt"/>
              <a:buAutoNum type="arabicPeriod"/>
            </a:pPr>
            <a:r>
              <a:rPr lang="en-US" b="0" i="0">
                <a:solidFill>
                  <a:schemeClr val="bg1"/>
                </a:solidFill>
                <a:effectLst/>
                <a:latin typeface="-apple-system"/>
              </a:rPr>
              <a:t>Will the viewer/player</a:t>
            </a:r>
            <a:r>
              <a:rPr lang="en-US" b="0" i="0">
                <a:solidFill>
                  <a:srgbClr val="0E1116"/>
                </a:solidFill>
                <a:effectLst/>
                <a:latin typeface="-apple-system"/>
              </a:rPr>
              <a:t> </a:t>
            </a:r>
            <a:r>
              <a:rPr lang="en-US" b="1" i="0">
                <a:solidFill>
                  <a:srgbClr val="0E1116"/>
                </a:solidFill>
                <a:effectLst/>
                <a:latin typeface="-apple-system"/>
              </a:rPr>
              <a:t>interact</a:t>
            </a:r>
            <a:r>
              <a:rPr lang="en-US" b="0" i="0">
                <a:solidFill>
                  <a:srgbClr val="0E1116"/>
                </a:solidFill>
                <a:effectLst/>
                <a:latin typeface="-apple-system"/>
              </a:rPr>
              <a:t> </a:t>
            </a:r>
            <a:r>
              <a:rPr lang="en-US" b="0" i="0">
                <a:solidFill>
                  <a:schemeClr val="bg1"/>
                </a:solidFill>
                <a:effectLst/>
                <a:latin typeface="-apple-system"/>
              </a:rPr>
              <a:t>with my project?</a:t>
            </a:r>
            <a:br>
              <a:rPr lang="en-US" b="0" i="0">
                <a:solidFill>
                  <a:schemeClr val="bg1"/>
                </a:solidFill>
                <a:effectLst/>
                <a:latin typeface="-apple-system"/>
              </a:rPr>
            </a:br>
            <a:r>
              <a:rPr lang="en-US" b="0" i="0">
                <a:solidFill>
                  <a:schemeClr val="bg1"/>
                </a:solidFill>
                <a:effectLst/>
                <a:latin typeface="-apple-system"/>
              </a:rPr>
              <a:t>How so?</a:t>
            </a:r>
          </a:p>
          <a:p>
            <a:pPr algn="l">
              <a:buFont typeface="+mj-lt"/>
              <a:buAutoNum type="arabicPeriod"/>
            </a:pPr>
            <a:r>
              <a:rPr lang="en-US" b="0" i="0">
                <a:solidFill>
                  <a:schemeClr val="bg1"/>
                </a:solidFill>
                <a:effectLst/>
                <a:latin typeface="-apple-system"/>
              </a:rPr>
              <a:t>Does Jim think my project is</a:t>
            </a:r>
            <a:r>
              <a:rPr lang="en-US" b="0" i="0">
                <a:solidFill>
                  <a:srgbClr val="0E1116"/>
                </a:solidFill>
                <a:effectLst/>
                <a:latin typeface="-apple-system"/>
              </a:rPr>
              <a:t> </a:t>
            </a:r>
            <a:r>
              <a:rPr lang="en-US" b="1" i="0">
                <a:solidFill>
                  <a:srgbClr val="0E1116"/>
                </a:solidFill>
                <a:effectLst/>
                <a:latin typeface="-apple-system"/>
              </a:rPr>
              <a:t>doable?</a:t>
            </a:r>
            <a:br>
              <a:rPr lang="en-US" b="0" i="0">
                <a:solidFill>
                  <a:srgbClr val="0E1116"/>
                </a:solidFill>
                <a:effectLst/>
                <a:latin typeface="-apple-system"/>
              </a:rPr>
            </a:br>
            <a:r>
              <a:rPr lang="en-US" b="0" i="0">
                <a:solidFill>
                  <a:schemeClr val="bg1"/>
                </a:solidFill>
                <a:effectLst/>
                <a:latin typeface="-apple-system"/>
              </a:rPr>
              <a:t>What is my fallback plan if my project ends up being harder than I expect?</a:t>
            </a:r>
            <a:br>
              <a:rPr lang="en-US" b="0" i="0">
                <a:solidFill>
                  <a:schemeClr val="bg1"/>
                </a:solidFill>
                <a:effectLst/>
                <a:latin typeface="-apple-system"/>
              </a:rPr>
            </a:br>
            <a:r>
              <a:rPr lang="en-US" b="0" i="0">
                <a:solidFill>
                  <a:schemeClr val="bg1"/>
                </a:solidFill>
                <a:effectLst/>
                <a:latin typeface="-apple-system"/>
              </a:rPr>
              <a:t>What extensions can I do if my project ends up being easier than I expect?</a:t>
            </a:r>
          </a:p>
          <a:p>
            <a:pPr algn="l">
              <a:buFont typeface="+mj-lt"/>
              <a:buAutoNum type="arabicPeriod"/>
            </a:pPr>
            <a:r>
              <a:rPr lang="en-US" i="0">
                <a:solidFill>
                  <a:schemeClr val="bg1"/>
                </a:solidFill>
                <a:effectLst/>
                <a:latin typeface="-apple-system"/>
              </a:rPr>
              <a:t>What is the very</a:t>
            </a:r>
            <a:r>
              <a:rPr lang="en-US" i="0">
                <a:solidFill>
                  <a:srgbClr val="0E1116"/>
                </a:solidFill>
                <a:effectLst/>
                <a:latin typeface="-apple-system"/>
              </a:rPr>
              <a:t> </a:t>
            </a:r>
            <a:r>
              <a:rPr lang="en-US" b="1" i="0">
                <a:solidFill>
                  <a:srgbClr val="0E1116"/>
                </a:solidFill>
                <a:effectLst/>
                <a:latin typeface="-apple-system"/>
              </a:rPr>
              <a:t>first thing I will implement</a:t>
            </a:r>
            <a:r>
              <a:rPr lang="en-US" i="0">
                <a:solidFill>
                  <a:schemeClr val="bg1"/>
                </a:solidFill>
                <a:effectLst/>
                <a:latin typeface="-apple-system"/>
              </a:rPr>
              <a:t>?</a:t>
            </a:r>
            <a:br>
              <a:rPr lang="en-US" i="0">
                <a:solidFill>
                  <a:srgbClr val="0E1116"/>
                </a:solidFill>
                <a:effectLst/>
                <a:latin typeface="-apple-system"/>
              </a:rPr>
            </a:br>
            <a:r>
              <a:rPr lang="en-US" i="0">
                <a:solidFill>
                  <a:schemeClr val="bg1"/>
                </a:solidFill>
                <a:effectLst/>
                <a:latin typeface="-apple-system"/>
              </a:rPr>
              <a:t>(Drawing "the data" is usually a good first step.)</a:t>
            </a:r>
          </a:p>
          <a:p>
            <a:endParaRPr lang="en-US"/>
          </a:p>
        </p:txBody>
      </p:sp>
    </p:spTree>
    <p:extLst>
      <p:ext uri="{BB962C8B-B14F-4D97-AF65-F5344CB8AC3E}">
        <p14:creationId xmlns:p14="http://schemas.microsoft.com/office/powerpoint/2010/main" val="324099190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7389A-9BBA-D1A7-6088-80196525D49A}"/>
              </a:ext>
            </a:extLst>
          </p:cNvPr>
          <p:cNvSpPr>
            <a:spLocks noGrp="1"/>
          </p:cNvSpPr>
          <p:nvPr>
            <p:ph type="title"/>
          </p:nvPr>
        </p:nvSpPr>
        <p:spPr>
          <a:xfrm>
            <a:off x="457200" y="254916"/>
            <a:ext cx="8229600" cy="667168"/>
          </a:xfrm>
        </p:spPr>
        <p:txBody>
          <a:bodyPr>
            <a:noAutofit/>
          </a:bodyPr>
          <a:lstStyle/>
          <a:p>
            <a:r>
              <a:rPr lang="en-US"/>
              <a:t>example</a:t>
            </a:r>
          </a:p>
        </p:txBody>
      </p:sp>
      <p:sp>
        <p:nvSpPr>
          <p:cNvPr id="6" name="Content Placeholder 5">
            <a:extLst>
              <a:ext uri="{FF2B5EF4-FFF2-40B4-BE49-F238E27FC236}">
                <a16:creationId xmlns:a16="http://schemas.microsoft.com/office/drawing/2014/main" id="{17EF2882-D6A7-E6CF-26B6-B43A726924B9}"/>
              </a:ext>
            </a:extLst>
          </p:cNvPr>
          <p:cNvSpPr>
            <a:spLocks noGrp="1"/>
          </p:cNvSpPr>
          <p:nvPr>
            <p:ph sz="quarter" idx="10"/>
          </p:nvPr>
        </p:nvSpPr>
        <p:spPr>
          <a:xfrm>
            <a:off x="457200" y="963337"/>
            <a:ext cx="8229600" cy="4080271"/>
          </a:xfrm>
        </p:spPr>
        <p:txBody>
          <a:bodyPr>
            <a:normAutofit/>
          </a:bodyPr>
          <a:lstStyle/>
          <a:p>
            <a:r>
              <a:rPr lang="en-US"/>
              <a:t>Woo!-doku</a:t>
            </a:r>
          </a:p>
          <a:p>
            <a:r>
              <a:rPr lang="en-US"/>
              <a:t>2D array to represent the board.</a:t>
            </a:r>
          </a:p>
          <a:p>
            <a:r>
              <a:rPr lang="en-US"/>
              <a:t>A colorful sudoku board, that does a happy dance when you solve it.</a:t>
            </a:r>
          </a:p>
          <a:p>
            <a:r>
              <a:rPr lang="en-US"/>
              <a:t>Click to select cells. Type numbers on the keyboard to fill in numbers.</a:t>
            </a:r>
          </a:p>
          <a:p>
            <a:r>
              <a:rPr lang="en-US"/>
              <a:t>Yes! And you can write a sudoku solver or automatic board generation if you have extra time!</a:t>
            </a:r>
          </a:p>
          <a:p>
            <a:r>
              <a:rPr lang="en-US"/>
              <a:t>Store a board I found on the internet as a 2D array (-1's for empty cells) and draw it to the Terminal using System.out.println.</a:t>
            </a:r>
          </a:p>
        </p:txBody>
      </p:sp>
    </p:spTree>
    <p:extLst>
      <p:ext uri="{BB962C8B-B14F-4D97-AF65-F5344CB8AC3E}">
        <p14:creationId xmlns:p14="http://schemas.microsoft.com/office/powerpoint/2010/main" val="186580950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530E4-EDC9-CD94-A3CC-A2E8B7C25B69}"/>
              </a:ext>
            </a:extLst>
          </p:cNvPr>
          <p:cNvSpPr>
            <a:spLocks noGrp="1"/>
          </p:cNvSpPr>
          <p:nvPr>
            <p:ph type="title"/>
          </p:nvPr>
        </p:nvSpPr>
        <p:spPr/>
        <p:txBody>
          <a:bodyPr/>
          <a:lstStyle/>
          <a:p>
            <a:r>
              <a:rPr lang="en-US"/>
              <a:t>how are we feeling?</a:t>
            </a:r>
          </a:p>
        </p:txBody>
      </p:sp>
    </p:spTree>
    <p:extLst>
      <p:ext uri="{BB962C8B-B14F-4D97-AF65-F5344CB8AC3E}">
        <p14:creationId xmlns:p14="http://schemas.microsoft.com/office/powerpoint/2010/main" val="61057965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sz="6600"/>
              <a:t>why am i making you make a thing</a:t>
            </a:r>
          </a:p>
        </p:txBody>
      </p:sp>
    </p:spTree>
    <p:extLst>
      <p:ext uri="{BB962C8B-B14F-4D97-AF65-F5344CB8AC3E}">
        <p14:creationId xmlns:p14="http://schemas.microsoft.com/office/powerpoint/2010/main" val="149900111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mplete All in One Tree Care Guide for Oak Trees | TreeNewal">
            <a:extLst>
              <a:ext uri="{FF2B5EF4-FFF2-40B4-BE49-F238E27FC236}">
                <a16:creationId xmlns:a16="http://schemas.microsoft.com/office/drawing/2014/main" id="{C1BBCAB9-B694-4706-345E-59E803DCDB0E}"/>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 y="0"/>
            <a:ext cx="9206513"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46F584-62CA-7F0C-536C-36C63D56E128}"/>
              </a:ext>
            </a:extLst>
          </p:cNvPr>
          <p:cNvSpPr>
            <a:spLocks noGrp="1"/>
          </p:cNvSpPr>
          <p:nvPr>
            <p:ph type="title"/>
          </p:nvPr>
        </p:nvSpPr>
        <p:spPr/>
        <p:txBody>
          <a:bodyPr/>
          <a:lstStyle/>
          <a:p>
            <a:pPr algn="l"/>
            <a:r>
              <a:rPr lang="en-US" sz="2800" b="1" i="1">
                <a:solidFill>
                  <a:srgbClr val="242424"/>
                </a:solidFill>
                <a:effectLst/>
                <a:latin typeface="Papyrus" panose="03070502060502030205" pitchFamily="66" charset="0"/>
              </a:rPr>
              <a:t>The only way you’re going to grow is by pushing yourself beyond what you think is possible.</a:t>
            </a:r>
            <a:br>
              <a:rPr lang="en-US" sz="2800" b="1" i="1">
                <a:solidFill>
                  <a:srgbClr val="242424"/>
                </a:solidFill>
                <a:effectLst/>
                <a:latin typeface="Papyrus" panose="03070502060502030205" pitchFamily="66" charset="0"/>
              </a:rPr>
            </a:br>
            <a:r>
              <a:rPr lang="en-US" sz="2800" b="1" i="1">
                <a:solidFill>
                  <a:srgbClr val="242424"/>
                </a:solidFill>
                <a:effectLst/>
                <a:latin typeface="Papyrus" panose="03070502060502030205" pitchFamily="66" charset="0"/>
              </a:rPr>
              <a:t>--David Goggins</a:t>
            </a:r>
            <a:endParaRPr lang="en-US" sz="2800" b="1">
              <a:latin typeface="Papyrus" panose="03070502060502030205" pitchFamily="66" charset="0"/>
            </a:endParaRPr>
          </a:p>
        </p:txBody>
      </p:sp>
    </p:spTree>
    <p:extLst>
      <p:ext uri="{BB962C8B-B14F-4D97-AF65-F5344CB8AC3E}">
        <p14:creationId xmlns:p14="http://schemas.microsoft.com/office/powerpoint/2010/main" val="254016223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0E92-45F3-1823-B4AF-1600BA6C58C7}"/>
              </a:ext>
            </a:extLst>
          </p:cNvPr>
          <p:cNvSpPr>
            <a:spLocks noGrp="1"/>
          </p:cNvSpPr>
          <p:nvPr>
            <p:ph type="title"/>
          </p:nvPr>
        </p:nvSpPr>
        <p:spPr/>
        <p:txBody>
          <a:bodyPr/>
          <a:lstStyle/>
          <a:p>
            <a:r>
              <a:rPr lang="en-US"/>
              <a:t>also you were warned 🙂</a:t>
            </a:r>
          </a:p>
        </p:txBody>
      </p:sp>
    </p:spTree>
    <p:extLst>
      <p:ext uri="{BB962C8B-B14F-4D97-AF65-F5344CB8AC3E}">
        <p14:creationId xmlns:p14="http://schemas.microsoft.com/office/powerpoint/2010/main" val="1070123041"/>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760AB1-E96C-514A-54E9-4CF7104EA236}"/>
              </a:ext>
            </a:extLst>
          </p:cNvPr>
          <p:cNvPicPr>
            <a:picLocks noChangeAspect="1"/>
          </p:cNvPicPr>
          <p:nvPr/>
        </p:nvPicPr>
        <p:blipFill rotWithShape="1">
          <a:blip r:embed="rId2"/>
          <a:srcRect r="50000" b="50879"/>
          <a:stretch/>
        </p:blipFill>
        <p:spPr>
          <a:xfrm>
            <a:off x="498765" y="143634"/>
            <a:ext cx="5954424" cy="3472607"/>
          </a:xfrm>
          <a:prstGeom prst="rect">
            <a:avLst/>
          </a:prstGeom>
        </p:spPr>
      </p:pic>
      <p:cxnSp>
        <p:nvCxnSpPr>
          <p:cNvPr id="6" name="Straight Arrow Connector 5">
            <a:extLst>
              <a:ext uri="{FF2B5EF4-FFF2-40B4-BE49-F238E27FC236}">
                <a16:creationId xmlns:a16="http://schemas.microsoft.com/office/drawing/2014/main" id="{ACCF30FC-74A6-1FBB-E06F-F6B64A47B646}"/>
              </a:ext>
            </a:extLst>
          </p:cNvPr>
          <p:cNvCxnSpPr>
            <a:cxnSpLocks/>
          </p:cNvCxnSpPr>
          <p:nvPr/>
        </p:nvCxnSpPr>
        <p:spPr>
          <a:xfrm flipV="1">
            <a:off x="2219498" y="1939841"/>
            <a:ext cx="1885129" cy="2299650"/>
          </a:xfrm>
          <a:prstGeom prst="straightConnector1">
            <a:avLst/>
          </a:prstGeom>
          <a:ln w="76200">
            <a:solidFill>
              <a:srgbClr val="FB7CB4"/>
            </a:solidFill>
            <a:tailEnd type="triangle"/>
          </a:ln>
        </p:spPr>
        <p:style>
          <a:lnRef idx="1">
            <a:schemeClr val="accent2"/>
          </a:lnRef>
          <a:fillRef idx="0">
            <a:schemeClr val="accent2"/>
          </a:fillRef>
          <a:effectRef idx="0">
            <a:schemeClr val="accent2"/>
          </a:effectRef>
          <a:fontRef idx="minor">
            <a:schemeClr val="tx1"/>
          </a:fontRef>
        </p:style>
      </p:cxnSp>
      <p:pic>
        <p:nvPicPr>
          <p:cNvPr id="7170" name="Picture 2" descr="Oh No BoardGameGeek, 54% OFF | radio.egerton.ac.ke">
            <a:extLst>
              <a:ext uri="{FF2B5EF4-FFF2-40B4-BE49-F238E27FC236}">
                <a16:creationId xmlns:a16="http://schemas.microsoft.com/office/drawing/2014/main" id="{43A926A9-3E93-78A3-6B5B-E7A6212BE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225" y="3133725"/>
            <a:ext cx="200977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69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a:xfrm>
            <a:off x="457200" y="2143125"/>
            <a:ext cx="8229600" cy="857250"/>
          </a:xfrm>
        </p:spPr>
        <p:txBody>
          <a:bodyPr/>
          <a:lstStyle/>
          <a:p>
            <a:r>
              <a:rPr lang="en-US"/>
              <a:t>how </a:t>
            </a:r>
            <a:r>
              <a:rPr lang="en-US">
                <a:solidFill>
                  <a:srgbClr val="595959"/>
                </a:solidFill>
              </a:rPr>
              <a:t>not</a:t>
            </a:r>
            <a:r>
              <a:rPr lang="en-US"/>
              <a:t> to make a thing</a:t>
            </a:r>
          </a:p>
        </p:txBody>
      </p:sp>
    </p:spTree>
    <p:extLst>
      <p:ext uri="{BB962C8B-B14F-4D97-AF65-F5344CB8AC3E}">
        <p14:creationId xmlns:p14="http://schemas.microsoft.com/office/powerpoint/2010/main" val="2683053841"/>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a:xfrm>
            <a:off x="457200" y="2143125"/>
            <a:ext cx="8229600" cy="857250"/>
          </a:xfrm>
        </p:spPr>
        <p:txBody>
          <a:bodyPr/>
          <a:lstStyle/>
          <a:p>
            <a:r>
              <a:rPr lang="en-US"/>
              <a:t>how not to make a thing</a:t>
            </a:r>
          </a:p>
        </p:txBody>
      </p:sp>
    </p:spTree>
    <p:extLst>
      <p:ext uri="{BB962C8B-B14F-4D97-AF65-F5344CB8AC3E}">
        <p14:creationId xmlns:p14="http://schemas.microsoft.com/office/powerpoint/2010/main" val="283128803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C44A6A-7A05-5E37-E202-1D6BF5433987}"/>
              </a:ext>
            </a:extLst>
          </p:cNvPr>
          <p:cNvSpPr>
            <a:spLocks noGrp="1"/>
          </p:cNvSpPr>
          <p:nvPr>
            <p:ph type="title"/>
          </p:nvPr>
        </p:nvSpPr>
        <p:spPr/>
        <p:txBody>
          <a:bodyPr/>
          <a:lstStyle/>
          <a:p>
            <a:r>
              <a:rPr lang="en-US" sz="3600" b="1"/>
              <a:t>note: </a:t>
            </a:r>
            <a:r>
              <a:rPr lang="en-US" sz="3600"/>
              <a:t>this advice is like...just advice</a:t>
            </a:r>
            <a:br>
              <a:rPr lang="en-US" sz="3600"/>
            </a:br>
            <a:r>
              <a:rPr lang="en-US" sz="2000"/>
              <a:t>feel free to ignore </a:t>
            </a:r>
            <a:r>
              <a:rPr lang="en-US" sz="1200"/>
              <a:t>(at your own peril)</a:t>
            </a:r>
            <a:r>
              <a:rPr lang="en-US" sz="2000"/>
              <a:t> 🙂</a:t>
            </a:r>
            <a:endParaRPr lang="en-US" sz="3600" b="1"/>
          </a:p>
        </p:txBody>
      </p:sp>
    </p:spTree>
    <p:extLst>
      <p:ext uri="{BB962C8B-B14F-4D97-AF65-F5344CB8AC3E}">
        <p14:creationId xmlns:p14="http://schemas.microsoft.com/office/powerpoint/2010/main" val="20406476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sp>
        <p:nvSpPr>
          <p:cNvPr id="10" name="TextBox 9">
            <a:extLst>
              <a:ext uri="{FF2B5EF4-FFF2-40B4-BE49-F238E27FC236}">
                <a16:creationId xmlns:a16="http://schemas.microsoft.com/office/drawing/2014/main" id="{017FE01F-A1A9-46C7-3ACB-78B270984FAE}"/>
              </a:ext>
            </a:extLst>
          </p:cNvPr>
          <p:cNvSpPr txBox="1"/>
          <p:nvPr/>
        </p:nvSpPr>
        <p:spPr>
          <a:xfrm>
            <a:off x="-145686" y="4018748"/>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2828D07C-11AC-D8E0-2704-BC8FC3A26A07}"/>
              </a:ext>
            </a:extLst>
          </p:cNvPr>
          <p:cNvCxnSpPr>
            <a:cxnSpLocks/>
          </p:cNvCxnSpPr>
          <p:nvPr/>
        </p:nvCxnSpPr>
        <p:spPr>
          <a:xfrm flipV="1">
            <a:off x="761573" y="3967141"/>
            <a:ext cx="656755" cy="21874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B56CD618-7597-0841-52F1-589CF11BE150}"/>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2" name="Table 11">
            <a:extLst>
              <a:ext uri="{FF2B5EF4-FFF2-40B4-BE49-F238E27FC236}">
                <a16:creationId xmlns:a16="http://schemas.microsoft.com/office/drawing/2014/main" id="{9618EB19-381C-5603-4D68-49C53B1411E7}"/>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3618F58E-8C72-FD26-C66C-F34834C217B2}"/>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4D343F41-CC63-DA82-CF64-C287AE64B17F}"/>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764CDF43-7327-4EEF-B2D8-F55E31B1BA99}"/>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B955FD3C-996D-73F8-178C-6E6CECE2D8D6}"/>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9256994"/>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896EB-3173-D86E-C649-B0A7528EA591}"/>
              </a:ext>
            </a:extLst>
          </p:cNvPr>
          <p:cNvSpPr>
            <a:spLocks noGrp="1"/>
          </p:cNvSpPr>
          <p:nvPr>
            <p:ph type="title"/>
          </p:nvPr>
        </p:nvSpPr>
        <p:spPr/>
        <p:txBody>
          <a:bodyPr/>
          <a:lstStyle/>
          <a:p>
            <a:r>
              <a:rPr lang="en-US"/>
              <a:t>project selection</a:t>
            </a:r>
          </a:p>
        </p:txBody>
      </p:sp>
    </p:spTree>
    <p:extLst>
      <p:ext uri="{BB962C8B-B14F-4D97-AF65-F5344CB8AC3E}">
        <p14:creationId xmlns:p14="http://schemas.microsoft.com/office/powerpoint/2010/main" val="334902773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E85D8B-1F90-D0B3-2979-AEDDFD9FF337}"/>
              </a:ext>
            </a:extLst>
          </p:cNvPr>
          <p:cNvSpPr>
            <a:spLocks noGrp="1"/>
          </p:cNvSpPr>
          <p:nvPr>
            <p:ph type="title"/>
          </p:nvPr>
        </p:nvSpPr>
        <p:spPr/>
        <p:txBody>
          <a:bodyPr/>
          <a:lstStyle/>
          <a:p>
            <a:r>
              <a:rPr lang="en-US"/>
              <a:t>⚠ picking something really, really hard</a:t>
            </a:r>
          </a:p>
        </p:txBody>
      </p:sp>
      <p:pic>
        <p:nvPicPr>
          <p:cNvPr id="8194" name="Picture 2" descr="Grand Theft Auto V Looks Stunningly Realistic at 8K Resolution With Ray  Tracing, GTAV Real Mod">
            <a:extLst>
              <a:ext uri="{FF2B5EF4-FFF2-40B4-BE49-F238E27FC236}">
                <a16:creationId xmlns:a16="http://schemas.microsoft.com/office/drawing/2014/main" id="{6DD75184-BDA5-424B-6BB2-EA6ECBF25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1026859"/>
            <a:ext cx="4648200" cy="25694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720AEED-F781-6966-993F-2A335823C579}"/>
              </a:ext>
            </a:extLst>
          </p:cNvPr>
          <p:cNvPicPr>
            <a:picLocks noChangeAspect="1"/>
          </p:cNvPicPr>
          <p:nvPr/>
        </p:nvPicPr>
        <p:blipFill>
          <a:blip r:embed="rId3"/>
          <a:stretch>
            <a:fillRect/>
          </a:stretch>
        </p:blipFill>
        <p:spPr>
          <a:xfrm>
            <a:off x="3476624" y="3187402"/>
            <a:ext cx="5495925" cy="1732260"/>
          </a:xfrm>
          <a:prstGeom prst="rect">
            <a:avLst/>
          </a:prstGeom>
        </p:spPr>
      </p:pic>
    </p:spTree>
    <p:extLst>
      <p:ext uri="{BB962C8B-B14F-4D97-AF65-F5344CB8AC3E}">
        <p14:creationId xmlns:p14="http://schemas.microsoft.com/office/powerpoint/2010/main" val="177806667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E85D8B-1F90-D0B3-2979-AEDDFD9FF337}"/>
              </a:ext>
            </a:extLst>
          </p:cNvPr>
          <p:cNvSpPr>
            <a:spLocks noGrp="1"/>
          </p:cNvSpPr>
          <p:nvPr>
            <p:ph type="title"/>
          </p:nvPr>
        </p:nvSpPr>
        <p:spPr/>
        <p:txBody>
          <a:bodyPr>
            <a:normAutofit fontScale="90000"/>
          </a:bodyPr>
          <a:lstStyle/>
          <a:p>
            <a:r>
              <a:rPr lang="en-US" sz="2800"/>
              <a:t>⚠ picking something with a spooky progress curve</a:t>
            </a:r>
          </a:p>
        </p:txBody>
      </p:sp>
      <p:cxnSp>
        <p:nvCxnSpPr>
          <p:cNvPr id="2" name="Straight Arrow Connector 1">
            <a:extLst>
              <a:ext uri="{FF2B5EF4-FFF2-40B4-BE49-F238E27FC236}">
                <a16:creationId xmlns:a16="http://schemas.microsoft.com/office/drawing/2014/main" id="{7107B570-FA6E-425A-5B64-E17FF7B3887D}"/>
              </a:ext>
            </a:extLst>
          </p:cNvPr>
          <p:cNvCxnSpPr>
            <a:cxnSpLocks/>
          </p:cNvCxnSpPr>
          <p:nvPr/>
        </p:nvCxnSpPr>
        <p:spPr>
          <a:xfrm>
            <a:off x="2000250" y="4667250"/>
            <a:ext cx="4762500" cy="0"/>
          </a:xfrm>
          <a:prstGeom prst="straightConnector1">
            <a:avLst/>
          </a:prstGeom>
          <a:ln w="76200">
            <a:solidFill>
              <a:srgbClr val="FB7CB4"/>
            </a:solidFill>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E1EBCDB8-0340-9412-4234-89154519A6E2}"/>
              </a:ext>
            </a:extLst>
          </p:cNvPr>
          <p:cNvCxnSpPr>
            <a:cxnSpLocks/>
          </p:cNvCxnSpPr>
          <p:nvPr/>
        </p:nvCxnSpPr>
        <p:spPr>
          <a:xfrm flipV="1">
            <a:off x="2038350" y="1476375"/>
            <a:ext cx="0" cy="3190875"/>
          </a:xfrm>
          <a:prstGeom prst="straightConnector1">
            <a:avLst/>
          </a:prstGeom>
          <a:ln w="76200">
            <a:solidFill>
              <a:srgbClr val="FB7CB4"/>
            </a:solidFill>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8692E2AB-D44D-F8E9-172A-FC19CDDB8E1C}"/>
              </a:ext>
            </a:extLst>
          </p:cNvPr>
          <p:cNvSpPr txBox="1"/>
          <p:nvPr/>
        </p:nvSpPr>
        <p:spPr>
          <a:xfrm>
            <a:off x="6477000" y="4405640"/>
            <a:ext cx="1635760" cy="523220"/>
          </a:xfrm>
          <a:prstGeom prst="rect">
            <a:avLst/>
          </a:prstGeom>
          <a:noFill/>
        </p:spPr>
        <p:txBody>
          <a:bodyPr wrap="square" rtlCol="0">
            <a:spAutoFit/>
          </a:bodyPr>
          <a:lstStyle/>
          <a:p>
            <a:pPr algn="ctr"/>
            <a:r>
              <a:rPr lang="en-US" sz="2800">
                <a:solidFill>
                  <a:srgbClr val="FB7CB4"/>
                </a:solidFill>
              </a:rPr>
              <a:t>time</a:t>
            </a:r>
          </a:p>
        </p:txBody>
      </p:sp>
      <p:sp>
        <p:nvSpPr>
          <p:cNvPr id="10" name="TextBox 9">
            <a:extLst>
              <a:ext uri="{FF2B5EF4-FFF2-40B4-BE49-F238E27FC236}">
                <a16:creationId xmlns:a16="http://schemas.microsoft.com/office/drawing/2014/main" id="{ADB9ABE7-84B6-3446-E5A1-5627A3315083}"/>
              </a:ext>
            </a:extLst>
          </p:cNvPr>
          <p:cNvSpPr txBox="1"/>
          <p:nvPr/>
        </p:nvSpPr>
        <p:spPr>
          <a:xfrm>
            <a:off x="1005522" y="1037988"/>
            <a:ext cx="2065655" cy="461665"/>
          </a:xfrm>
          <a:prstGeom prst="rect">
            <a:avLst/>
          </a:prstGeom>
          <a:noFill/>
        </p:spPr>
        <p:txBody>
          <a:bodyPr wrap="square" rtlCol="0">
            <a:spAutoFit/>
          </a:bodyPr>
          <a:lstStyle/>
          <a:p>
            <a:pPr algn="ctr"/>
            <a:r>
              <a:rPr lang="en-US" sz="2400">
                <a:solidFill>
                  <a:srgbClr val="FB7CB4"/>
                </a:solidFill>
              </a:rPr>
              <a:t>does it work?</a:t>
            </a:r>
          </a:p>
        </p:txBody>
      </p:sp>
      <p:sp>
        <p:nvSpPr>
          <p:cNvPr id="11" name="Freeform: Shape 10">
            <a:extLst>
              <a:ext uri="{FF2B5EF4-FFF2-40B4-BE49-F238E27FC236}">
                <a16:creationId xmlns:a16="http://schemas.microsoft.com/office/drawing/2014/main" id="{91E2FFC3-DFF8-5D7C-0D65-A0AB321AA4B0}"/>
              </a:ext>
            </a:extLst>
          </p:cNvPr>
          <p:cNvSpPr/>
          <p:nvPr/>
        </p:nvSpPr>
        <p:spPr>
          <a:xfrm>
            <a:off x="2047875" y="1819275"/>
            <a:ext cx="4905375" cy="2916604"/>
          </a:xfrm>
          <a:custGeom>
            <a:avLst/>
            <a:gdLst>
              <a:gd name="connsiteX0" fmla="*/ 0 w 4905375"/>
              <a:gd name="connsiteY0" fmla="*/ 2857500 h 2916604"/>
              <a:gd name="connsiteX1" fmla="*/ 257175 w 4905375"/>
              <a:gd name="connsiteY1" fmla="*/ 2838450 h 2916604"/>
              <a:gd name="connsiteX2" fmla="*/ 647700 w 4905375"/>
              <a:gd name="connsiteY2" fmla="*/ 2857500 h 2916604"/>
              <a:gd name="connsiteX3" fmla="*/ 819150 w 4905375"/>
              <a:gd name="connsiteY3" fmla="*/ 2743200 h 2916604"/>
              <a:gd name="connsiteX4" fmla="*/ 1000125 w 4905375"/>
              <a:gd name="connsiteY4" fmla="*/ 2800350 h 2916604"/>
              <a:gd name="connsiteX5" fmla="*/ 1123950 w 4905375"/>
              <a:gd name="connsiteY5" fmla="*/ 2809875 h 2916604"/>
              <a:gd name="connsiteX6" fmla="*/ 1476375 w 4905375"/>
              <a:gd name="connsiteY6" fmla="*/ 2828925 h 2916604"/>
              <a:gd name="connsiteX7" fmla="*/ 1609725 w 4905375"/>
              <a:gd name="connsiteY7" fmla="*/ 2876550 h 2916604"/>
              <a:gd name="connsiteX8" fmla="*/ 1733550 w 4905375"/>
              <a:gd name="connsiteY8" fmla="*/ 2847975 h 2916604"/>
              <a:gd name="connsiteX9" fmla="*/ 1933575 w 4905375"/>
              <a:gd name="connsiteY9" fmla="*/ 2838450 h 2916604"/>
              <a:gd name="connsiteX10" fmla="*/ 1981200 w 4905375"/>
              <a:gd name="connsiteY10" fmla="*/ 2819400 h 2916604"/>
              <a:gd name="connsiteX11" fmla="*/ 2047875 w 4905375"/>
              <a:gd name="connsiteY11" fmla="*/ 2762250 h 2916604"/>
              <a:gd name="connsiteX12" fmla="*/ 2085975 w 4905375"/>
              <a:gd name="connsiteY12" fmla="*/ 2743200 h 2916604"/>
              <a:gd name="connsiteX13" fmla="*/ 2143125 w 4905375"/>
              <a:gd name="connsiteY13" fmla="*/ 2752725 h 2916604"/>
              <a:gd name="connsiteX14" fmla="*/ 2238375 w 4905375"/>
              <a:gd name="connsiteY14" fmla="*/ 2828925 h 2916604"/>
              <a:gd name="connsiteX15" fmla="*/ 2314575 w 4905375"/>
              <a:gd name="connsiteY15" fmla="*/ 2876550 h 2916604"/>
              <a:gd name="connsiteX16" fmla="*/ 2362200 w 4905375"/>
              <a:gd name="connsiteY16" fmla="*/ 2838450 h 2916604"/>
              <a:gd name="connsiteX17" fmla="*/ 2390775 w 4905375"/>
              <a:gd name="connsiteY17" fmla="*/ 2819400 h 2916604"/>
              <a:gd name="connsiteX18" fmla="*/ 2533650 w 4905375"/>
              <a:gd name="connsiteY18" fmla="*/ 2838450 h 2916604"/>
              <a:gd name="connsiteX19" fmla="*/ 2638425 w 4905375"/>
              <a:gd name="connsiteY19" fmla="*/ 2895600 h 2916604"/>
              <a:gd name="connsiteX20" fmla="*/ 2952750 w 4905375"/>
              <a:gd name="connsiteY20" fmla="*/ 2905125 h 2916604"/>
              <a:gd name="connsiteX21" fmla="*/ 3057525 w 4905375"/>
              <a:gd name="connsiteY21" fmla="*/ 2867025 h 2916604"/>
              <a:gd name="connsiteX22" fmla="*/ 3219450 w 4905375"/>
              <a:gd name="connsiteY22" fmla="*/ 2847975 h 2916604"/>
              <a:gd name="connsiteX23" fmla="*/ 3333750 w 4905375"/>
              <a:gd name="connsiteY23" fmla="*/ 2819400 h 2916604"/>
              <a:gd name="connsiteX24" fmla="*/ 3390900 w 4905375"/>
              <a:gd name="connsiteY24" fmla="*/ 2771775 h 2916604"/>
              <a:gd name="connsiteX25" fmla="*/ 3429000 w 4905375"/>
              <a:gd name="connsiteY25" fmla="*/ 2781300 h 2916604"/>
              <a:gd name="connsiteX26" fmla="*/ 3495675 w 4905375"/>
              <a:gd name="connsiteY26" fmla="*/ 2809875 h 2916604"/>
              <a:gd name="connsiteX27" fmla="*/ 3648075 w 4905375"/>
              <a:gd name="connsiteY27" fmla="*/ 2819400 h 2916604"/>
              <a:gd name="connsiteX28" fmla="*/ 3705225 w 4905375"/>
              <a:gd name="connsiteY28" fmla="*/ 2800350 h 2916604"/>
              <a:gd name="connsiteX29" fmla="*/ 3714750 w 4905375"/>
              <a:gd name="connsiteY29" fmla="*/ 2752725 h 2916604"/>
              <a:gd name="connsiteX30" fmla="*/ 3724275 w 4905375"/>
              <a:gd name="connsiteY30" fmla="*/ 2657475 h 2916604"/>
              <a:gd name="connsiteX31" fmla="*/ 3695700 w 4905375"/>
              <a:gd name="connsiteY31" fmla="*/ 2133600 h 2916604"/>
              <a:gd name="connsiteX32" fmla="*/ 3667125 w 4905375"/>
              <a:gd name="connsiteY32" fmla="*/ 1609725 h 2916604"/>
              <a:gd name="connsiteX33" fmla="*/ 3686175 w 4905375"/>
              <a:gd name="connsiteY33" fmla="*/ 1304925 h 2916604"/>
              <a:gd name="connsiteX34" fmla="*/ 3695700 w 4905375"/>
              <a:gd name="connsiteY34" fmla="*/ 1200150 h 2916604"/>
              <a:gd name="connsiteX35" fmla="*/ 3724275 w 4905375"/>
              <a:gd name="connsiteY35" fmla="*/ 914400 h 2916604"/>
              <a:gd name="connsiteX36" fmla="*/ 3705225 w 4905375"/>
              <a:gd name="connsiteY36" fmla="*/ 752475 h 2916604"/>
              <a:gd name="connsiteX37" fmla="*/ 3724275 w 4905375"/>
              <a:gd name="connsiteY37" fmla="*/ 523875 h 2916604"/>
              <a:gd name="connsiteX38" fmla="*/ 3752850 w 4905375"/>
              <a:gd name="connsiteY38" fmla="*/ 447675 h 2916604"/>
              <a:gd name="connsiteX39" fmla="*/ 3771900 w 4905375"/>
              <a:gd name="connsiteY39" fmla="*/ 390525 h 2916604"/>
              <a:gd name="connsiteX40" fmla="*/ 3838575 w 4905375"/>
              <a:gd name="connsiteY40" fmla="*/ 323850 h 2916604"/>
              <a:gd name="connsiteX41" fmla="*/ 3867150 w 4905375"/>
              <a:gd name="connsiteY41" fmla="*/ 266700 h 2916604"/>
              <a:gd name="connsiteX42" fmla="*/ 3905250 w 4905375"/>
              <a:gd name="connsiteY42" fmla="*/ 238125 h 2916604"/>
              <a:gd name="connsiteX43" fmla="*/ 4105275 w 4905375"/>
              <a:gd name="connsiteY43" fmla="*/ 133350 h 2916604"/>
              <a:gd name="connsiteX44" fmla="*/ 4305300 w 4905375"/>
              <a:gd name="connsiteY44" fmla="*/ 123825 h 2916604"/>
              <a:gd name="connsiteX45" fmla="*/ 4486275 w 4905375"/>
              <a:gd name="connsiteY45" fmla="*/ 95250 h 2916604"/>
              <a:gd name="connsiteX46" fmla="*/ 4524375 w 4905375"/>
              <a:gd name="connsiteY46" fmla="*/ 76200 h 2916604"/>
              <a:gd name="connsiteX47" fmla="*/ 4752975 w 4905375"/>
              <a:gd name="connsiteY47" fmla="*/ 47625 h 2916604"/>
              <a:gd name="connsiteX48" fmla="*/ 4905375 w 4905375"/>
              <a:gd name="connsiteY48" fmla="*/ 0 h 291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905375" h="2916604">
                <a:moveTo>
                  <a:pt x="0" y="2857500"/>
                </a:moveTo>
                <a:cubicBezTo>
                  <a:pt x="85725" y="2851150"/>
                  <a:pt x="171226" y="2837064"/>
                  <a:pt x="257175" y="2838450"/>
                </a:cubicBezTo>
                <a:cubicBezTo>
                  <a:pt x="744024" y="2846302"/>
                  <a:pt x="457292" y="2889235"/>
                  <a:pt x="647700" y="2857500"/>
                </a:cubicBezTo>
                <a:cubicBezTo>
                  <a:pt x="653588" y="2852683"/>
                  <a:pt x="774014" y="2737992"/>
                  <a:pt x="819150" y="2743200"/>
                </a:cubicBezTo>
                <a:cubicBezTo>
                  <a:pt x="881994" y="2750451"/>
                  <a:pt x="939800" y="2781300"/>
                  <a:pt x="1000125" y="2800350"/>
                </a:cubicBezTo>
                <a:cubicBezTo>
                  <a:pt x="1039600" y="2812816"/>
                  <a:pt x="1082627" y="2807396"/>
                  <a:pt x="1123950" y="2809875"/>
                </a:cubicBezTo>
                <a:lnTo>
                  <a:pt x="1476375" y="2828925"/>
                </a:lnTo>
                <a:cubicBezTo>
                  <a:pt x="1520825" y="2844800"/>
                  <a:pt x="1562654" y="2873063"/>
                  <a:pt x="1609725" y="2876550"/>
                </a:cubicBezTo>
                <a:cubicBezTo>
                  <a:pt x="1651969" y="2879679"/>
                  <a:pt x="1691480" y="2852924"/>
                  <a:pt x="1733550" y="2847975"/>
                </a:cubicBezTo>
                <a:cubicBezTo>
                  <a:pt x="1799843" y="2840176"/>
                  <a:pt x="1866900" y="2841625"/>
                  <a:pt x="1933575" y="2838450"/>
                </a:cubicBezTo>
                <a:cubicBezTo>
                  <a:pt x="1949450" y="2832100"/>
                  <a:pt x="1966254" y="2827703"/>
                  <a:pt x="1981200" y="2819400"/>
                </a:cubicBezTo>
                <a:cubicBezTo>
                  <a:pt x="2054632" y="2778604"/>
                  <a:pt x="1987238" y="2805562"/>
                  <a:pt x="2047875" y="2762250"/>
                </a:cubicBezTo>
                <a:cubicBezTo>
                  <a:pt x="2059429" y="2753997"/>
                  <a:pt x="2073275" y="2749550"/>
                  <a:pt x="2085975" y="2743200"/>
                </a:cubicBezTo>
                <a:cubicBezTo>
                  <a:pt x="2105025" y="2746375"/>
                  <a:pt x="2126292" y="2743257"/>
                  <a:pt x="2143125" y="2752725"/>
                </a:cubicBezTo>
                <a:cubicBezTo>
                  <a:pt x="2178563" y="2772659"/>
                  <a:pt x="2205413" y="2805119"/>
                  <a:pt x="2238375" y="2828925"/>
                </a:cubicBezTo>
                <a:cubicBezTo>
                  <a:pt x="2262657" y="2846462"/>
                  <a:pt x="2289175" y="2860675"/>
                  <a:pt x="2314575" y="2876550"/>
                </a:cubicBezTo>
                <a:cubicBezTo>
                  <a:pt x="2330450" y="2863850"/>
                  <a:pt x="2345936" y="2850648"/>
                  <a:pt x="2362200" y="2838450"/>
                </a:cubicBezTo>
                <a:cubicBezTo>
                  <a:pt x="2371358" y="2831581"/>
                  <a:pt x="2379327" y="2819400"/>
                  <a:pt x="2390775" y="2819400"/>
                </a:cubicBezTo>
                <a:cubicBezTo>
                  <a:pt x="2438821" y="2819400"/>
                  <a:pt x="2486025" y="2832100"/>
                  <a:pt x="2533650" y="2838450"/>
                </a:cubicBezTo>
                <a:cubicBezTo>
                  <a:pt x="2568575" y="2857500"/>
                  <a:pt x="2601488" y="2880825"/>
                  <a:pt x="2638425" y="2895600"/>
                </a:cubicBezTo>
                <a:cubicBezTo>
                  <a:pt x="2734127" y="2933881"/>
                  <a:pt x="2862883" y="2908869"/>
                  <a:pt x="2952750" y="2905125"/>
                </a:cubicBezTo>
                <a:cubicBezTo>
                  <a:pt x="2987675" y="2892425"/>
                  <a:pt x="3022054" y="2878110"/>
                  <a:pt x="3057525" y="2867025"/>
                </a:cubicBezTo>
                <a:cubicBezTo>
                  <a:pt x="3100856" y="2853484"/>
                  <a:pt x="3187690" y="2850622"/>
                  <a:pt x="3219450" y="2847975"/>
                </a:cubicBezTo>
                <a:cubicBezTo>
                  <a:pt x="3257550" y="2838450"/>
                  <a:pt x="3297862" y="2835350"/>
                  <a:pt x="3333750" y="2819400"/>
                </a:cubicBezTo>
                <a:cubicBezTo>
                  <a:pt x="3356410" y="2809329"/>
                  <a:pt x="3367876" y="2780985"/>
                  <a:pt x="3390900" y="2771775"/>
                </a:cubicBezTo>
                <a:cubicBezTo>
                  <a:pt x="3403055" y="2766913"/>
                  <a:pt x="3416697" y="2776826"/>
                  <a:pt x="3429000" y="2781300"/>
                </a:cubicBezTo>
                <a:cubicBezTo>
                  <a:pt x="3451724" y="2789563"/>
                  <a:pt x="3471853" y="2805732"/>
                  <a:pt x="3495675" y="2809875"/>
                </a:cubicBezTo>
                <a:cubicBezTo>
                  <a:pt x="3545821" y="2818596"/>
                  <a:pt x="3597275" y="2816225"/>
                  <a:pt x="3648075" y="2819400"/>
                </a:cubicBezTo>
                <a:cubicBezTo>
                  <a:pt x="3667125" y="2813050"/>
                  <a:pt x="3691026" y="2814549"/>
                  <a:pt x="3705225" y="2800350"/>
                </a:cubicBezTo>
                <a:cubicBezTo>
                  <a:pt x="3716673" y="2788902"/>
                  <a:pt x="3712610" y="2768772"/>
                  <a:pt x="3714750" y="2752725"/>
                </a:cubicBezTo>
                <a:cubicBezTo>
                  <a:pt x="3718967" y="2721097"/>
                  <a:pt x="3721100" y="2689225"/>
                  <a:pt x="3724275" y="2657475"/>
                </a:cubicBezTo>
                <a:cubicBezTo>
                  <a:pt x="3702000" y="2356763"/>
                  <a:pt x="3704830" y="2439453"/>
                  <a:pt x="3695700" y="2133600"/>
                </a:cubicBezTo>
                <a:cubicBezTo>
                  <a:pt x="3682525" y="1692247"/>
                  <a:pt x="3702505" y="1892763"/>
                  <a:pt x="3667125" y="1609725"/>
                </a:cubicBezTo>
                <a:cubicBezTo>
                  <a:pt x="3673475" y="1508125"/>
                  <a:pt x="3679090" y="1406476"/>
                  <a:pt x="3686175" y="1304925"/>
                </a:cubicBezTo>
                <a:cubicBezTo>
                  <a:pt x="3688616" y="1269941"/>
                  <a:pt x="3693512" y="1235151"/>
                  <a:pt x="3695700" y="1200150"/>
                </a:cubicBezTo>
                <a:cubicBezTo>
                  <a:pt x="3711364" y="949526"/>
                  <a:pt x="3688663" y="1074653"/>
                  <a:pt x="3724275" y="914400"/>
                </a:cubicBezTo>
                <a:cubicBezTo>
                  <a:pt x="3715950" y="864451"/>
                  <a:pt x="3703850" y="800594"/>
                  <a:pt x="3705225" y="752475"/>
                </a:cubicBezTo>
                <a:cubicBezTo>
                  <a:pt x="3707409" y="676042"/>
                  <a:pt x="3712471" y="599422"/>
                  <a:pt x="3724275" y="523875"/>
                </a:cubicBezTo>
                <a:cubicBezTo>
                  <a:pt x="3728463" y="497073"/>
                  <a:pt x="3743726" y="473222"/>
                  <a:pt x="3752850" y="447675"/>
                </a:cubicBezTo>
                <a:cubicBezTo>
                  <a:pt x="3759604" y="428764"/>
                  <a:pt x="3760470" y="407035"/>
                  <a:pt x="3771900" y="390525"/>
                </a:cubicBezTo>
                <a:cubicBezTo>
                  <a:pt x="3789791" y="364683"/>
                  <a:pt x="3819411" y="348763"/>
                  <a:pt x="3838575" y="323850"/>
                </a:cubicBezTo>
                <a:cubicBezTo>
                  <a:pt x="3851561" y="306968"/>
                  <a:pt x="3854074" y="283512"/>
                  <a:pt x="3867150" y="266700"/>
                </a:cubicBezTo>
                <a:cubicBezTo>
                  <a:pt x="3876896" y="254169"/>
                  <a:pt x="3892041" y="246931"/>
                  <a:pt x="3905250" y="238125"/>
                </a:cubicBezTo>
                <a:cubicBezTo>
                  <a:pt x="3954413" y="205349"/>
                  <a:pt x="4053793" y="143949"/>
                  <a:pt x="4105275" y="133350"/>
                </a:cubicBezTo>
                <a:cubicBezTo>
                  <a:pt x="4170654" y="119890"/>
                  <a:pt x="4238625" y="127000"/>
                  <a:pt x="4305300" y="123825"/>
                </a:cubicBezTo>
                <a:cubicBezTo>
                  <a:pt x="4365625" y="114300"/>
                  <a:pt x="4426597" y="108224"/>
                  <a:pt x="4486275" y="95250"/>
                </a:cubicBezTo>
                <a:cubicBezTo>
                  <a:pt x="4500150" y="92234"/>
                  <a:pt x="4510397" y="78696"/>
                  <a:pt x="4524375" y="76200"/>
                </a:cubicBezTo>
                <a:cubicBezTo>
                  <a:pt x="4599972" y="62701"/>
                  <a:pt x="4676775" y="57150"/>
                  <a:pt x="4752975" y="47625"/>
                </a:cubicBezTo>
                <a:cubicBezTo>
                  <a:pt x="4872965" y="3992"/>
                  <a:pt x="4821309" y="16813"/>
                  <a:pt x="4905375" y="0"/>
                </a:cubicBezTo>
              </a:path>
            </a:pathLst>
          </a:custGeom>
          <a:noFill/>
          <a:ln w="762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5F6500D-4386-CAFE-8F33-7212BC128037}"/>
              </a:ext>
            </a:extLst>
          </p:cNvPr>
          <p:cNvGrpSpPr/>
          <p:nvPr/>
        </p:nvGrpSpPr>
        <p:grpSpPr>
          <a:xfrm>
            <a:off x="3295015" y="3666909"/>
            <a:ext cx="2065655" cy="1366726"/>
            <a:chOff x="3295015" y="3666909"/>
            <a:chExt cx="2065655" cy="1366726"/>
          </a:xfrm>
        </p:grpSpPr>
        <p:cxnSp>
          <p:nvCxnSpPr>
            <p:cNvPr id="13" name="Straight Connector 12">
              <a:extLst>
                <a:ext uri="{FF2B5EF4-FFF2-40B4-BE49-F238E27FC236}">
                  <a16:creationId xmlns:a16="http://schemas.microsoft.com/office/drawing/2014/main" id="{306B63F8-A911-5DCB-5691-5979C85F328C}"/>
                </a:ext>
              </a:extLst>
            </p:cNvPr>
            <p:cNvCxnSpPr>
              <a:cxnSpLocks/>
            </p:cNvCxnSpPr>
            <p:nvPr/>
          </p:nvCxnSpPr>
          <p:spPr>
            <a:xfrm>
              <a:off x="4327843" y="4193481"/>
              <a:ext cx="0" cy="840154"/>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FB1F164-14FD-F354-6E75-F804F394F7B6}"/>
                </a:ext>
              </a:extLst>
            </p:cNvPr>
            <p:cNvSpPr txBox="1"/>
            <p:nvPr/>
          </p:nvSpPr>
          <p:spPr>
            <a:xfrm>
              <a:off x="3295015" y="3666909"/>
              <a:ext cx="2065655" cy="461665"/>
            </a:xfrm>
            <a:prstGeom prst="rect">
              <a:avLst/>
            </a:prstGeom>
            <a:noFill/>
          </p:spPr>
          <p:txBody>
            <a:bodyPr wrap="square" rtlCol="0">
              <a:spAutoFit/>
            </a:bodyPr>
            <a:lstStyle/>
            <a:p>
              <a:pPr algn="ctr"/>
              <a:r>
                <a:rPr lang="en-US" sz="2400">
                  <a:solidFill>
                    <a:schemeClr val="accent1"/>
                  </a:solidFill>
                </a:rPr>
                <a:t>deadline</a:t>
              </a:r>
            </a:p>
          </p:txBody>
        </p:sp>
      </p:grpSp>
    </p:spTree>
    <p:extLst>
      <p:ext uri="{BB962C8B-B14F-4D97-AF65-F5344CB8AC3E}">
        <p14:creationId xmlns:p14="http://schemas.microsoft.com/office/powerpoint/2010/main" val="259167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E85D8B-1F90-D0B3-2979-AEDDFD9FF337}"/>
              </a:ext>
            </a:extLst>
          </p:cNvPr>
          <p:cNvSpPr>
            <a:spLocks noGrp="1"/>
          </p:cNvSpPr>
          <p:nvPr>
            <p:ph type="title"/>
          </p:nvPr>
        </p:nvSpPr>
        <p:spPr/>
        <p:txBody>
          <a:bodyPr>
            <a:noAutofit/>
          </a:bodyPr>
          <a:lstStyle/>
          <a:p>
            <a:r>
              <a:rPr lang="en-US" sz="2400"/>
              <a:t>⚠ picking something you aren't really interested in</a:t>
            </a:r>
            <a:br>
              <a:rPr lang="en-US" sz="2400"/>
            </a:br>
            <a:r>
              <a:rPr lang="en-US" sz="2000"/>
              <a:t>(or can't really be </a:t>
            </a:r>
            <a:r>
              <a:rPr lang="en-US" sz="2000" b="1"/>
              <a:t>extended</a:t>
            </a:r>
            <a:r>
              <a:rPr lang="en-US" sz="2000"/>
              <a:t>)</a:t>
            </a:r>
            <a:endParaRPr lang="en-US" sz="2400"/>
          </a:p>
        </p:txBody>
      </p:sp>
      <p:pic>
        <p:nvPicPr>
          <p:cNvPr id="9218" name="Picture 2" descr="Simple Calculator implementing +,-,* and / in powerapps - Stack Overflow">
            <a:extLst>
              <a:ext uri="{FF2B5EF4-FFF2-40B4-BE49-F238E27FC236}">
                <a16:creationId xmlns:a16="http://schemas.microsoft.com/office/drawing/2014/main" id="{B7A4620B-BD7B-00F8-256B-07A5B118F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2" y="1187537"/>
            <a:ext cx="7115175" cy="31684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E4C490-6E53-47C6-6616-77C3300BC498}"/>
              </a:ext>
            </a:extLst>
          </p:cNvPr>
          <p:cNvSpPr txBox="1"/>
          <p:nvPr/>
        </p:nvSpPr>
        <p:spPr>
          <a:xfrm>
            <a:off x="973930" y="4421441"/>
            <a:ext cx="7196138" cy="369332"/>
          </a:xfrm>
          <a:prstGeom prst="rect">
            <a:avLst/>
          </a:prstGeom>
          <a:noFill/>
        </p:spPr>
        <p:txBody>
          <a:bodyPr wrap="square" rtlCol="0">
            <a:spAutoFit/>
          </a:bodyPr>
          <a:lstStyle/>
          <a:p>
            <a:pPr algn="ctr"/>
            <a:r>
              <a:rPr lang="en-US" b="1">
                <a:solidFill>
                  <a:srgbClr val="01126C"/>
                </a:solidFill>
              </a:rPr>
              <a:t>note: </a:t>
            </a:r>
            <a:r>
              <a:rPr lang="en-US">
                <a:solidFill>
                  <a:srgbClr val="01126C"/>
                </a:solidFill>
              </a:rPr>
              <a:t>though if you love calculators, go for it!</a:t>
            </a:r>
          </a:p>
        </p:txBody>
      </p:sp>
    </p:spTree>
    <p:extLst>
      <p:ext uri="{BB962C8B-B14F-4D97-AF65-F5344CB8AC3E}">
        <p14:creationId xmlns:p14="http://schemas.microsoft.com/office/powerpoint/2010/main" val="3777332331"/>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4A79B-D297-5F16-7FF8-BAF5DF9260E7}"/>
              </a:ext>
            </a:extLst>
          </p:cNvPr>
          <p:cNvSpPr>
            <a:spLocks noGrp="1"/>
          </p:cNvSpPr>
          <p:nvPr>
            <p:ph type="title"/>
          </p:nvPr>
        </p:nvSpPr>
        <p:spPr/>
        <p:txBody>
          <a:bodyPr/>
          <a:lstStyle/>
          <a:p>
            <a:r>
              <a:rPr lang="en-US"/>
              <a:t>who (doesn't) have a</a:t>
            </a:r>
            <a:br>
              <a:rPr lang="en-US"/>
            </a:br>
            <a:r>
              <a:rPr lang="en-US"/>
              <a:t>final project idea?</a:t>
            </a:r>
            <a:br>
              <a:rPr lang="en-US"/>
            </a:br>
            <a:br>
              <a:rPr lang="en-US"/>
            </a:br>
            <a:r>
              <a:rPr lang="en-US" sz="2000"/>
              <a:t>discuss amongst each other</a:t>
            </a:r>
            <a:r>
              <a:rPr lang="en-US"/>
              <a:t> </a:t>
            </a:r>
          </a:p>
        </p:txBody>
      </p:sp>
    </p:spTree>
    <p:extLst>
      <p:ext uri="{BB962C8B-B14F-4D97-AF65-F5344CB8AC3E}">
        <p14:creationId xmlns:p14="http://schemas.microsoft.com/office/powerpoint/2010/main" val="358985667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896EB-3173-D86E-C649-B0A7528EA591}"/>
              </a:ext>
            </a:extLst>
          </p:cNvPr>
          <p:cNvSpPr>
            <a:spLocks noGrp="1"/>
          </p:cNvSpPr>
          <p:nvPr>
            <p:ph type="title"/>
          </p:nvPr>
        </p:nvSpPr>
        <p:spPr/>
        <p:txBody>
          <a:bodyPr/>
          <a:lstStyle/>
          <a:p>
            <a:r>
              <a:rPr lang="en-US"/>
              <a:t>focus</a:t>
            </a:r>
            <a:br>
              <a:rPr lang="en-US"/>
            </a:br>
            <a:r>
              <a:rPr lang="en-US" sz="2800"/>
              <a:t>(just make sudoku)</a:t>
            </a:r>
            <a:endParaRPr lang="en-US"/>
          </a:p>
        </p:txBody>
      </p:sp>
    </p:spTree>
    <p:extLst>
      <p:ext uri="{BB962C8B-B14F-4D97-AF65-F5344CB8AC3E}">
        <p14:creationId xmlns:p14="http://schemas.microsoft.com/office/powerpoint/2010/main" val="37330141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normAutofit fontScale="90000"/>
          </a:bodyPr>
          <a:lstStyle/>
          <a:p>
            <a:r>
              <a:rPr lang="en-US"/>
              <a:t>⚠ solving a more general problem than</a:t>
            </a:r>
            <a:br>
              <a:rPr lang="en-US"/>
            </a:br>
            <a:r>
              <a:rPr lang="en-US"/>
              <a:t>you need to</a:t>
            </a:r>
          </a:p>
        </p:txBody>
      </p:sp>
      <p:pic>
        <p:nvPicPr>
          <p:cNvPr id="11266" name="Picture 2" descr="6 Different Types of Sudoku Puzzles You Should Try - HobbyLark">
            <a:extLst>
              <a:ext uri="{FF2B5EF4-FFF2-40B4-BE49-F238E27FC236}">
                <a16:creationId xmlns:a16="http://schemas.microsoft.com/office/drawing/2014/main" id="{90F72B3D-666B-5875-50E2-F4F1E8E1D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762" y="1552992"/>
            <a:ext cx="283845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101 Jumbo 3D Sudoku: Moore, Gareth: 9781499648454: Amazon.com: Books">
            <a:extLst>
              <a:ext uri="{FF2B5EF4-FFF2-40B4-BE49-F238E27FC236}">
                <a16:creationId xmlns:a16="http://schemas.microsoft.com/office/drawing/2014/main" id="{347BB18B-7DDF-F130-B00D-B36C5D5D7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689" y="1233905"/>
            <a:ext cx="2683654" cy="3476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7574D6D-138A-354C-86C8-FFAE8418DB2C}"/>
              </a:ext>
            </a:extLst>
          </p:cNvPr>
          <p:cNvSpPr txBox="1"/>
          <p:nvPr/>
        </p:nvSpPr>
        <p:spPr>
          <a:xfrm>
            <a:off x="271462" y="2310497"/>
            <a:ext cx="2595562" cy="1323439"/>
          </a:xfrm>
          <a:prstGeom prst="rect">
            <a:avLst/>
          </a:prstGeom>
          <a:noFill/>
        </p:spPr>
        <p:txBody>
          <a:bodyPr wrap="square" rtlCol="0">
            <a:spAutoFit/>
          </a:bodyPr>
          <a:lstStyle/>
          <a:p>
            <a:pPr algn="ctr"/>
            <a:r>
              <a:rPr lang="en-US" sz="2000">
                <a:solidFill>
                  <a:schemeClr val="accent1"/>
                </a:solidFill>
              </a:rPr>
              <a:t>don't support arbitrary board sizes!</a:t>
            </a:r>
          </a:p>
          <a:p>
            <a:pPr algn="ctr"/>
            <a:endParaRPr lang="en-US" sz="2000">
              <a:solidFill>
                <a:schemeClr val="accent1"/>
              </a:solidFill>
            </a:endParaRPr>
          </a:p>
          <a:p>
            <a:pPr algn="ctr"/>
            <a:r>
              <a:rPr lang="en-US" sz="2000">
                <a:solidFill>
                  <a:schemeClr val="accent1"/>
                </a:solidFill>
              </a:rPr>
              <a:t>just make sudoku!</a:t>
            </a:r>
          </a:p>
        </p:txBody>
      </p:sp>
      <p:sp>
        <p:nvSpPr>
          <p:cNvPr id="4" name="TextBox 3">
            <a:extLst>
              <a:ext uri="{FF2B5EF4-FFF2-40B4-BE49-F238E27FC236}">
                <a16:creationId xmlns:a16="http://schemas.microsoft.com/office/drawing/2014/main" id="{1E97E999-849E-E43D-BA03-3EAEFDA7A96D}"/>
              </a:ext>
            </a:extLst>
          </p:cNvPr>
          <p:cNvSpPr txBox="1"/>
          <p:nvPr/>
        </p:nvSpPr>
        <p:spPr>
          <a:xfrm>
            <a:off x="6262689" y="4727404"/>
            <a:ext cx="2683654" cy="400110"/>
          </a:xfrm>
          <a:prstGeom prst="rect">
            <a:avLst/>
          </a:prstGeom>
          <a:noFill/>
        </p:spPr>
        <p:txBody>
          <a:bodyPr wrap="square" rtlCol="0">
            <a:spAutoFit/>
          </a:bodyPr>
          <a:lstStyle/>
          <a:p>
            <a:pPr algn="ctr"/>
            <a:r>
              <a:rPr lang="en-US" sz="2000">
                <a:solidFill>
                  <a:schemeClr val="accent1"/>
                </a:solidFill>
              </a:rPr>
              <a:t>what?!</a:t>
            </a:r>
          </a:p>
        </p:txBody>
      </p:sp>
    </p:spTree>
    <p:extLst>
      <p:ext uri="{BB962C8B-B14F-4D97-AF65-F5344CB8AC3E}">
        <p14:creationId xmlns:p14="http://schemas.microsoft.com/office/powerpoint/2010/main" val="138840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normAutofit fontScale="90000"/>
          </a:bodyPr>
          <a:lstStyle/>
          <a:p>
            <a:r>
              <a:rPr lang="en-US"/>
              <a:t>⚠ writing more general code than you need to</a:t>
            </a:r>
          </a:p>
        </p:txBody>
      </p:sp>
      <p:pic>
        <p:nvPicPr>
          <p:cNvPr id="12290" name="Picture 2">
            <a:extLst>
              <a:ext uri="{FF2B5EF4-FFF2-40B4-BE49-F238E27FC236}">
                <a16:creationId xmlns:a16="http://schemas.microsoft.com/office/drawing/2014/main" id="{BDF1851A-A147-2F85-452A-6AE3A5FD4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5988" y="1068353"/>
            <a:ext cx="5432425" cy="353222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CB10D0-10EB-9F08-D9B1-EB5B1E31E9A4}"/>
              </a:ext>
            </a:extLst>
          </p:cNvPr>
          <p:cNvSpPr/>
          <p:nvPr/>
        </p:nvSpPr>
        <p:spPr>
          <a:xfrm>
            <a:off x="3455988" y="2295525"/>
            <a:ext cx="1543050" cy="1543050"/>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9A4A972D-8190-8EB8-E321-70E03CB117E8}"/>
              </a:ext>
            </a:extLst>
          </p:cNvPr>
          <p:cNvSpPr txBox="1"/>
          <p:nvPr/>
        </p:nvSpPr>
        <p:spPr>
          <a:xfrm>
            <a:off x="0" y="2366233"/>
            <a:ext cx="3541713" cy="1200329"/>
          </a:xfrm>
          <a:prstGeom prst="rect">
            <a:avLst/>
          </a:prstGeom>
          <a:noFill/>
        </p:spPr>
        <p:txBody>
          <a:bodyPr wrap="square" rtlCol="0">
            <a:spAutoFit/>
          </a:bodyPr>
          <a:lstStyle/>
          <a:p>
            <a:pPr algn="ctr"/>
            <a:r>
              <a:rPr lang="en-US">
                <a:solidFill>
                  <a:schemeClr val="accent1"/>
                </a:solidFill>
              </a:rPr>
              <a:t>don't support multiple different kinds of puzzles</a:t>
            </a:r>
          </a:p>
          <a:p>
            <a:pPr algn="ctr"/>
            <a:endParaRPr lang="en-US">
              <a:solidFill>
                <a:schemeClr val="accent1"/>
              </a:solidFill>
            </a:endParaRPr>
          </a:p>
          <a:p>
            <a:pPr algn="ctr"/>
            <a:r>
              <a:rPr lang="en-US">
                <a:solidFill>
                  <a:schemeClr val="accent1"/>
                </a:solidFill>
              </a:rPr>
              <a:t>just make sudoku!</a:t>
            </a:r>
          </a:p>
        </p:txBody>
      </p:sp>
    </p:spTree>
    <p:extLst>
      <p:ext uri="{BB962C8B-B14F-4D97-AF65-F5344CB8AC3E}">
        <p14:creationId xmlns:p14="http://schemas.microsoft.com/office/powerpoint/2010/main" val="370258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lstStyle/>
          <a:p>
            <a:r>
              <a:rPr lang="en-US"/>
              <a:t>⚠ doing the fun part first</a:t>
            </a:r>
          </a:p>
        </p:txBody>
      </p:sp>
      <p:pic>
        <p:nvPicPr>
          <p:cNvPr id="13314" name="Picture 2" descr="Shaolin Sudoku by AnimaxNeil">
            <a:extLst>
              <a:ext uri="{FF2B5EF4-FFF2-40B4-BE49-F238E27FC236}">
                <a16:creationId xmlns:a16="http://schemas.microsoft.com/office/drawing/2014/main" id="{D24E02A9-25AD-0857-B739-347C51E06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107" y="1377503"/>
            <a:ext cx="5198533" cy="2924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84940A-A233-6A5F-4857-F3623A31110B}"/>
              </a:ext>
            </a:extLst>
          </p:cNvPr>
          <p:cNvSpPr txBox="1"/>
          <p:nvPr/>
        </p:nvSpPr>
        <p:spPr>
          <a:xfrm>
            <a:off x="120520" y="1892765"/>
            <a:ext cx="3416168" cy="1569660"/>
          </a:xfrm>
          <a:prstGeom prst="rect">
            <a:avLst/>
          </a:prstGeom>
          <a:noFill/>
        </p:spPr>
        <p:txBody>
          <a:bodyPr wrap="square" rtlCol="0">
            <a:spAutoFit/>
          </a:bodyPr>
          <a:lstStyle/>
          <a:p>
            <a:pPr algn="ctr"/>
            <a:r>
              <a:rPr lang="en-US" sz="2400">
                <a:solidFill>
                  <a:schemeClr val="accent1"/>
                </a:solidFill>
              </a:rPr>
              <a:t>don't make a fun animated menu screen</a:t>
            </a:r>
          </a:p>
          <a:p>
            <a:pPr algn="ctr"/>
            <a:endParaRPr lang="en-US" sz="2400">
              <a:solidFill>
                <a:schemeClr val="accent1"/>
              </a:solidFill>
            </a:endParaRPr>
          </a:p>
          <a:p>
            <a:pPr algn="ctr"/>
            <a:r>
              <a:rPr lang="en-US" sz="2400">
                <a:solidFill>
                  <a:schemeClr val="accent1"/>
                </a:solidFill>
              </a:rPr>
              <a:t>just make sudoku!</a:t>
            </a:r>
          </a:p>
        </p:txBody>
      </p:sp>
    </p:spTree>
    <p:extLst>
      <p:ext uri="{BB962C8B-B14F-4D97-AF65-F5344CB8AC3E}">
        <p14:creationId xmlns:p14="http://schemas.microsoft.com/office/powerpoint/2010/main" val="94730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lstStyle/>
          <a:p>
            <a:r>
              <a:rPr lang="en-US"/>
              <a:t>⚠ skipping development steps</a:t>
            </a:r>
          </a:p>
        </p:txBody>
      </p:sp>
      <p:pic>
        <p:nvPicPr>
          <p:cNvPr id="14338" name="Picture 2" descr="enter image description here">
            <a:extLst>
              <a:ext uri="{FF2B5EF4-FFF2-40B4-BE49-F238E27FC236}">
                <a16:creationId xmlns:a16="http://schemas.microsoft.com/office/drawing/2014/main" id="{0DDC3386-25B2-AB9F-A255-6495B2C2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1" y="1475988"/>
            <a:ext cx="2166938" cy="25534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0E93C8-E779-30CE-3ED2-4A4602E03F35}"/>
              </a:ext>
            </a:extLst>
          </p:cNvPr>
          <p:cNvSpPr txBox="1"/>
          <p:nvPr/>
        </p:nvSpPr>
        <p:spPr>
          <a:xfrm>
            <a:off x="3048000" y="1475988"/>
            <a:ext cx="5886450" cy="2554545"/>
          </a:xfrm>
          <a:prstGeom prst="rect">
            <a:avLst/>
          </a:prstGeom>
          <a:noFill/>
        </p:spPr>
        <p:txBody>
          <a:bodyPr wrap="square" rtlCol="0">
            <a:spAutoFit/>
          </a:bodyPr>
          <a:lstStyle/>
          <a:p>
            <a:r>
              <a:rPr lang="en-US" sz="2000">
                <a:solidFill>
                  <a:schemeClr val="accent1"/>
                </a:solidFill>
              </a:rPr>
              <a:t>consider making a board print to the terminal</a:t>
            </a:r>
          </a:p>
          <a:p>
            <a:r>
              <a:rPr lang="en-US" sz="2000">
                <a:solidFill>
                  <a:schemeClr val="accent1"/>
                </a:solidFill>
              </a:rPr>
              <a:t>before trying to get it working in Cow.java</a:t>
            </a:r>
          </a:p>
          <a:p>
            <a:endParaRPr lang="en-US" sz="2000">
              <a:solidFill>
                <a:schemeClr val="accent1"/>
              </a:solidFill>
            </a:endParaRPr>
          </a:p>
          <a:p>
            <a:r>
              <a:rPr lang="en-US" sz="2000">
                <a:solidFill>
                  <a:schemeClr val="accent1"/>
                </a:solidFill>
              </a:rPr>
              <a:t>consider just filling it with nonsense</a:t>
            </a:r>
            <a:br>
              <a:rPr lang="en-US" sz="2000">
                <a:solidFill>
                  <a:schemeClr val="accent1"/>
                </a:solidFill>
              </a:rPr>
            </a:br>
            <a:r>
              <a:rPr lang="en-US" sz="2000">
                <a:solidFill>
                  <a:schemeClr val="accent1"/>
                </a:solidFill>
              </a:rPr>
              <a:t>before filling it with a real board</a:t>
            </a:r>
          </a:p>
          <a:p>
            <a:endParaRPr lang="en-US" sz="2000">
              <a:solidFill>
                <a:schemeClr val="accent1"/>
              </a:solidFill>
            </a:endParaRPr>
          </a:p>
          <a:p>
            <a:r>
              <a:rPr lang="en-US" sz="2000">
                <a:solidFill>
                  <a:schemeClr val="accent1"/>
                </a:solidFill>
              </a:rPr>
              <a:t>consider hardcoding a starting board by hand</a:t>
            </a:r>
          </a:p>
          <a:p>
            <a:r>
              <a:rPr lang="en-US" sz="2000">
                <a:solidFill>
                  <a:schemeClr val="accent1"/>
                </a:solidFill>
              </a:rPr>
              <a:t>before implementing automatic board generation </a:t>
            </a:r>
          </a:p>
        </p:txBody>
      </p:sp>
    </p:spTree>
    <p:extLst>
      <p:ext uri="{BB962C8B-B14F-4D97-AF65-F5344CB8AC3E}">
        <p14:creationId xmlns:p14="http://schemas.microsoft.com/office/powerpoint/2010/main" val="197900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90E98D-C732-0729-119F-B2504EF6F320}"/>
              </a:ext>
            </a:extLst>
          </p:cNvPr>
          <p:cNvSpPr>
            <a:spLocks noGrp="1"/>
          </p:cNvSpPr>
          <p:nvPr>
            <p:ph type="title"/>
          </p:nvPr>
        </p:nvSpPr>
        <p:spPr/>
        <p:txBody>
          <a:bodyPr/>
          <a:lstStyle/>
          <a:p>
            <a:r>
              <a:rPr lang="en-US" sz="4000"/>
              <a:t>was that faster than calling addFront() over and over?</a:t>
            </a:r>
            <a:br>
              <a:rPr lang="en-US" sz="4000"/>
            </a:br>
            <a:br>
              <a:rPr lang="en-US" sz="4000"/>
            </a:br>
            <a:r>
              <a:rPr lang="en-US" sz="4000"/>
              <a:t>same big O or different big O?</a:t>
            </a:r>
          </a:p>
        </p:txBody>
      </p:sp>
    </p:spTree>
    <p:extLst>
      <p:ext uri="{BB962C8B-B14F-4D97-AF65-F5344CB8AC3E}">
        <p14:creationId xmlns:p14="http://schemas.microsoft.com/office/powerpoint/2010/main" val="2546611949"/>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146D7-421B-9D24-C59C-5B6AAA124B52}"/>
              </a:ext>
            </a:extLst>
          </p:cNvPr>
          <p:cNvSpPr>
            <a:spLocks noGrp="1"/>
          </p:cNvSpPr>
          <p:nvPr>
            <p:ph type="title"/>
          </p:nvPr>
        </p:nvSpPr>
        <p:spPr/>
        <p:txBody>
          <a:bodyPr/>
          <a:lstStyle/>
          <a:p>
            <a:r>
              <a:rPr lang="en-US">
                <a:solidFill>
                  <a:srgbClr val="C60C91"/>
                </a:solidFill>
              </a:rPr>
              <a:t>then again, sometimes you just gotta go for it.</a:t>
            </a:r>
          </a:p>
        </p:txBody>
      </p:sp>
      <p:pic>
        <p:nvPicPr>
          <p:cNvPr id="15362" name="Picture 2" descr="Yolo Sticker for iOS &amp; Android | GIPHY">
            <a:extLst>
              <a:ext uri="{FF2B5EF4-FFF2-40B4-BE49-F238E27FC236}">
                <a16:creationId xmlns:a16="http://schemas.microsoft.com/office/drawing/2014/main" id="{AE07A9CF-488B-36D1-6BC5-C47043D9E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162" y="3110508"/>
            <a:ext cx="2733675" cy="1537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94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4A79B-D297-5F16-7FF8-BAF5DF9260E7}"/>
              </a:ext>
            </a:extLst>
          </p:cNvPr>
          <p:cNvSpPr>
            <a:spLocks noGrp="1"/>
          </p:cNvSpPr>
          <p:nvPr>
            <p:ph type="title"/>
          </p:nvPr>
        </p:nvSpPr>
        <p:spPr/>
        <p:txBody>
          <a:bodyPr/>
          <a:lstStyle/>
          <a:p>
            <a:r>
              <a:rPr lang="en-US"/>
              <a:t>who (doesn't) know what they're going to implement first?</a:t>
            </a:r>
            <a:br>
              <a:rPr lang="en-US"/>
            </a:br>
            <a:br>
              <a:rPr lang="en-US"/>
            </a:br>
            <a:r>
              <a:rPr lang="en-US" sz="2000"/>
              <a:t>discuss amongst each other</a:t>
            </a:r>
            <a:r>
              <a:rPr lang="en-US"/>
              <a:t> </a:t>
            </a:r>
          </a:p>
        </p:txBody>
      </p:sp>
    </p:spTree>
    <p:extLst>
      <p:ext uri="{BB962C8B-B14F-4D97-AF65-F5344CB8AC3E}">
        <p14:creationId xmlns:p14="http://schemas.microsoft.com/office/powerpoint/2010/main" val="4009004757"/>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896EB-3173-D86E-C649-B0A7528EA591}"/>
              </a:ext>
            </a:extLst>
          </p:cNvPr>
          <p:cNvSpPr>
            <a:spLocks noGrp="1"/>
          </p:cNvSpPr>
          <p:nvPr>
            <p:ph type="title"/>
          </p:nvPr>
        </p:nvSpPr>
        <p:spPr/>
        <p:txBody>
          <a:bodyPr/>
          <a:lstStyle/>
          <a:p>
            <a:r>
              <a:rPr lang="en-US"/>
              <a:t>final thoughts</a:t>
            </a:r>
          </a:p>
        </p:txBody>
      </p:sp>
    </p:spTree>
    <p:extLst>
      <p:ext uri="{BB962C8B-B14F-4D97-AF65-F5344CB8AC3E}">
        <p14:creationId xmlns:p14="http://schemas.microsoft.com/office/powerpoint/2010/main" val="137384192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9B36D2-95B3-CDAD-6A90-4F4C3EED7B91}"/>
              </a:ext>
            </a:extLst>
          </p:cNvPr>
          <p:cNvSpPr>
            <a:spLocks noGrp="1"/>
          </p:cNvSpPr>
          <p:nvPr>
            <p:ph type="title"/>
          </p:nvPr>
        </p:nvSpPr>
        <p:spPr/>
        <p:txBody>
          <a:bodyPr>
            <a:normAutofit/>
          </a:bodyPr>
          <a:lstStyle/>
          <a:p>
            <a:r>
              <a:rPr lang="en-US" sz="3600"/>
              <a:t>final thoughts</a:t>
            </a:r>
          </a:p>
        </p:txBody>
      </p:sp>
      <p:sp>
        <p:nvSpPr>
          <p:cNvPr id="4" name="Content Placeholder 3">
            <a:extLst>
              <a:ext uri="{FF2B5EF4-FFF2-40B4-BE49-F238E27FC236}">
                <a16:creationId xmlns:a16="http://schemas.microsoft.com/office/drawing/2014/main" id="{7121CAAA-D0CB-EA0A-7AB7-2023E6D046E0}"/>
              </a:ext>
            </a:extLst>
          </p:cNvPr>
          <p:cNvSpPr>
            <a:spLocks noGrp="1"/>
          </p:cNvSpPr>
          <p:nvPr>
            <p:ph sz="quarter" idx="10"/>
          </p:nvPr>
        </p:nvSpPr>
        <p:spPr/>
        <p:txBody>
          <a:bodyPr>
            <a:normAutofit/>
          </a:bodyPr>
          <a:lstStyle/>
          <a:p>
            <a:r>
              <a:rPr lang="en-US" sz="2800"/>
              <a:t>don't be afraid to write code</a:t>
            </a:r>
          </a:p>
          <a:p>
            <a:r>
              <a:rPr lang="en-US" sz="2800"/>
              <a:t>don't be afraid to delete code</a:t>
            </a:r>
          </a:p>
          <a:p>
            <a:r>
              <a:rPr lang="en-US" sz="2800"/>
              <a:t>don't be (too) afraid to fail</a:t>
            </a:r>
          </a:p>
          <a:p>
            <a:r>
              <a:rPr lang="en-US" sz="2800"/>
              <a:t>you will be graded primarily on effort</a:t>
            </a:r>
          </a:p>
        </p:txBody>
      </p:sp>
    </p:spTree>
    <p:extLst>
      <p:ext uri="{BB962C8B-B14F-4D97-AF65-F5344CB8AC3E}">
        <p14:creationId xmlns:p14="http://schemas.microsoft.com/office/powerpoint/2010/main" val="4598008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530E4-EDC9-CD94-A3CC-A2E8B7C25B69}"/>
              </a:ext>
            </a:extLst>
          </p:cNvPr>
          <p:cNvSpPr>
            <a:spLocks noGrp="1"/>
          </p:cNvSpPr>
          <p:nvPr>
            <p:ph type="title"/>
          </p:nvPr>
        </p:nvSpPr>
        <p:spPr/>
        <p:txBody>
          <a:bodyPr/>
          <a:lstStyle/>
          <a:p>
            <a:r>
              <a:rPr lang="en-US"/>
              <a:t>how are we feeling?</a:t>
            </a:r>
          </a:p>
        </p:txBody>
      </p:sp>
    </p:spTree>
    <p:extLst>
      <p:ext uri="{BB962C8B-B14F-4D97-AF65-F5344CB8AC3E}">
        <p14:creationId xmlns:p14="http://schemas.microsoft.com/office/powerpoint/2010/main" val="177518372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7"/>
            <a:ext cx="4058672" cy="5262979"/>
          </a:xfrm>
          <a:prstGeom prst="rect">
            <a:avLst/>
          </a:prstGeom>
          <a:noFill/>
        </p:spPr>
        <p:txBody>
          <a:bodyPr wrap="square" rtlCol="0" anchor="ctr">
            <a:spAutoFit/>
          </a:bodyPr>
          <a:lstStyle/>
          <a:p>
            <a:r>
              <a:rPr lang="en-US" sz="3200">
                <a:solidFill>
                  <a:schemeClr val="accent3"/>
                </a:solidFill>
              </a:rPr>
              <a:t>ANNOUNCEMENTS</a:t>
            </a:r>
            <a:endParaRPr kumimoji="0" lang="en-US" sz="2400" i="0" u="none" strike="noStrike" kern="1200" cap="none" spc="0" normalizeH="0" baseline="0" noProof="0">
              <a:ln>
                <a:noFill/>
              </a:ln>
              <a:solidFill>
                <a:schemeClr val="accent3"/>
              </a:solidFill>
              <a:effectLst/>
              <a:uLnTx/>
              <a:uFillTx/>
              <a:ea typeface="Segoe UI Emoji" panose="020B0502040204020203" pitchFamily="34" charset="0"/>
              <a:cs typeface="+mj-cs"/>
            </a:endParaRPr>
          </a:p>
          <a:p>
            <a:r>
              <a:rPr lang="en-US" sz="2400">
                <a:solidFill>
                  <a:schemeClr val="accent3"/>
                </a:solidFill>
              </a:rPr>
              <a:t>Today is Fun Cow Friday</a:t>
            </a:r>
          </a:p>
          <a:p>
            <a:br>
              <a:rPr lang="en-US" sz="2400"/>
            </a:br>
            <a:r>
              <a:rPr lang="en-US" sz="3200">
                <a:solidFill>
                  <a:schemeClr val="accent5"/>
                </a:solidFill>
              </a:rPr>
              <a:t>WARMUP</a:t>
            </a:r>
            <a:endParaRPr lang="en-US" sz="2400">
              <a:solidFill>
                <a:schemeClr val="accent5"/>
              </a:solidFill>
            </a:endParaRPr>
          </a:p>
          <a:p>
            <a:r>
              <a:rPr lang="en-US" sz="2400">
                <a:solidFill>
                  <a:schemeClr val="accent5"/>
                </a:solidFill>
              </a:rPr>
              <a:t>how can we tell whether a point is inside a rectangle?</a:t>
            </a:r>
          </a:p>
          <a:p>
            <a:r>
              <a:rPr lang="en-US" sz="2400" b="1">
                <a:solidFill>
                  <a:schemeClr val="accent5">
                    <a:lumMod val="20000"/>
                    <a:lumOff val="80000"/>
                  </a:schemeClr>
                </a:solidFill>
              </a:rPr>
              <a:t>hint:</a:t>
            </a:r>
            <a:r>
              <a:rPr lang="en-US" sz="2400">
                <a:solidFill>
                  <a:schemeClr val="accent5">
                    <a:lumMod val="20000"/>
                    <a:lumOff val="80000"/>
                  </a:schemeClr>
                </a:solidFill>
              </a:rPr>
              <a:t> how can we tell whether a number is in between two numbers?</a:t>
            </a:r>
          </a:p>
          <a:p>
            <a:br>
              <a:rPr lang="en-US" sz="2400">
                <a:solidFill>
                  <a:schemeClr val="accent4"/>
                </a:solidFill>
              </a:rPr>
            </a:br>
            <a:r>
              <a:rPr lang="en-US" sz="3200">
                <a:solidFill>
                  <a:schemeClr val="accent2"/>
                </a:solidFill>
              </a:rPr>
              <a:t>TODAY</a:t>
            </a:r>
          </a:p>
          <a:p>
            <a:r>
              <a:rPr lang="en-US" sz="2400">
                <a:solidFill>
                  <a:schemeClr val="accent2"/>
                </a:solidFill>
              </a:rPr>
              <a:t>grids and parabolic motion in Cow.java Tutorial</a:t>
            </a:r>
          </a:p>
        </p:txBody>
      </p:sp>
      <p:sp>
        <p:nvSpPr>
          <p:cNvPr id="3" name="Rectangle 2">
            <a:extLst>
              <a:ext uri="{FF2B5EF4-FFF2-40B4-BE49-F238E27FC236}">
                <a16:creationId xmlns:a16="http://schemas.microsoft.com/office/drawing/2014/main" id="{74443FC3-145E-F129-118E-D1B3CA9CE0CC}"/>
              </a:ext>
            </a:extLst>
          </p:cNvPr>
          <p:cNvSpPr/>
          <p:nvPr/>
        </p:nvSpPr>
        <p:spPr>
          <a:xfrm>
            <a:off x="5424408" y="1526582"/>
            <a:ext cx="1425844" cy="1923865"/>
          </a:xfrm>
          <a:prstGeom prst="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TextBox 6">
            <a:extLst>
              <a:ext uri="{FF2B5EF4-FFF2-40B4-BE49-F238E27FC236}">
                <a16:creationId xmlns:a16="http://schemas.microsoft.com/office/drawing/2014/main" id="{793B55C8-E03B-3DE4-C107-707664CA71A0}"/>
              </a:ext>
            </a:extLst>
          </p:cNvPr>
          <p:cNvSpPr txBox="1"/>
          <p:nvPr/>
        </p:nvSpPr>
        <p:spPr>
          <a:xfrm>
            <a:off x="4531743" y="3508565"/>
            <a:ext cx="1594192" cy="369332"/>
          </a:xfrm>
          <a:prstGeom prst="rect">
            <a:avLst/>
          </a:prstGeom>
          <a:noFill/>
        </p:spPr>
        <p:txBody>
          <a:bodyPr wrap="square" rtlCol="0">
            <a:spAutoFit/>
          </a:bodyPr>
          <a:lstStyle/>
          <a:p>
            <a:r>
              <a:rPr lang="en-US">
                <a:solidFill>
                  <a:schemeClr val="accent5"/>
                </a:solidFill>
                <a:latin typeface="+mj-lt"/>
              </a:rPr>
              <a:t>(x</a:t>
            </a:r>
            <a:r>
              <a:rPr lang="en-US" baseline="-25000">
                <a:solidFill>
                  <a:schemeClr val="accent5"/>
                </a:solidFill>
                <a:latin typeface="+mj-lt"/>
              </a:rPr>
              <a:t>min</a:t>
            </a:r>
            <a:r>
              <a:rPr lang="en-US">
                <a:solidFill>
                  <a:schemeClr val="accent5"/>
                </a:solidFill>
                <a:latin typeface="+mj-lt"/>
              </a:rPr>
              <a:t>, y</a:t>
            </a:r>
            <a:r>
              <a:rPr lang="en-US" baseline="-25000">
                <a:solidFill>
                  <a:schemeClr val="accent5"/>
                </a:solidFill>
                <a:latin typeface="+mj-lt"/>
              </a:rPr>
              <a:t>min</a:t>
            </a:r>
            <a:r>
              <a:rPr lang="en-US">
                <a:solidFill>
                  <a:schemeClr val="accent5"/>
                </a:solidFill>
                <a:latin typeface="+mj-lt"/>
              </a:rPr>
              <a:t>)</a:t>
            </a:r>
          </a:p>
        </p:txBody>
      </p:sp>
      <p:sp>
        <p:nvSpPr>
          <p:cNvPr id="9" name="TextBox 8">
            <a:extLst>
              <a:ext uri="{FF2B5EF4-FFF2-40B4-BE49-F238E27FC236}">
                <a16:creationId xmlns:a16="http://schemas.microsoft.com/office/drawing/2014/main" id="{C8EC8375-B0A5-A9A2-0AF6-AEEAD6331BB7}"/>
              </a:ext>
            </a:extLst>
          </p:cNvPr>
          <p:cNvSpPr txBox="1"/>
          <p:nvPr/>
        </p:nvSpPr>
        <p:spPr>
          <a:xfrm>
            <a:off x="6101812" y="1058090"/>
            <a:ext cx="1496878" cy="369332"/>
          </a:xfrm>
          <a:prstGeom prst="rect">
            <a:avLst/>
          </a:prstGeom>
          <a:noFill/>
        </p:spPr>
        <p:txBody>
          <a:bodyPr wrap="square" rtlCol="0">
            <a:spAutoFit/>
          </a:bodyPr>
          <a:lstStyle/>
          <a:p>
            <a:pPr algn="ctr"/>
            <a:r>
              <a:rPr lang="en-US">
                <a:solidFill>
                  <a:schemeClr val="accent5"/>
                </a:solidFill>
                <a:latin typeface="+mj-lt"/>
              </a:rPr>
              <a:t>(x</a:t>
            </a:r>
            <a:r>
              <a:rPr lang="en-US" baseline="-25000">
                <a:solidFill>
                  <a:schemeClr val="accent5"/>
                </a:solidFill>
                <a:latin typeface="+mj-lt"/>
              </a:rPr>
              <a:t>max</a:t>
            </a:r>
            <a:r>
              <a:rPr lang="en-US">
                <a:solidFill>
                  <a:schemeClr val="accent5"/>
                </a:solidFill>
                <a:latin typeface="+mj-lt"/>
              </a:rPr>
              <a:t>, y</a:t>
            </a:r>
            <a:r>
              <a:rPr lang="en-US" baseline="-25000">
                <a:solidFill>
                  <a:schemeClr val="accent5"/>
                </a:solidFill>
                <a:latin typeface="+mj-lt"/>
              </a:rPr>
              <a:t>max</a:t>
            </a:r>
            <a:r>
              <a:rPr lang="en-US">
                <a:solidFill>
                  <a:schemeClr val="accent5"/>
                </a:solidFill>
                <a:latin typeface="+mj-lt"/>
              </a:rPr>
              <a:t>)</a:t>
            </a:r>
          </a:p>
        </p:txBody>
      </p:sp>
      <p:sp>
        <p:nvSpPr>
          <p:cNvPr id="10" name="Oval 9">
            <a:extLst>
              <a:ext uri="{FF2B5EF4-FFF2-40B4-BE49-F238E27FC236}">
                <a16:creationId xmlns:a16="http://schemas.microsoft.com/office/drawing/2014/main" id="{EFB55B8E-78E6-A752-6BAF-5975467738BE}"/>
              </a:ext>
            </a:extLst>
          </p:cNvPr>
          <p:cNvSpPr/>
          <p:nvPr/>
        </p:nvSpPr>
        <p:spPr>
          <a:xfrm>
            <a:off x="5649133" y="2231755"/>
            <a:ext cx="116237" cy="116237"/>
          </a:xfrm>
          <a:prstGeom prst="ellipse">
            <a:avLst/>
          </a:prstGeom>
          <a:solidFill>
            <a:schemeClr val="accent2"/>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Oval 10">
            <a:extLst>
              <a:ext uri="{FF2B5EF4-FFF2-40B4-BE49-F238E27FC236}">
                <a16:creationId xmlns:a16="http://schemas.microsoft.com/office/drawing/2014/main" id="{6FD822AF-DEC9-4F78-BBF1-3FC2F5B37746}"/>
              </a:ext>
            </a:extLst>
          </p:cNvPr>
          <p:cNvSpPr/>
          <p:nvPr/>
        </p:nvSpPr>
        <p:spPr>
          <a:xfrm>
            <a:off x="5359833" y="3383790"/>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Oval 11">
            <a:extLst>
              <a:ext uri="{FF2B5EF4-FFF2-40B4-BE49-F238E27FC236}">
                <a16:creationId xmlns:a16="http://schemas.microsoft.com/office/drawing/2014/main" id="{81A61E0C-D585-0656-2B02-1354DABC5FFA}"/>
              </a:ext>
            </a:extLst>
          </p:cNvPr>
          <p:cNvSpPr/>
          <p:nvPr/>
        </p:nvSpPr>
        <p:spPr>
          <a:xfrm>
            <a:off x="6792133" y="1477002"/>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extBox 12">
            <a:extLst>
              <a:ext uri="{FF2B5EF4-FFF2-40B4-BE49-F238E27FC236}">
                <a16:creationId xmlns:a16="http://schemas.microsoft.com/office/drawing/2014/main" id="{9EB1D812-ED5E-587A-249A-A3216A7AE68B}"/>
              </a:ext>
            </a:extLst>
          </p:cNvPr>
          <p:cNvSpPr txBox="1"/>
          <p:nvPr/>
        </p:nvSpPr>
        <p:spPr>
          <a:xfrm>
            <a:off x="5685943" y="2289873"/>
            <a:ext cx="1017074" cy="369332"/>
          </a:xfrm>
          <a:prstGeom prst="rect">
            <a:avLst/>
          </a:prstGeom>
          <a:noFill/>
        </p:spPr>
        <p:txBody>
          <a:bodyPr wrap="square" rtlCol="0">
            <a:spAutoFit/>
          </a:bodyPr>
          <a:lstStyle/>
          <a:p>
            <a:r>
              <a:rPr lang="en-US">
                <a:solidFill>
                  <a:schemeClr val="accent2"/>
                </a:solidFill>
                <a:latin typeface="+mj-lt"/>
              </a:rPr>
              <a:t>(x, y)</a:t>
            </a:r>
          </a:p>
        </p:txBody>
      </p:sp>
    </p:spTree>
    <p:extLst>
      <p:ext uri="{BB962C8B-B14F-4D97-AF65-F5344CB8AC3E}">
        <p14:creationId xmlns:p14="http://schemas.microsoft.com/office/powerpoint/2010/main" val="254890678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05C8E7-6A09-A8A0-0972-5F641ECA8CBC}"/>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719601131"/>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8661CB-53AC-82B5-DEEB-F9FDBA2C342F}"/>
              </a:ext>
            </a:extLst>
          </p:cNvPr>
          <p:cNvSpPr/>
          <p:nvPr/>
        </p:nvSpPr>
        <p:spPr>
          <a:xfrm>
            <a:off x="1371601" y="1526582"/>
            <a:ext cx="1425844" cy="1923865"/>
          </a:xfrm>
          <a:prstGeom prst="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 name="TextBox 3">
            <a:extLst>
              <a:ext uri="{FF2B5EF4-FFF2-40B4-BE49-F238E27FC236}">
                <a16:creationId xmlns:a16="http://schemas.microsoft.com/office/drawing/2014/main" id="{2FCA1F22-C001-0AAA-627C-F3C2CC9B7E7D}"/>
              </a:ext>
            </a:extLst>
          </p:cNvPr>
          <p:cNvSpPr txBox="1"/>
          <p:nvPr/>
        </p:nvSpPr>
        <p:spPr>
          <a:xfrm>
            <a:off x="478936" y="3508565"/>
            <a:ext cx="1594192" cy="369332"/>
          </a:xfrm>
          <a:prstGeom prst="rect">
            <a:avLst/>
          </a:prstGeom>
          <a:noFill/>
        </p:spPr>
        <p:txBody>
          <a:bodyPr wrap="square" rtlCol="0">
            <a:spAutoFit/>
          </a:bodyPr>
          <a:lstStyle/>
          <a:p>
            <a:r>
              <a:rPr lang="en-US">
                <a:solidFill>
                  <a:schemeClr val="accent5"/>
                </a:solidFill>
                <a:latin typeface="+mj-lt"/>
              </a:rPr>
              <a:t>(x</a:t>
            </a:r>
            <a:r>
              <a:rPr lang="en-US" baseline="-25000">
                <a:solidFill>
                  <a:schemeClr val="accent5"/>
                </a:solidFill>
                <a:latin typeface="+mj-lt"/>
              </a:rPr>
              <a:t>min</a:t>
            </a:r>
            <a:r>
              <a:rPr lang="en-US">
                <a:solidFill>
                  <a:schemeClr val="accent5"/>
                </a:solidFill>
                <a:latin typeface="+mj-lt"/>
              </a:rPr>
              <a:t>, y</a:t>
            </a:r>
            <a:r>
              <a:rPr lang="en-US" baseline="-25000">
                <a:solidFill>
                  <a:schemeClr val="accent5"/>
                </a:solidFill>
                <a:latin typeface="+mj-lt"/>
              </a:rPr>
              <a:t>min</a:t>
            </a:r>
            <a:r>
              <a:rPr lang="en-US">
                <a:solidFill>
                  <a:schemeClr val="accent5"/>
                </a:solidFill>
                <a:latin typeface="+mj-lt"/>
              </a:rPr>
              <a:t>)</a:t>
            </a:r>
          </a:p>
        </p:txBody>
      </p:sp>
      <p:sp>
        <p:nvSpPr>
          <p:cNvPr id="5" name="TextBox 4">
            <a:extLst>
              <a:ext uri="{FF2B5EF4-FFF2-40B4-BE49-F238E27FC236}">
                <a16:creationId xmlns:a16="http://schemas.microsoft.com/office/drawing/2014/main" id="{60BF18D2-CD21-BD97-6DEB-166A31B0E5CA}"/>
              </a:ext>
            </a:extLst>
          </p:cNvPr>
          <p:cNvSpPr txBox="1"/>
          <p:nvPr/>
        </p:nvSpPr>
        <p:spPr>
          <a:xfrm>
            <a:off x="2049005" y="1058090"/>
            <a:ext cx="1496878" cy="369332"/>
          </a:xfrm>
          <a:prstGeom prst="rect">
            <a:avLst/>
          </a:prstGeom>
          <a:noFill/>
        </p:spPr>
        <p:txBody>
          <a:bodyPr wrap="square" rtlCol="0">
            <a:spAutoFit/>
          </a:bodyPr>
          <a:lstStyle/>
          <a:p>
            <a:pPr algn="ctr"/>
            <a:r>
              <a:rPr lang="en-US">
                <a:solidFill>
                  <a:schemeClr val="accent5"/>
                </a:solidFill>
                <a:latin typeface="+mj-lt"/>
              </a:rPr>
              <a:t>(x</a:t>
            </a:r>
            <a:r>
              <a:rPr lang="en-US" baseline="-25000">
                <a:solidFill>
                  <a:schemeClr val="accent5"/>
                </a:solidFill>
                <a:latin typeface="+mj-lt"/>
              </a:rPr>
              <a:t>max</a:t>
            </a:r>
            <a:r>
              <a:rPr lang="en-US">
                <a:solidFill>
                  <a:schemeClr val="accent5"/>
                </a:solidFill>
                <a:latin typeface="+mj-lt"/>
              </a:rPr>
              <a:t>, y</a:t>
            </a:r>
            <a:r>
              <a:rPr lang="en-US" baseline="-25000">
                <a:solidFill>
                  <a:schemeClr val="accent5"/>
                </a:solidFill>
                <a:latin typeface="+mj-lt"/>
              </a:rPr>
              <a:t>max</a:t>
            </a:r>
            <a:r>
              <a:rPr lang="en-US">
                <a:solidFill>
                  <a:schemeClr val="accent5"/>
                </a:solidFill>
                <a:latin typeface="+mj-lt"/>
              </a:rPr>
              <a:t>)</a:t>
            </a:r>
          </a:p>
        </p:txBody>
      </p:sp>
      <p:sp>
        <p:nvSpPr>
          <p:cNvPr id="6" name="Oval 5">
            <a:extLst>
              <a:ext uri="{FF2B5EF4-FFF2-40B4-BE49-F238E27FC236}">
                <a16:creationId xmlns:a16="http://schemas.microsoft.com/office/drawing/2014/main" id="{FA4E5C7E-375C-8D92-70C9-3C65C9FE0AA0}"/>
              </a:ext>
            </a:extLst>
          </p:cNvPr>
          <p:cNvSpPr/>
          <p:nvPr/>
        </p:nvSpPr>
        <p:spPr>
          <a:xfrm>
            <a:off x="1596326" y="2231755"/>
            <a:ext cx="116237" cy="116237"/>
          </a:xfrm>
          <a:prstGeom prst="ellipse">
            <a:avLst/>
          </a:prstGeom>
          <a:solidFill>
            <a:schemeClr val="accent2"/>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Oval 6">
            <a:extLst>
              <a:ext uri="{FF2B5EF4-FFF2-40B4-BE49-F238E27FC236}">
                <a16:creationId xmlns:a16="http://schemas.microsoft.com/office/drawing/2014/main" id="{77062BB9-6BDD-CF61-E3AF-FA04782A7B14}"/>
              </a:ext>
            </a:extLst>
          </p:cNvPr>
          <p:cNvSpPr/>
          <p:nvPr/>
        </p:nvSpPr>
        <p:spPr>
          <a:xfrm>
            <a:off x="1307026" y="3383790"/>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Oval 7">
            <a:extLst>
              <a:ext uri="{FF2B5EF4-FFF2-40B4-BE49-F238E27FC236}">
                <a16:creationId xmlns:a16="http://schemas.microsoft.com/office/drawing/2014/main" id="{1A2532BE-E674-475A-BA70-5BB7BFBD57B5}"/>
              </a:ext>
            </a:extLst>
          </p:cNvPr>
          <p:cNvSpPr/>
          <p:nvPr/>
        </p:nvSpPr>
        <p:spPr>
          <a:xfrm>
            <a:off x="2739326" y="1477002"/>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TextBox 8">
            <a:extLst>
              <a:ext uri="{FF2B5EF4-FFF2-40B4-BE49-F238E27FC236}">
                <a16:creationId xmlns:a16="http://schemas.microsoft.com/office/drawing/2014/main" id="{3C596B05-F1B6-3ACA-8D4A-5669A6CE7621}"/>
              </a:ext>
            </a:extLst>
          </p:cNvPr>
          <p:cNvSpPr txBox="1"/>
          <p:nvPr/>
        </p:nvSpPr>
        <p:spPr>
          <a:xfrm>
            <a:off x="1633136" y="2289873"/>
            <a:ext cx="1017074" cy="369332"/>
          </a:xfrm>
          <a:prstGeom prst="rect">
            <a:avLst/>
          </a:prstGeom>
          <a:noFill/>
        </p:spPr>
        <p:txBody>
          <a:bodyPr wrap="square" rtlCol="0">
            <a:spAutoFit/>
          </a:bodyPr>
          <a:lstStyle/>
          <a:p>
            <a:r>
              <a:rPr lang="en-US">
                <a:solidFill>
                  <a:schemeClr val="accent2"/>
                </a:solidFill>
                <a:latin typeface="+mj-lt"/>
              </a:rPr>
              <a:t>(x, y)</a:t>
            </a:r>
          </a:p>
        </p:txBody>
      </p:sp>
      <p:sp>
        <p:nvSpPr>
          <p:cNvPr id="10" name="TextBox 9">
            <a:extLst>
              <a:ext uri="{FF2B5EF4-FFF2-40B4-BE49-F238E27FC236}">
                <a16:creationId xmlns:a16="http://schemas.microsoft.com/office/drawing/2014/main" id="{6F2F0524-7D22-434A-2221-2111E9CF7411}"/>
              </a:ext>
            </a:extLst>
          </p:cNvPr>
          <p:cNvSpPr txBox="1"/>
          <p:nvPr/>
        </p:nvSpPr>
        <p:spPr>
          <a:xfrm>
            <a:off x="3058980" y="2347992"/>
            <a:ext cx="5850612" cy="923330"/>
          </a:xfrm>
          <a:prstGeom prst="rect">
            <a:avLst/>
          </a:prstGeom>
          <a:noFill/>
        </p:spPr>
        <p:txBody>
          <a:bodyPr wrap="square" rtlCol="0">
            <a:spAutoFit/>
          </a:bodyPr>
          <a:lstStyle/>
          <a:p>
            <a:r>
              <a:rPr lang="en-US">
                <a:latin typeface="+mj-lt"/>
              </a:rPr>
              <a:t>boolean xInside = (x_min &lt; x) &amp;&amp; (x &lt; x_max);</a:t>
            </a:r>
          </a:p>
          <a:p>
            <a:r>
              <a:rPr lang="en-US">
                <a:latin typeface="+mj-lt"/>
              </a:rPr>
              <a:t>boolean yInside = (y_min &lt; y) &amp;&amp; (y &lt; y_max);</a:t>
            </a:r>
          </a:p>
          <a:p>
            <a:r>
              <a:rPr lang="en-US">
                <a:latin typeface="+mj-lt"/>
              </a:rPr>
              <a:t>boolean inside = xInside &amp;&amp; yInside;</a:t>
            </a:r>
          </a:p>
        </p:txBody>
      </p:sp>
    </p:spTree>
    <p:extLst>
      <p:ext uri="{BB962C8B-B14F-4D97-AF65-F5344CB8AC3E}">
        <p14:creationId xmlns:p14="http://schemas.microsoft.com/office/powerpoint/2010/main" val="327900114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8661CB-53AC-82B5-DEEB-F9FDBA2C342F}"/>
              </a:ext>
            </a:extLst>
          </p:cNvPr>
          <p:cNvSpPr/>
          <p:nvPr/>
        </p:nvSpPr>
        <p:spPr>
          <a:xfrm>
            <a:off x="1371601" y="1526582"/>
            <a:ext cx="1425844" cy="1923865"/>
          </a:xfrm>
          <a:prstGeom prst="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 name="TextBox 3">
            <a:extLst>
              <a:ext uri="{FF2B5EF4-FFF2-40B4-BE49-F238E27FC236}">
                <a16:creationId xmlns:a16="http://schemas.microsoft.com/office/drawing/2014/main" id="{2FCA1F22-C001-0AAA-627C-F3C2CC9B7E7D}"/>
              </a:ext>
            </a:extLst>
          </p:cNvPr>
          <p:cNvSpPr txBox="1"/>
          <p:nvPr/>
        </p:nvSpPr>
        <p:spPr>
          <a:xfrm>
            <a:off x="478936" y="3508565"/>
            <a:ext cx="1594192" cy="369332"/>
          </a:xfrm>
          <a:prstGeom prst="rect">
            <a:avLst/>
          </a:prstGeom>
          <a:noFill/>
        </p:spPr>
        <p:txBody>
          <a:bodyPr wrap="square" rtlCol="0">
            <a:spAutoFit/>
          </a:bodyPr>
          <a:lstStyle/>
          <a:p>
            <a:r>
              <a:rPr lang="en-US">
                <a:solidFill>
                  <a:schemeClr val="accent5"/>
                </a:solidFill>
                <a:latin typeface="+mj-lt"/>
              </a:rPr>
              <a:t>(x</a:t>
            </a:r>
            <a:r>
              <a:rPr lang="en-US" baseline="-25000">
                <a:solidFill>
                  <a:schemeClr val="accent5"/>
                </a:solidFill>
                <a:latin typeface="+mj-lt"/>
              </a:rPr>
              <a:t>min</a:t>
            </a:r>
            <a:r>
              <a:rPr lang="en-US">
                <a:solidFill>
                  <a:schemeClr val="accent5"/>
                </a:solidFill>
                <a:latin typeface="+mj-lt"/>
              </a:rPr>
              <a:t>, y</a:t>
            </a:r>
            <a:r>
              <a:rPr lang="en-US" baseline="-25000">
                <a:solidFill>
                  <a:schemeClr val="accent5"/>
                </a:solidFill>
                <a:latin typeface="+mj-lt"/>
              </a:rPr>
              <a:t>min</a:t>
            </a:r>
            <a:r>
              <a:rPr lang="en-US">
                <a:solidFill>
                  <a:schemeClr val="accent5"/>
                </a:solidFill>
                <a:latin typeface="+mj-lt"/>
              </a:rPr>
              <a:t>)</a:t>
            </a:r>
          </a:p>
        </p:txBody>
      </p:sp>
      <p:sp>
        <p:nvSpPr>
          <p:cNvPr id="5" name="TextBox 4">
            <a:extLst>
              <a:ext uri="{FF2B5EF4-FFF2-40B4-BE49-F238E27FC236}">
                <a16:creationId xmlns:a16="http://schemas.microsoft.com/office/drawing/2014/main" id="{60BF18D2-CD21-BD97-6DEB-166A31B0E5CA}"/>
              </a:ext>
            </a:extLst>
          </p:cNvPr>
          <p:cNvSpPr txBox="1"/>
          <p:nvPr/>
        </p:nvSpPr>
        <p:spPr>
          <a:xfrm>
            <a:off x="2049005" y="1058090"/>
            <a:ext cx="1496878" cy="369332"/>
          </a:xfrm>
          <a:prstGeom prst="rect">
            <a:avLst/>
          </a:prstGeom>
          <a:noFill/>
        </p:spPr>
        <p:txBody>
          <a:bodyPr wrap="square" rtlCol="0">
            <a:spAutoFit/>
          </a:bodyPr>
          <a:lstStyle/>
          <a:p>
            <a:pPr algn="ctr"/>
            <a:r>
              <a:rPr lang="en-US">
                <a:solidFill>
                  <a:schemeClr val="accent5"/>
                </a:solidFill>
                <a:latin typeface="+mj-lt"/>
              </a:rPr>
              <a:t>(x</a:t>
            </a:r>
            <a:r>
              <a:rPr lang="en-US" baseline="-25000">
                <a:solidFill>
                  <a:schemeClr val="accent5"/>
                </a:solidFill>
                <a:latin typeface="+mj-lt"/>
              </a:rPr>
              <a:t>max</a:t>
            </a:r>
            <a:r>
              <a:rPr lang="en-US">
                <a:solidFill>
                  <a:schemeClr val="accent5"/>
                </a:solidFill>
                <a:latin typeface="+mj-lt"/>
              </a:rPr>
              <a:t>, y</a:t>
            </a:r>
            <a:r>
              <a:rPr lang="en-US" baseline="-25000">
                <a:solidFill>
                  <a:schemeClr val="accent5"/>
                </a:solidFill>
                <a:latin typeface="+mj-lt"/>
              </a:rPr>
              <a:t>max</a:t>
            </a:r>
            <a:r>
              <a:rPr lang="en-US">
                <a:solidFill>
                  <a:schemeClr val="accent5"/>
                </a:solidFill>
                <a:latin typeface="+mj-lt"/>
              </a:rPr>
              <a:t>)</a:t>
            </a:r>
          </a:p>
        </p:txBody>
      </p:sp>
      <p:sp>
        <p:nvSpPr>
          <p:cNvPr id="6" name="Oval 5">
            <a:extLst>
              <a:ext uri="{FF2B5EF4-FFF2-40B4-BE49-F238E27FC236}">
                <a16:creationId xmlns:a16="http://schemas.microsoft.com/office/drawing/2014/main" id="{FA4E5C7E-375C-8D92-70C9-3C65C9FE0AA0}"/>
              </a:ext>
            </a:extLst>
          </p:cNvPr>
          <p:cNvSpPr/>
          <p:nvPr/>
        </p:nvSpPr>
        <p:spPr>
          <a:xfrm>
            <a:off x="1596326" y="2231755"/>
            <a:ext cx="116237" cy="116237"/>
          </a:xfrm>
          <a:prstGeom prst="ellipse">
            <a:avLst/>
          </a:prstGeom>
          <a:solidFill>
            <a:schemeClr val="accent2"/>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Oval 6">
            <a:extLst>
              <a:ext uri="{FF2B5EF4-FFF2-40B4-BE49-F238E27FC236}">
                <a16:creationId xmlns:a16="http://schemas.microsoft.com/office/drawing/2014/main" id="{77062BB9-6BDD-CF61-E3AF-FA04782A7B14}"/>
              </a:ext>
            </a:extLst>
          </p:cNvPr>
          <p:cNvSpPr/>
          <p:nvPr/>
        </p:nvSpPr>
        <p:spPr>
          <a:xfrm>
            <a:off x="1307026" y="3383790"/>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Oval 7">
            <a:extLst>
              <a:ext uri="{FF2B5EF4-FFF2-40B4-BE49-F238E27FC236}">
                <a16:creationId xmlns:a16="http://schemas.microsoft.com/office/drawing/2014/main" id="{1A2532BE-E674-475A-BA70-5BB7BFBD57B5}"/>
              </a:ext>
            </a:extLst>
          </p:cNvPr>
          <p:cNvSpPr/>
          <p:nvPr/>
        </p:nvSpPr>
        <p:spPr>
          <a:xfrm>
            <a:off x="2739326" y="1477002"/>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TextBox 8">
            <a:extLst>
              <a:ext uri="{FF2B5EF4-FFF2-40B4-BE49-F238E27FC236}">
                <a16:creationId xmlns:a16="http://schemas.microsoft.com/office/drawing/2014/main" id="{3C596B05-F1B6-3ACA-8D4A-5669A6CE7621}"/>
              </a:ext>
            </a:extLst>
          </p:cNvPr>
          <p:cNvSpPr txBox="1"/>
          <p:nvPr/>
        </p:nvSpPr>
        <p:spPr>
          <a:xfrm>
            <a:off x="1633136" y="2289873"/>
            <a:ext cx="1017074" cy="369332"/>
          </a:xfrm>
          <a:prstGeom prst="rect">
            <a:avLst/>
          </a:prstGeom>
          <a:noFill/>
        </p:spPr>
        <p:txBody>
          <a:bodyPr wrap="square" rtlCol="0">
            <a:spAutoFit/>
          </a:bodyPr>
          <a:lstStyle/>
          <a:p>
            <a:r>
              <a:rPr lang="en-US">
                <a:solidFill>
                  <a:schemeClr val="accent2"/>
                </a:solidFill>
                <a:latin typeface="+mj-lt"/>
              </a:rPr>
              <a:t>(x, y)</a:t>
            </a:r>
          </a:p>
        </p:txBody>
      </p:sp>
      <p:sp>
        <p:nvSpPr>
          <p:cNvPr id="11" name="TextBox 10">
            <a:extLst>
              <a:ext uri="{FF2B5EF4-FFF2-40B4-BE49-F238E27FC236}">
                <a16:creationId xmlns:a16="http://schemas.microsoft.com/office/drawing/2014/main" id="{8FD69910-16F4-88CC-CE0D-1BD1BBE8F9ED}"/>
              </a:ext>
            </a:extLst>
          </p:cNvPr>
          <p:cNvSpPr txBox="1"/>
          <p:nvPr/>
        </p:nvSpPr>
        <p:spPr>
          <a:xfrm>
            <a:off x="3058980" y="2347992"/>
            <a:ext cx="5850612" cy="923330"/>
          </a:xfrm>
          <a:prstGeom prst="rect">
            <a:avLst/>
          </a:prstGeom>
          <a:noFill/>
        </p:spPr>
        <p:txBody>
          <a:bodyPr wrap="square" rtlCol="0">
            <a:spAutoFit/>
          </a:bodyPr>
          <a:lstStyle/>
          <a:p>
            <a:r>
              <a:rPr lang="en-US">
                <a:latin typeface="+mj-lt"/>
              </a:rPr>
              <a:t>boolean xInside = inBetween(x, x_min, x_max);</a:t>
            </a:r>
          </a:p>
          <a:p>
            <a:r>
              <a:rPr lang="en-US">
                <a:latin typeface="+mj-lt"/>
              </a:rPr>
              <a:t>boolean yInside = inBetween(y, y_min, y_max);</a:t>
            </a:r>
          </a:p>
          <a:p>
            <a:r>
              <a:rPr lang="en-US">
                <a:latin typeface="+mj-lt"/>
              </a:rPr>
              <a:t>boolean inside = xInside &amp;&amp; yInside;</a:t>
            </a:r>
          </a:p>
        </p:txBody>
      </p:sp>
    </p:spTree>
    <p:extLst>
      <p:ext uri="{BB962C8B-B14F-4D97-AF65-F5344CB8AC3E}">
        <p14:creationId xmlns:p14="http://schemas.microsoft.com/office/powerpoint/2010/main" val="127541009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8661CB-53AC-82B5-DEEB-F9FDBA2C342F}"/>
              </a:ext>
            </a:extLst>
          </p:cNvPr>
          <p:cNvSpPr/>
          <p:nvPr/>
        </p:nvSpPr>
        <p:spPr>
          <a:xfrm>
            <a:off x="1371601" y="1526582"/>
            <a:ext cx="1425844" cy="1923865"/>
          </a:xfrm>
          <a:prstGeom prst="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 name="TextBox 3">
            <a:extLst>
              <a:ext uri="{FF2B5EF4-FFF2-40B4-BE49-F238E27FC236}">
                <a16:creationId xmlns:a16="http://schemas.microsoft.com/office/drawing/2014/main" id="{2FCA1F22-C001-0AAA-627C-F3C2CC9B7E7D}"/>
              </a:ext>
            </a:extLst>
          </p:cNvPr>
          <p:cNvSpPr txBox="1"/>
          <p:nvPr/>
        </p:nvSpPr>
        <p:spPr>
          <a:xfrm>
            <a:off x="478936" y="3508565"/>
            <a:ext cx="1594192" cy="369332"/>
          </a:xfrm>
          <a:prstGeom prst="rect">
            <a:avLst/>
          </a:prstGeom>
          <a:noFill/>
        </p:spPr>
        <p:txBody>
          <a:bodyPr wrap="square" rtlCol="0">
            <a:spAutoFit/>
          </a:bodyPr>
          <a:lstStyle/>
          <a:p>
            <a:r>
              <a:rPr lang="en-US">
                <a:solidFill>
                  <a:schemeClr val="accent5"/>
                </a:solidFill>
                <a:latin typeface="+mj-lt"/>
              </a:rPr>
              <a:t>(x</a:t>
            </a:r>
            <a:r>
              <a:rPr lang="en-US" baseline="-25000">
                <a:solidFill>
                  <a:schemeClr val="accent5"/>
                </a:solidFill>
                <a:latin typeface="+mj-lt"/>
              </a:rPr>
              <a:t>min</a:t>
            </a:r>
            <a:r>
              <a:rPr lang="en-US">
                <a:solidFill>
                  <a:schemeClr val="accent5"/>
                </a:solidFill>
                <a:latin typeface="+mj-lt"/>
              </a:rPr>
              <a:t>, y</a:t>
            </a:r>
            <a:r>
              <a:rPr lang="en-US" baseline="-25000">
                <a:solidFill>
                  <a:schemeClr val="accent5"/>
                </a:solidFill>
                <a:latin typeface="+mj-lt"/>
              </a:rPr>
              <a:t>min</a:t>
            </a:r>
            <a:r>
              <a:rPr lang="en-US">
                <a:solidFill>
                  <a:schemeClr val="accent5"/>
                </a:solidFill>
                <a:latin typeface="+mj-lt"/>
              </a:rPr>
              <a:t>)</a:t>
            </a:r>
          </a:p>
        </p:txBody>
      </p:sp>
      <p:sp>
        <p:nvSpPr>
          <p:cNvPr id="5" name="TextBox 4">
            <a:extLst>
              <a:ext uri="{FF2B5EF4-FFF2-40B4-BE49-F238E27FC236}">
                <a16:creationId xmlns:a16="http://schemas.microsoft.com/office/drawing/2014/main" id="{60BF18D2-CD21-BD97-6DEB-166A31B0E5CA}"/>
              </a:ext>
            </a:extLst>
          </p:cNvPr>
          <p:cNvSpPr txBox="1"/>
          <p:nvPr/>
        </p:nvSpPr>
        <p:spPr>
          <a:xfrm>
            <a:off x="2049005" y="1058090"/>
            <a:ext cx="1496878" cy="369332"/>
          </a:xfrm>
          <a:prstGeom prst="rect">
            <a:avLst/>
          </a:prstGeom>
          <a:noFill/>
        </p:spPr>
        <p:txBody>
          <a:bodyPr wrap="square" rtlCol="0">
            <a:spAutoFit/>
          </a:bodyPr>
          <a:lstStyle/>
          <a:p>
            <a:pPr algn="ctr"/>
            <a:r>
              <a:rPr lang="en-US">
                <a:solidFill>
                  <a:schemeClr val="accent5"/>
                </a:solidFill>
                <a:latin typeface="+mj-lt"/>
              </a:rPr>
              <a:t>(x</a:t>
            </a:r>
            <a:r>
              <a:rPr lang="en-US" baseline="-25000">
                <a:solidFill>
                  <a:schemeClr val="accent5"/>
                </a:solidFill>
                <a:latin typeface="+mj-lt"/>
              </a:rPr>
              <a:t>max</a:t>
            </a:r>
            <a:r>
              <a:rPr lang="en-US">
                <a:solidFill>
                  <a:schemeClr val="accent5"/>
                </a:solidFill>
                <a:latin typeface="+mj-lt"/>
              </a:rPr>
              <a:t>, y</a:t>
            </a:r>
            <a:r>
              <a:rPr lang="en-US" baseline="-25000">
                <a:solidFill>
                  <a:schemeClr val="accent5"/>
                </a:solidFill>
                <a:latin typeface="+mj-lt"/>
              </a:rPr>
              <a:t>max</a:t>
            </a:r>
            <a:r>
              <a:rPr lang="en-US">
                <a:solidFill>
                  <a:schemeClr val="accent5"/>
                </a:solidFill>
                <a:latin typeface="+mj-lt"/>
              </a:rPr>
              <a:t>)</a:t>
            </a:r>
          </a:p>
        </p:txBody>
      </p:sp>
      <p:sp>
        <p:nvSpPr>
          <p:cNvPr id="6" name="Oval 5">
            <a:extLst>
              <a:ext uri="{FF2B5EF4-FFF2-40B4-BE49-F238E27FC236}">
                <a16:creationId xmlns:a16="http://schemas.microsoft.com/office/drawing/2014/main" id="{FA4E5C7E-375C-8D92-70C9-3C65C9FE0AA0}"/>
              </a:ext>
            </a:extLst>
          </p:cNvPr>
          <p:cNvSpPr/>
          <p:nvPr/>
        </p:nvSpPr>
        <p:spPr>
          <a:xfrm>
            <a:off x="1596326" y="2231755"/>
            <a:ext cx="116237" cy="116237"/>
          </a:xfrm>
          <a:prstGeom prst="ellipse">
            <a:avLst/>
          </a:prstGeom>
          <a:solidFill>
            <a:schemeClr val="accent2"/>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Oval 6">
            <a:extLst>
              <a:ext uri="{FF2B5EF4-FFF2-40B4-BE49-F238E27FC236}">
                <a16:creationId xmlns:a16="http://schemas.microsoft.com/office/drawing/2014/main" id="{77062BB9-6BDD-CF61-E3AF-FA04782A7B14}"/>
              </a:ext>
            </a:extLst>
          </p:cNvPr>
          <p:cNvSpPr/>
          <p:nvPr/>
        </p:nvSpPr>
        <p:spPr>
          <a:xfrm>
            <a:off x="1307026" y="3383790"/>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Oval 7">
            <a:extLst>
              <a:ext uri="{FF2B5EF4-FFF2-40B4-BE49-F238E27FC236}">
                <a16:creationId xmlns:a16="http://schemas.microsoft.com/office/drawing/2014/main" id="{1A2532BE-E674-475A-BA70-5BB7BFBD57B5}"/>
              </a:ext>
            </a:extLst>
          </p:cNvPr>
          <p:cNvSpPr/>
          <p:nvPr/>
        </p:nvSpPr>
        <p:spPr>
          <a:xfrm>
            <a:off x="2739326" y="1477002"/>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TextBox 8">
            <a:extLst>
              <a:ext uri="{FF2B5EF4-FFF2-40B4-BE49-F238E27FC236}">
                <a16:creationId xmlns:a16="http://schemas.microsoft.com/office/drawing/2014/main" id="{3C596B05-F1B6-3ACA-8D4A-5669A6CE7621}"/>
              </a:ext>
            </a:extLst>
          </p:cNvPr>
          <p:cNvSpPr txBox="1"/>
          <p:nvPr/>
        </p:nvSpPr>
        <p:spPr>
          <a:xfrm>
            <a:off x="1633136" y="2289873"/>
            <a:ext cx="1017074" cy="369332"/>
          </a:xfrm>
          <a:prstGeom prst="rect">
            <a:avLst/>
          </a:prstGeom>
          <a:noFill/>
        </p:spPr>
        <p:txBody>
          <a:bodyPr wrap="square" rtlCol="0">
            <a:spAutoFit/>
          </a:bodyPr>
          <a:lstStyle/>
          <a:p>
            <a:r>
              <a:rPr lang="en-US">
                <a:solidFill>
                  <a:schemeClr val="accent2"/>
                </a:solidFill>
                <a:latin typeface="+mj-lt"/>
              </a:rPr>
              <a:t>(x, y)</a:t>
            </a:r>
          </a:p>
        </p:txBody>
      </p:sp>
      <p:sp>
        <p:nvSpPr>
          <p:cNvPr id="2" name="TextBox 1">
            <a:extLst>
              <a:ext uri="{FF2B5EF4-FFF2-40B4-BE49-F238E27FC236}">
                <a16:creationId xmlns:a16="http://schemas.microsoft.com/office/drawing/2014/main" id="{F682129E-F671-2528-2807-2892CB27DF0A}"/>
              </a:ext>
            </a:extLst>
          </p:cNvPr>
          <p:cNvSpPr txBox="1"/>
          <p:nvPr/>
        </p:nvSpPr>
        <p:spPr>
          <a:xfrm>
            <a:off x="3058979" y="2347992"/>
            <a:ext cx="5914539" cy="646331"/>
          </a:xfrm>
          <a:prstGeom prst="rect">
            <a:avLst/>
          </a:prstGeom>
          <a:noFill/>
        </p:spPr>
        <p:txBody>
          <a:bodyPr wrap="square" rtlCol="0">
            <a:spAutoFit/>
          </a:bodyPr>
          <a:lstStyle/>
          <a:p>
            <a:r>
              <a:rPr lang="en-US">
                <a:latin typeface="+mj-lt"/>
              </a:rPr>
              <a:t>boolean inside = inBetween(x, x_min, x_max)</a:t>
            </a:r>
          </a:p>
          <a:p>
            <a:r>
              <a:rPr lang="en-US">
                <a:latin typeface="+mj-lt"/>
              </a:rPr>
              <a:t>              &amp;&amp; inBetween(y, y_min, y_max);</a:t>
            </a:r>
          </a:p>
        </p:txBody>
      </p:sp>
    </p:spTree>
    <p:extLst>
      <p:ext uri="{BB962C8B-B14F-4D97-AF65-F5344CB8AC3E}">
        <p14:creationId xmlns:p14="http://schemas.microsoft.com/office/powerpoint/2010/main" val="30031674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90E98D-C732-0729-119F-B2504EF6F320}"/>
              </a:ext>
            </a:extLst>
          </p:cNvPr>
          <p:cNvSpPr>
            <a:spLocks noGrp="1"/>
          </p:cNvSpPr>
          <p:nvPr>
            <p:ph type="title"/>
          </p:nvPr>
        </p:nvSpPr>
        <p:spPr/>
        <p:txBody>
          <a:bodyPr/>
          <a:lstStyle/>
          <a:p>
            <a:r>
              <a:rPr lang="en-US" sz="4000"/>
              <a:t>was that faster than calling addFront() over and over?</a:t>
            </a:r>
            <a:br>
              <a:rPr lang="en-US" sz="4000"/>
            </a:br>
            <a:r>
              <a:rPr lang="en-US" sz="4000">
                <a:solidFill>
                  <a:srgbClr val="92D050"/>
                </a:solidFill>
              </a:rPr>
              <a:t>yes</a:t>
            </a:r>
            <a:br>
              <a:rPr lang="en-US" sz="4000">
                <a:solidFill>
                  <a:srgbClr val="92D050"/>
                </a:solidFill>
              </a:rPr>
            </a:br>
            <a:r>
              <a:rPr lang="en-US" sz="2400">
                <a:solidFill>
                  <a:srgbClr val="92D050"/>
                </a:solidFill>
              </a:rPr>
              <a:t>(only updated </a:t>
            </a:r>
            <a:r>
              <a:rPr lang="en-US" sz="2400">
                <a:solidFill>
                  <a:srgbClr val="92D050"/>
                </a:solidFill>
                <a:latin typeface="+mj-lt"/>
              </a:rPr>
              <a:t>head</a:t>
            </a:r>
            <a:r>
              <a:rPr lang="en-US" sz="2400">
                <a:solidFill>
                  <a:srgbClr val="92D050"/>
                </a:solidFill>
              </a:rPr>
              <a:t> once)</a:t>
            </a:r>
            <a:br>
              <a:rPr lang="en-US" sz="4000"/>
            </a:br>
            <a:r>
              <a:rPr lang="en-US" sz="4000"/>
              <a:t>same big O or different big O?</a:t>
            </a:r>
            <a:br>
              <a:rPr lang="en-US" sz="4000"/>
            </a:br>
            <a:r>
              <a:rPr lang="en-US" sz="4000">
                <a:solidFill>
                  <a:srgbClr val="92D050"/>
                </a:solidFill>
              </a:rPr>
              <a:t>same</a:t>
            </a:r>
            <a:br>
              <a:rPr lang="en-US" sz="4000">
                <a:solidFill>
                  <a:srgbClr val="92D050"/>
                </a:solidFill>
              </a:rPr>
            </a:br>
            <a:r>
              <a:rPr lang="en-US" sz="2400">
                <a:solidFill>
                  <a:srgbClr val="92D050"/>
                </a:solidFill>
              </a:rPr>
              <a:t>(still have to "hook up" O(n) references)</a:t>
            </a:r>
            <a:endParaRPr lang="en-US" sz="4000">
              <a:solidFill>
                <a:srgbClr val="92D050"/>
              </a:solidFill>
            </a:endParaRPr>
          </a:p>
        </p:txBody>
      </p:sp>
    </p:spTree>
    <p:extLst>
      <p:ext uri="{BB962C8B-B14F-4D97-AF65-F5344CB8AC3E}">
        <p14:creationId xmlns:p14="http://schemas.microsoft.com/office/powerpoint/2010/main" val="144344866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36707-E9F4-31EC-8F80-BADD63C09430}"/>
              </a:ext>
            </a:extLst>
          </p:cNvPr>
          <p:cNvSpPr>
            <a:spLocks noGrp="1"/>
          </p:cNvSpPr>
          <p:nvPr>
            <p:ph type="title"/>
          </p:nvPr>
        </p:nvSpPr>
        <p:spPr/>
        <p:txBody>
          <a:bodyPr/>
          <a:lstStyle/>
          <a:p>
            <a:r>
              <a:rPr lang="en-US"/>
              <a:t>let's do it in cow!</a:t>
            </a:r>
          </a:p>
        </p:txBody>
      </p:sp>
    </p:spTree>
    <p:extLst>
      <p:ext uri="{BB962C8B-B14F-4D97-AF65-F5344CB8AC3E}">
        <p14:creationId xmlns:p14="http://schemas.microsoft.com/office/powerpoint/2010/main" val="421983047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4A96C-4415-677D-DED2-4ECB12737635}"/>
              </a:ext>
            </a:extLst>
          </p:cNvPr>
          <p:cNvSpPr>
            <a:spLocks noGrp="1"/>
          </p:cNvSpPr>
          <p:nvPr>
            <p:ph type="title"/>
          </p:nvPr>
        </p:nvSpPr>
        <p:spPr/>
        <p:txBody>
          <a:bodyPr/>
          <a:lstStyle/>
          <a:p>
            <a:r>
              <a:rPr lang="en-US"/>
              <a:t>clicking on a grid</a:t>
            </a:r>
          </a:p>
        </p:txBody>
      </p:sp>
    </p:spTree>
    <p:extLst>
      <p:ext uri="{BB962C8B-B14F-4D97-AF65-F5344CB8AC3E}">
        <p14:creationId xmlns:p14="http://schemas.microsoft.com/office/powerpoint/2010/main" val="329838136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4A96C-4415-677D-DED2-4ECB12737635}"/>
              </a:ext>
            </a:extLst>
          </p:cNvPr>
          <p:cNvSpPr>
            <a:spLocks noGrp="1"/>
          </p:cNvSpPr>
          <p:nvPr>
            <p:ph type="title"/>
          </p:nvPr>
        </p:nvSpPr>
        <p:spPr/>
        <p:txBody>
          <a:bodyPr/>
          <a:lstStyle/>
          <a:p>
            <a:r>
              <a:rPr lang="en-US"/>
              <a:t>cat game</a:t>
            </a:r>
          </a:p>
        </p:txBody>
      </p:sp>
    </p:spTree>
    <p:extLst>
      <p:ext uri="{BB962C8B-B14F-4D97-AF65-F5344CB8AC3E}">
        <p14:creationId xmlns:p14="http://schemas.microsoft.com/office/powerpoint/2010/main" val="127941716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4A96C-4415-677D-DED2-4ECB12737635}"/>
              </a:ext>
            </a:extLst>
          </p:cNvPr>
          <p:cNvSpPr>
            <a:spLocks noGrp="1"/>
          </p:cNvSpPr>
          <p:nvPr>
            <p:ph type="title"/>
          </p:nvPr>
        </p:nvSpPr>
        <p:spPr/>
        <p:txBody>
          <a:bodyPr/>
          <a:lstStyle/>
          <a:p>
            <a:r>
              <a:rPr lang="en-US"/>
              <a:t>parabolic motion</a:t>
            </a:r>
          </a:p>
        </p:txBody>
      </p:sp>
    </p:spTree>
    <p:extLst>
      <p:ext uri="{BB962C8B-B14F-4D97-AF65-F5344CB8AC3E}">
        <p14:creationId xmlns:p14="http://schemas.microsoft.com/office/powerpoint/2010/main" val="335726372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24929"/>
            <a:ext cx="7848007" cy="4893647"/>
          </a:xfrm>
          <a:prstGeom prst="rect">
            <a:avLst/>
          </a:prstGeom>
          <a:noFill/>
        </p:spPr>
        <p:txBody>
          <a:bodyPr wrap="square" rtlCol="0" anchor="ctr">
            <a:spAutoFit/>
          </a:bodyPr>
          <a:lstStyle/>
          <a:p>
            <a:r>
              <a:rPr lang="en-US" sz="3200">
                <a:solidFill>
                  <a:srgbClr val="FFB02F"/>
                </a:solidFill>
              </a:rPr>
              <a:t>ANNOUNCEMENTS</a:t>
            </a:r>
            <a:endParaRPr kumimoji="0" lang="en-US" sz="2400" i="0" u="none" strike="noStrike" kern="1200" cap="none" spc="0" normalizeH="0" baseline="0" noProof="0">
              <a:ln>
                <a:noFill/>
              </a:ln>
              <a:solidFill>
                <a:srgbClr val="FFB02F"/>
              </a:solidFill>
              <a:effectLst/>
              <a:uLnTx/>
              <a:uFillTx/>
              <a:ea typeface="Segoe UI Emoji" panose="020B0502040204020203" pitchFamily="34" charset="0"/>
              <a:cs typeface="+mj-cs"/>
            </a:endParaRPr>
          </a:p>
          <a:p>
            <a:r>
              <a:rPr lang="en-US" sz="2400">
                <a:solidFill>
                  <a:srgbClr val="FFB02F"/>
                </a:solidFill>
              </a:rPr>
              <a:t>Today is the last week of class</a:t>
            </a:r>
          </a:p>
          <a:p>
            <a:r>
              <a:rPr lang="en-US" sz="2400">
                <a:solidFill>
                  <a:srgbClr val="FFB02F"/>
                </a:solidFill>
              </a:rPr>
              <a:t>Today is Donut Monday </a:t>
            </a:r>
            <a:r>
              <a:rPr lang="en-US" sz="1600">
                <a:solidFill>
                  <a:srgbClr val="FFB02F"/>
                </a:solidFill>
              </a:rPr>
              <a:t>(grab a donut!)</a:t>
            </a:r>
            <a:endParaRPr lang="en-US" sz="2400">
              <a:solidFill>
                <a:srgbClr val="FFB02F"/>
              </a:solidFill>
            </a:endParaRPr>
          </a:p>
          <a:p>
            <a:r>
              <a:rPr lang="en-US" sz="2400">
                <a:solidFill>
                  <a:srgbClr val="FFB02F"/>
                </a:solidFill>
              </a:rPr>
              <a:t>Wednesday is Fun Final Review </a:t>
            </a:r>
            <a:r>
              <a:rPr lang="en-US" sz="1600">
                <a:solidFill>
                  <a:srgbClr val="FFB02F"/>
                </a:solidFill>
              </a:rPr>
              <a:t>(kahoot? who can say...)</a:t>
            </a:r>
            <a:endParaRPr lang="en-US" sz="2400">
              <a:solidFill>
                <a:srgbClr val="FFB02F"/>
              </a:solidFill>
            </a:endParaRPr>
          </a:p>
          <a:p>
            <a:br>
              <a:rPr lang="en-US" sz="2400"/>
            </a:br>
            <a:r>
              <a:rPr lang="en-US" sz="3200">
                <a:solidFill>
                  <a:schemeClr val="accent3"/>
                </a:solidFill>
              </a:rPr>
              <a:t>WARMUP</a:t>
            </a:r>
            <a:endParaRPr lang="en-US" sz="2400">
              <a:solidFill>
                <a:schemeClr val="accent3"/>
              </a:solidFill>
            </a:endParaRPr>
          </a:p>
          <a:p>
            <a:r>
              <a:rPr lang="en-US" sz="2400">
                <a:solidFill>
                  <a:schemeClr val="accent3"/>
                </a:solidFill>
              </a:rPr>
              <a:t>what is object-oriented programming?</a:t>
            </a:r>
          </a:p>
          <a:p>
            <a:r>
              <a:rPr lang="en-US" sz="2400">
                <a:solidFill>
                  <a:schemeClr val="accent3"/>
                </a:solidFill>
              </a:rPr>
              <a:t>are you an object-oriented programmer?</a:t>
            </a:r>
          </a:p>
          <a:p>
            <a:r>
              <a:rPr lang="en-US" sz="2400">
                <a:solidFill>
                  <a:schemeClr val="accent3"/>
                </a:solidFill>
              </a:rPr>
              <a:t>can you jam with the console cowboys in cyberspace?</a:t>
            </a:r>
          </a:p>
          <a:p>
            <a:br>
              <a:rPr lang="en-US" sz="2400">
                <a:solidFill>
                  <a:schemeClr val="accent4"/>
                </a:solidFill>
              </a:rPr>
            </a:br>
            <a:r>
              <a:rPr lang="en-US" sz="3200">
                <a:solidFill>
                  <a:schemeClr val="accent4"/>
                </a:solidFill>
              </a:rPr>
              <a:t>TODAY</a:t>
            </a:r>
          </a:p>
          <a:p>
            <a:r>
              <a:rPr lang="en-US" sz="2400">
                <a:solidFill>
                  <a:schemeClr val="accent4"/>
                </a:solidFill>
              </a:rPr>
              <a:t>OOP, encapsulation &amp; inheritance</a:t>
            </a:r>
          </a:p>
        </p:txBody>
      </p:sp>
      <p:sp>
        <p:nvSpPr>
          <p:cNvPr id="3" name="TextBox 2">
            <a:extLst>
              <a:ext uri="{FF2B5EF4-FFF2-40B4-BE49-F238E27FC236}">
                <a16:creationId xmlns:a16="http://schemas.microsoft.com/office/drawing/2014/main" id="{A5C5549C-56A2-BBC5-17A5-AFADC0F6100F}"/>
              </a:ext>
            </a:extLst>
          </p:cNvPr>
          <p:cNvSpPr txBox="1"/>
          <p:nvPr/>
        </p:nvSpPr>
        <p:spPr>
          <a:xfrm>
            <a:off x="4453466" y="124924"/>
            <a:ext cx="1608667" cy="1015663"/>
          </a:xfrm>
          <a:prstGeom prst="rect">
            <a:avLst/>
          </a:prstGeom>
          <a:noFill/>
        </p:spPr>
        <p:txBody>
          <a:bodyPr wrap="square">
            <a:spAutoFit/>
          </a:bodyPr>
          <a:lstStyle/>
          <a:p>
            <a:r>
              <a:rPr kumimoji="0" lang="en-US" sz="6000" b="0" i="0" u="none" strike="noStrike" kern="1200" cap="none" spc="0" normalizeH="0" baseline="0" noProof="0">
                <a:ln>
                  <a:noFill/>
                </a:ln>
                <a:solidFill>
                  <a:srgbClr val="FFB02F"/>
                </a:solidFill>
                <a:effectLst/>
                <a:uLnTx/>
                <a:uFillTx/>
                <a:latin typeface="Arial"/>
                <a:ea typeface="Segoe UI Emoji" panose="020B0502040204020203" pitchFamily="34" charset="0"/>
                <a:cs typeface="+mj-cs"/>
              </a:rPr>
              <a:t>☹️</a:t>
            </a:r>
            <a:endParaRPr lang="en-US" sz="6000"/>
          </a:p>
        </p:txBody>
      </p:sp>
    </p:spTree>
    <p:extLst>
      <p:ext uri="{BB962C8B-B14F-4D97-AF65-F5344CB8AC3E}">
        <p14:creationId xmlns:p14="http://schemas.microsoft.com/office/powerpoint/2010/main" val="318073199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D5DFC5-58AD-5550-97DB-C9B588EE9ECA}"/>
              </a:ext>
            </a:extLst>
          </p:cNvPr>
          <p:cNvSpPr>
            <a:spLocks noGrp="1"/>
          </p:cNvSpPr>
          <p:nvPr>
            <p:ph type="title"/>
          </p:nvPr>
        </p:nvSpPr>
        <p:spPr/>
        <p:txBody>
          <a:bodyPr/>
          <a:lstStyle/>
          <a:p>
            <a:r>
              <a:rPr lang="en-US"/>
              <a:t>do you know anything about hackers? 🎥</a:t>
            </a:r>
          </a:p>
        </p:txBody>
      </p:sp>
    </p:spTree>
    <p:extLst>
      <p:ext uri="{BB962C8B-B14F-4D97-AF65-F5344CB8AC3E}">
        <p14:creationId xmlns:p14="http://schemas.microsoft.com/office/powerpoint/2010/main" val="294336143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84DC23-FE8D-1F3C-D3A7-4752FA58B9F3}"/>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905396247"/>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11500"/>
              <a:t>🍩</a:t>
            </a:r>
            <a:r>
              <a:rPr lang="en-US" sz="11500">
                <a:latin typeface="Comic Sans MS" panose="030F0902030302020204" pitchFamily="66" charset="0"/>
              </a:rPr>
              <a:t>🍩 </a:t>
            </a:r>
            <a:r>
              <a:rPr lang="en-US" sz="13800" b="1">
                <a:solidFill>
                  <a:srgbClr val="F4AD61"/>
                </a:solidFill>
                <a:latin typeface="Comic Sans MS" panose="030F0902030302020204" pitchFamily="66" charset="0"/>
              </a:rPr>
              <a:t>P</a:t>
            </a:r>
            <a:endParaRPr lang="en-US" sz="11500" b="1">
              <a:solidFill>
                <a:srgbClr val="F4AD61"/>
              </a:solidFill>
              <a:latin typeface="Comic Sans MS" panose="030F0902030302020204" pitchFamily="66" charset="0"/>
            </a:endParaRPr>
          </a:p>
        </p:txBody>
      </p:sp>
      <p:sp>
        <p:nvSpPr>
          <p:cNvPr id="4" name="TextBox 3">
            <a:extLst>
              <a:ext uri="{FF2B5EF4-FFF2-40B4-BE49-F238E27FC236}">
                <a16:creationId xmlns:a16="http://schemas.microsoft.com/office/drawing/2014/main" id="{C821F3AD-36C5-83A9-9469-C09E917571E3}"/>
              </a:ext>
            </a:extLst>
          </p:cNvPr>
          <p:cNvSpPr txBox="1"/>
          <p:nvPr/>
        </p:nvSpPr>
        <p:spPr>
          <a:xfrm>
            <a:off x="6231468" y="1374270"/>
            <a:ext cx="1213556" cy="2215991"/>
          </a:xfrm>
          <a:prstGeom prst="rect">
            <a:avLst/>
          </a:prstGeom>
          <a:noFill/>
        </p:spPr>
        <p:txBody>
          <a:bodyPr wrap="square">
            <a:spAutoFit/>
          </a:bodyPr>
          <a:lstStyle/>
          <a:p>
            <a:r>
              <a:rPr lang="en-US" sz="13800" b="1">
                <a:solidFill>
                  <a:srgbClr val="6D4534"/>
                </a:solidFill>
                <a:latin typeface="Comic Sans MS" panose="030F0902030302020204" pitchFamily="66" charset="0"/>
              </a:rPr>
              <a:t>P</a:t>
            </a:r>
            <a:endParaRPr lang="en-US" sz="2400">
              <a:solidFill>
                <a:srgbClr val="6D4534"/>
              </a:solidFill>
              <a:latin typeface="Comic Sans MS" panose="030F0902030302020204" pitchFamily="66" charset="0"/>
            </a:endParaRPr>
          </a:p>
        </p:txBody>
      </p:sp>
    </p:spTree>
    <p:extLst>
      <p:ext uri="{BB962C8B-B14F-4D97-AF65-F5344CB8AC3E}">
        <p14:creationId xmlns:p14="http://schemas.microsoft.com/office/powerpoint/2010/main" val="256056135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D5DFC5-58AD-5550-97DB-C9B588EE9ECA}"/>
              </a:ext>
            </a:extLst>
          </p:cNvPr>
          <p:cNvSpPr>
            <a:spLocks noGrp="1"/>
          </p:cNvSpPr>
          <p:nvPr>
            <p:ph type="title"/>
          </p:nvPr>
        </p:nvSpPr>
        <p:spPr/>
        <p:txBody>
          <a:bodyPr/>
          <a:lstStyle/>
          <a:p>
            <a:r>
              <a:rPr lang="en-US"/>
              <a:t>indiana, let it go 🎥</a:t>
            </a:r>
          </a:p>
        </p:txBody>
      </p:sp>
    </p:spTree>
    <p:extLst>
      <p:ext uri="{BB962C8B-B14F-4D97-AF65-F5344CB8AC3E}">
        <p14:creationId xmlns:p14="http://schemas.microsoft.com/office/powerpoint/2010/main" val="283418529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t It Go, Indiana”: “Indiana Jones and the Last Crusade”, and the  Necessity of Growing Up… | the m0vie blog">
            <a:extLst>
              <a:ext uri="{FF2B5EF4-FFF2-40B4-BE49-F238E27FC236}">
                <a16:creationId xmlns:a16="http://schemas.microsoft.com/office/drawing/2014/main" id="{1C911192-3B69-65C0-1B59-5DFEB5AE1A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1228725"/>
            <a:ext cx="5562600" cy="26860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9AD2FB-4DE6-C7AB-7096-184E2C826972}"/>
              </a:ext>
            </a:extLst>
          </p:cNvPr>
          <p:cNvSpPr txBox="1"/>
          <p:nvPr/>
        </p:nvSpPr>
        <p:spPr>
          <a:xfrm>
            <a:off x="6155789" y="3525078"/>
            <a:ext cx="993913" cy="369332"/>
          </a:xfrm>
          <a:prstGeom prst="rect">
            <a:avLst/>
          </a:prstGeom>
          <a:noFill/>
        </p:spPr>
        <p:txBody>
          <a:bodyPr wrap="square" rtlCol="0">
            <a:spAutoFit/>
          </a:bodyPr>
          <a:lstStyle/>
          <a:p>
            <a:r>
              <a:rPr lang="en-US">
                <a:solidFill>
                  <a:schemeClr val="accent3"/>
                </a:solidFill>
              </a:rPr>
              <a:t>OOP</a:t>
            </a:r>
          </a:p>
        </p:txBody>
      </p:sp>
    </p:spTree>
    <p:extLst>
      <p:ext uri="{BB962C8B-B14F-4D97-AF65-F5344CB8AC3E}">
        <p14:creationId xmlns:p14="http://schemas.microsoft.com/office/powerpoint/2010/main" val="12280915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2E40E-ED41-FBD1-B3ED-2948156F452B}"/>
              </a:ext>
            </a:extLst>
          </p:cNvPr>
          <p:cNvSpPr>
            <a:spLocks noGrp="1"/>
          </p:cNvSpPr>
          <p:nvPr>
            <p:ph type="title"/>
          </p:nvPr>
        </p:nvSpPr>
        <p:spPr/>
        <p:txBody>
          <a:bodyPr/>
          <a:lstStyle/>
          <a:p>
            <a:r>
              <a:rPr lang="en-US"/>
              <a:t>doubly-linked list</a:t>
            </a:r>
          </a:p>
        </p:txBody>
      </p:sp>
    </p:spTree>
    <p:extLst>
      <p:ext uri="{BB962C8B-B14F-4D97-AF65-F5344CB8AC3E}">
        <p14:creationId xmlns:p14="http://schemas.microsoft.com/office/powerpoint/2010/main" val="3225824015"/>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0E25F-A80A-D25C-D5F2-94E9A81E81B0}"/>
              </a:ext>
            </a:extLst>
          </p:cNvPr>
          <p:cNvSpPr>
            <a:spLocks noGrp="1"/>
          </p:cNvSpPr>
          <p:nvPr>
            <p:ph type="title"/>
          </p:nvPr>
        </p:nvSpPr>
        <p:spPr/>
        <p:txBody>
          <a:bodyPr/>
          <a:lstStyle/>
          <a:p>
            <a:r>
              <a:rPr lang="en-US" b="1"/>
              <a:t>object</a:t>
            </a:r>
            <a:br>
              <a:rPr lang="en-US"/>
            </a:br>
            <a:r>
              <a:rPr lang="en-US"/>
              <a:t>(instance of a </a:t>
            </a:r>
            <a:r>
              <a:rPr lang="en-US" b="1"/>
              <a:t>class</a:t>
            </a:r>
            <a:r>
              <a:rPr lang="en-US"/>
              <a:t>) </a:t>
            </a:r>
          </a:p>
        </p:txBody>
      </p:sp>
    </p:spTree>
    <p:extLst>
      <p:ext uri="{BB962C8B-B14F-4D97-AF65-F5344CB8AC3E}">
        <p14:creationId xmlns:p14="http://schemas.microsoft.com/office/powerpoint/2010/main" val="1103394199"/>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3A3D15-67D4-5462-8227-98D6A3E3539D}"/>
              </a:ext>
            </a:extLst>
          </p:cNvPr>
          <p:cNvSpPr>
            <a:spLocks noGrp="1"/>
          </p:cNvSpPr>
          <p:nvPr>
            <p:ph type="title"/>
          </p:nvPr>
        </p:nvSpPr>
        <p:spPr/>
        <p:txBody>
          <a:bodyPr/>
          <a:lstStyle/>
          <a:p>
            <a:pPr algn="l"/>
            <a:r>
              <a:rPr lang="en-US" sz="3200"/>
              <a:t>an </a:t>
            </a:r>
            <a:r>
              <a:rPr lang="en-US" sz="3200" b="1"/>
              <a:t>object</a:t>
            </a:r>
            <a:r>
              <a:rPr lang="en-US" sz="3200"/>
              <a:t> is </a:t>
            </a:r>
            <a:r>
              <a:rPr lang="en-US" sz="3200" b="1"/>
              <a:t>an instance of a class</a:t>
            </a:r>
            <a:br>
              <a:rPr lang="en-US" sz="5400"/>
            </a:br>
            <a:br>
              <a:rPr lang="en-US"/>
            </a:br>
            <a:br>
              <a:rPr lang="en-US"/>
            </a:br>
            <a:r>
              <a:rPr lang="en-US" sz="2000">
                <a:solidFill>
                  <a:srgbClr val="017B00"/>
                </a:solidFill>
                <a:latin typeface="+mj-lt"/>
              </a:rPr>
              <a:t>// v is a reference to an instance of the Vector2 class </a:t>
            </a:r>
            <a:br>
              <a:rPr lang="en-US" sz="2800">
                <a:solidFill>
                  <a:srgbClr val="017B00"/>
                </a:solidFill>
                <a:latin typeface="+mj-lt"/>
              </a:rPr>
            </a:br>
            <a:r>
              <a:rPr lang="en-US" sz="2800">
                <a:solidFill>
                  <a:srgbClr val="017B00"/>
                </a:solidFill>
                <a:latin typeface="+mj-lt"/>
              </a:rPr>
              <a:t>// v is an instance of the Vector2 class</a:t>
            </a:r>
            <a:br>
              <a:rPr lang="en-US" sz="2800">
                <a:solidFill>
                  <a:srgbClr val="017B00"/>
                </a:solidFill>
                <a:latin typeface="+mj-lt"/>
              </a:rPr>
            </a:br>
            <a:r>
              <a:rPr lang="en-US" sz="2800">
                <a:solidFill>
                  <a:srgbClr val="017B00"/>
                </a:solidFill>
                <a:latin typeface="+mj-lt"/>
              </a:rPr>
              <a:t>// v is a Vector2 object</a:t>
            </a:r>
            <a:br>
              <a:rPr lang="en-US" sz="2800">
                <a:solidFill>
                  <a:srgbClr val="017B00"/>
                </a:solidFill>
                <a:latin typeface="+mj-lt"/>
              </a:rPr>
            </a:br>
            <a:r>
              <a:rPr lang="en-US" sz="2800">
                <a:solidFill>
                  <a:srgbClr val="017B00"/>
                </a:solidFill>
                <a:latin typeface="+mj-lt"/>
              </a:rPr>
              <a:t>// "v is a Vector2"</a:t>
            </a:r>
            <a:br>
              <a:rPr lang="en-US" sz="2800">
                <a:latin typeface="+mj-lt"/>
              </a:rPr>
            </a:br>
            <a:r>
              <a:rPr lang="en-US" sz="2800">
                <a:solidFill>
                  <a:srgbClr val="01126C"/>
                </a:solidFill>
                <a:latin typeface="+mj-lt"/>
              </a:rPr>
              <a:t>Vector2</a:t>
            </a:r>
            <a:r>
              <a:rPr lang="en-US" sz="2800">
                <a:latin typeface="+mj-lt"/>
              </a:rPr>
              <a:t> v = </a:t>
            </a:r>
            <a:r>
              <a:rPr lang="en-US" sz="2800">
                <a:solidFill>
                  <a:srgbClr val="0000FF"/>
                </a:solidFill>
                <a:latin typeface="+mj-lt"/>
              </a:rPr>
              <a:t>new</a:t>
            </a:r>
            <a:r>
              <a:rPr lang="en-US" sz="2800">
                <a:latin typeface="+mj-lt"/>
              </a:rPr>
              <a:t> </a:t>
            </a:r>
            <a:r>
              <a:rPr lang="en-US" sz="2800">
                <a:solidFill>
                  <a:srgbClr val="01126C"/>
                </a:solidFill>
                <a:latin typeface="+mj-lt"/>
              </a:rPr>
              <a:t>Vector2</a:t>
            </a:r>
            <a:r>
              <a:rPr lang="en-US" sz="2800">
                <a:latin typeface="+mj-lt"/>
              </a:rPr>
              <a:t>();</a:t>
            </a:r>
            <a:endParaRPr lang="en-US">
              <a:latin typeface="+mj-lt"/>
            </a:endParaRPr>
          </a:p>
        </p:txBody>
      </p:sp>
    </p:spTree>
    <p:extLst>
      <p:ext uri="{BB962C8B-B14F-4D97-AF65-F5344CB8AC3E}">
        <p14:creationId xmlns:p14="http://schemas.microsoft.com/office/powerpoint/2010/main" val="105461881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0E25F-A80A-D25C-D5F2-94E9A81E81B0}"/>
              </a:ext>
            </a:extLst>
          </p:cNvPr>
          <p:cNvSpPr>
            <a:spLocks noGrp="1"/>
          </p:cNvSpPr>
          <p:nvPr>
            <p:ph type="title"/>
          </p:nvPr>
        </p:nvSpPr>
        <p:spPr/>
        <p:txBody>
          <a:bodyPr/>
          <a:lstStyle/>
          <a:p>
            <a:r>
              <a:rPr lang="en-US"/>
              <a:t>object-oriented programming (OOP)</a:t>
            </a:r>
            <a:br>
              <a:rPr lang="en-US"/>
            </a:br>
            <a:r>
              <a:rPr lang="en-US" sz="2000" b="1"/>
              <a:t>note:</a:t>
            </a:r>
            <a:r>
              <a:rPr lang="en-US" sz="2000"/>
              <a:t> jim maybe has opinions (who's to say)</a:t>
            </a:r>
            <a:endParaRPr lang="en-US"/>
          </a:p>
        </p:txBody>
      </p:sp>
    </p:spTree>
    <p:extLst>
      <p:ext uri="{BB962C8B-B14F-4D97-AF65-F5344CB8AC3E}">
        <p14:creationId xmlns:p14="http://schemas.microsoft.com/office/powerpoint/2010/main" val="190143946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CD98D-4153-2FAF-D1BE-369E261A7723}"/>
              </a:ext>
            </a:extLst>
          </p:cNvPr>
          <p:cNvSpPr>
            <a:spLocks noGrp="1"/>
          </p:cNvSpPr>
          <p:nvPr>
            <p:ph type="title"/>
          </p:nvPr>
        </p:nvSpPr>
        <p:spPr/>
        <p:txBody>
          <a:bodyPr/>
          <a:lstStyle/>
          <a:p>
            <a:r>
              <a:rPr lang="en-US"/>
              <a:t>object-oriented programming (OOP)</a:t>
            </a:r>
          </a:p>
        </p:txBody>
      </p:sp>
      <p:sp>
        <p:nvSpPr>
          <p:cNvPr id="4" name="Content Placeholder 3">
            <a:extLst>
              <a:ext uri="{FF2B5EF4-FFF2-40B4-BE49-F238E27FC236}">
                <a16:creationId xmlns:a16="http://schemas.microsoft.com/office/drawing/2014/main" id="{FB0DF845-91A2-4B25-F027-AC3DE10E2E17}"/>
              </a:ext>
            </a:extLst>
          </p:cNvPr>
          <p:cNvSpPr>
            <a:spLocks noGrp="1"/>
          </p:cNvSpPr>
          <p:nvPr>
            <p:ph sz="quarter" idx="10"/>
          </p:nvPr>
        </p:nvSpPr>
        <p:spPr/>
        <p:txBody>
          <a:bodyPr/>
          <a:lstStyle/>
          <a:p>
            <a:r>
              <a:rPr lang="en-US" b="1"/>
              <a:t>object-oriented programming</a:t>
            </a:r>
            <a:r>
              <a:rPr lang="en-US"/>
              <a:t> means </a:t>
            </a:r>
            <a:r>
              <a:rPr lang="en-US" i="1"/>
              <a:t>thinking</a:t>
            </a:r>
            <a:r>
              <a:rPr lang="en-US"/>
              <a:t> in terms of nouns</a:t>
            </a:r>
          </a:p>
          <a:p>
            <a:pPr lvl="1"/>
            <a:r>
              <a:rPr lang="en-US"/>
              <a:t>"how can i break down this problem into classes/objects?"</a:t>
            </a:r>
          </a:p>
          <a:p>
            <a:pPr lvl="1"/>
            <a:endParaRPr lang="en-US"/>
          </a:p>
          <a:p>
            <a:pPr lvl="1"/>
            <a:endParaRPr lang="en-US" b="1"/>
          </a:p>
          <a:p>
            <a:pPr lvl="1"/>
            <a:endParaRPr lang="en-US"/>
          </a:p>
        </p:txBody>
      </p:sp>
    </p:spTree>
    <p:extLst>
      <p:ext uri="{BB962C8B-B14F-4D97-AF65-F5344CB8AC3E}">
        <p14:creationId xmlns:p14="http://schemas.microsoft.com/office/powerpoint/2010/main" val="56728099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CD98D-4153-2FAF-D1BE-369E261A7723}"/>
              </a:ext>
            </a:extLst>
          </p:cNvPr>
          <p:cNvSpPr>
            <a:spLocks noGrp="1"/>
          </p:cNvSpPr>
          <p:nvPr>
            <p:ph type="title"/>
          </p:nvPr>
        </p:nvSpPr>
        <p:spPr/>
        <p:txBody>
          <a:bodyPr/>
          <a:lstStyle/>
          <a:p>
            <a:r>
              <a:rPr lang="en-US"/>
              <a:t>object-oriented programming (OOP)</a:t>
            </a:r>
          </a:p>
        </p:txBody>
      </p:sp>
      <p:sp>
        <p:nvSpPr>
          <p:cNvPr id="4" name="Content Placeholder 3">
            <a:extLst>
              <a:ext uri="{FF2B5EF4-FFF2-40B4-BE49-F238E27FC236}">
                <a16:creationId xmlns:a16="http://schemas.microsoft.com/office/drawing/2014/main" id="{FB0DF845-91A2-4B25-F027-AC3DE10E2E17}"/>
              </a:ext>
            </a:extLst>
          </p:cNvPr>
          <p:cNvSpPr>
            <a:spLocks noGrp="1"/>
          </p:cNvSpPr>
          <p:nvPr>
            <p:ph sz="quarter" idx="10"/>
          </p:nvPr>
        </p:nvSpPr>
        <p:spPr/>
        <p:txBody>
          <a:bodyPr/>
          <a:lstStyle/>
          <a:p>
            <a:r>
              <a:rPr lang="en-US" b="1"/>
              <a:t>object-oriented programming</a:t>
            </a:r>
            <a:r>
              <a:rPr lang="en-US"/>
              <a:t> is NOT just </a:t>
            </a:r>
            <a:r>
              <a:rPr lang="en-US" i="1"/>
              <a:t>having</a:t>
            </a:r>
            <a:r>
              <a:rPr lang="en-US"/>
              <a:t> classes/objects</a:t>
            </a:r>
          </a:p>
          <a:p>
            <a:pPr lvl="1"/>
            <a:r>
              <a:rPr lang="en-US"/>
              <a:t>recall, a </a:t>
            </a:r>
            <a:r>
              <a:rPr lang="en-US" b="1"/>
              <a:t>class</a:t>
            </a:r>
            <a:r>
              <a:rPr lang="en-US"/>
              <a:t> is just (a blueprint for) a lil chunk of data</a:t>
            </a:r>
          </a:p>
          <a:p>
            <a:pPr lvl="1"/>
            <a:r>
              <a:rPr lang="en-US"/>
              <a:t>rather, OOP means my problem-solving is </a:t>
            </a:r>
            <a:r>
              <a:rPr lang="en-US" i="1"/>
              <a:t>oriented</a:t>
            </a:r>
            <a:r>
              <a:rPr lang="en-US"/>
              <a:t> around objects</a:t>
            </a:r>
          </a:p>
          <a:p>
            <a:pPr lvl="2"/>
            <a:r>
              <a:rPr lang="en-US"/>
              <a:t>...instead of, for example, data (</a:t>
            </a:r>
            <a:r>
              <a:rPr lang="en-US" b="1"/>
              <a:t>data-oriented design</a:t>
            </a:r>
            <a:r>
              <a:rPr lang="en-US"/>
              <a:t>)</a:t>
            </a:r>
          </a:p>
          <a:p>
            <a:pPr lvl="2"/>
            <a:r>
              <a:rPr lang="en-US"/>
              <a:t>...functions (</a:t>
            </a:r>
            <a:r>
              <a:rPr lang="en-US" b="1"/>
              <a:t>functional programming</a:t>
            </a:r>
            <a:r>
              <a:rPr lang="en-US"/>
              <a:t>)</a:t>
            </a:r>
          </a:p>
          <a:p>
            <a:pPr lvl="2"/>
            <a:endParaRPr lang="en-US"/>
          </a:p>
          <a:p>
            <a:pPr lvl="1"/>
            <a:endParaRPr lang="en-US"/>
          </a:p>
          <a:p>
            <a:pPr lvl="1"/>
            <a:endParaRPr lang="en-US"/>
          </a:p>
        </p:txBody>
      </p:sp>
    </p:spTree>
    <p:extLst>
      <p:ext uri="{BB962C8B-B14F-4D97-AF65-F5344CB8AC3E}">
        <p14:creationId xmlns:p14="http://schemas.microsoft.com/office/powerpoint/2010/main" val="3040011162"/>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CD98D-4153-2FAF-D1BE-369E261A7723}"/>
              </a:ext>
            </a:extLst>
          </p:cNvPr>
          <p:cNvSpPr>
            <a:spLocks noGrp="1"/>
          </p:cNvSpPr>
          <p:nvPr>
            <p:ph type="title"/>
          </p:nvPr>
        </p:nvSpPr>
        <p:spPr/>
        <p:txBody>
          <a:bodyPr/>
          <a:lstStyle/>
          <a:p>
            <a:r>
              <a:rPr lang="en-US"/>
              <a:t>object-oriented programming</a:t>
            </a:r>
          </a:p>
        </p:txBody>
      </p:sp>
      <p:sp>
        <p:nvSpPr>
          <p:cNvPr id="4" name="Content Placeholder 3">
            <a:extLst>
              <a:ext uri="{FF2B5EF4-FFF2-40B4-BE49-F238E27FC236}">
                <a16:creationId xmlns:a16="http://schemas.microsoft.com/office/drawing/2014/main" id="{FB0DF845-91A2-4B25-F027-AC3DE10E2E17}"/>
              </a:ext>
            </a:extLst>
          </p:cNvPr>
          <p:cNvSpPr>
            <a:spLocks noGrp="1"/>
          </p:cNvSpPr>
          <p:nvPr>
            <p:ph sz="quarter" idx="10"/>
          </p:nvPr>
        </p:nvSpPr>
        <p:spPr/>
        <p:txBody>
          <a:bodyPr/>
          <a:lstStyle/>
          <a:p>
            <a:r>
              <a:rPr lang="en-US" b="1"/>
              <a:t>example: </a:t>
            </a:r>
            <a:r>
              <a:rPr lang="en-US"/>
              <a:t>to implement an Object-Oriented PostScript interpreter...</a:t>
            </a:r>
          </a:p>
          <a:p>
            <a:pPr lvl="1"/>
            <a:r>
              <a:rPr lang="en-US" sz="1600" b="0" i="0">
                <a:solidFill>
                  <a:schemeClr val="accent6">
                    <a:lumMod val="75000"/>
                  </a:schemeClr>
                </a:solidFill>
                <a:effectLst/>
                <a:latin typeface="+mj-lt"/>
              </a:rPr>
              <a:t>class PSInterpreter</a:t>
            </a:r>
          </a:p>
          <a:p>
            <a:pPr lvl="1"/>
            <a:r>
              <a:rPr lang="en-US" sz="1600">
                <a:solidFill>
                  <a:schemeClr val="accent6">
                    <a:lumMod val="75000"/>
                  </a:schemeClr>
                </a:solidFill>
                <a:latin typeface="+mj-lt"/>
              </a:rPr>
              <a:t>class PSProgram</a:t>
            </a:r>
          </a:p>
          <a:p>
            <a:pPr lvl="1"/>
            <a:r>
              <a:rPr lang="en-US" sz="1600" b="0" i="0">
                <a:solidFill>
                  <a:schemeClr val="accent6">
                    <a:lumMod val="75000"/>
                  </a:schemeClr>
                </a:solidFill>
                <a:effectLst/>
                <a:latin typeface="+mj-lt"/>
              </a:rPr>
              <a:t>class PSStack</a:t>
            </a:r>
          </a:p>
          <a:p>
            <a:pPr lvl="1"/>
            <a:r>
              <a:rPr lang="en-US" sz="1600" b="0" i="0">
                <a:solidFill>
                  <a:schemeClr val="accent6">
                    <a:lumMod val="75000"/>
                  </a:schemeClr>
                </a:solidFill>
                <a:effectLst/>
                <a:latin typeface="+mj-lt"/>
              </a:rPr>
              <a:t>class PSMap</a:t>
            </a:r>
          </a:p>
          <a:p>
            <a:pPr lvl="1"/>
            <a:r>
              <a:rPr lang="en-US" sz="1600" b="0" i="0">
                <a:solidFill>
                  <a:schemeClr val="accent6">
                    <a:lumMod val="75000"/>
                  </a:schemeClr>
                </a:solidFill>
                <a:effectLst/>
                <a:latin typeface="+mj-lt"/>
              </a:rPr>
              <a:t>class PSBuiltinFunction</a:t>
            </a:r>
          </a:p>
          <a:p>
            <a:pPr lvl="1"/>
            <a:r>
              <a:rPr lang="en-US" sz="1600">
                <a:solidFill>
                  <a:schemeClr val="accent6">
                    <a:lumMod val="75000"/>
                  </a:schemeClr>
                </a:solidFill>
                <a:latin typeface="+mj-lt"/>
              </a:rPr>
              <a:t>class PSTwoArgumentBuiltinFunction extends </a:t>
            </a:r>
            <a:r>
              <a:rPr lang="en-US" sz="1600" b="0" i="0">
                <a:solidFill>
                  <a:schemeClr val="accent6">
                    <a:lumMod val="75000"/>
                  </a:schemeClr>
                </a:solidFill>
                <a:effectLst/>
                <a:latin typeface="+mj-lt"/>
              </a:rPr>
              <a:t>PSBuiltinFunction</a:t>
            </a:r>
          </a:p>
          <a:p>
            <a:pPr lvl="1"/>
            <a:r>
              <a:rPr lang="en-US" sz="1600">
                <a:solidFill>
                  <a:schemeClr val="accent6">
                    <a:lumMod val="75000"/>
                  </a:schemeClr>
                </a:solidFill>
                <a:latin typeface="+mj-lt"/>
              </a:rPr>
              <a:t>class PSAddFunction extends PSTwoArgumentBuiltinFunction</a:t>
            </a:r>
            <a:endParaRPr lang="en-US" sz="1600" b="0" i="0">
              <a:solidFill>
                <a:schemeClr val="accent6">
                  <a:lumMod val="75000"/>
                </a:schemeClr>
              </a:solidFill>
              <a:effectLst/>
              <a:latin typeface="+mj-lt"/>
            </a:endParaRPr>
          </a:p>
          <a:p>
            <a:pPr lvl="1"/>
            <a:r>
              <a:rPr lang="en-US" sz="1600">
                <a:solidFill>
                  <a:schemeClr val="accent6">
                    <a:lumMod val="75000"/>
                  </a:schemeClr>
                </a:solidFill>
                <a:latin typeface="+mj-lt"/>
              </a:rPr>
              <a:t>class PSSubFunction extends PSTwoArgumentBuiltinFunction</a:t>
            </a:r>
            <a:endParaRPr lang="en-US" sz="1600" b="0" i="0">
              <a:solidFill>
                <a:schemeClr val="accent6">
                  <a:lumMod val="75000"/>
                </a:schemeClr>
              </a:solidFill>
              <a:effectLst/>
              <a:latin typeface="+mj-lt"/>
            </a:endParaRPr>
          </a:p>
          <a:p>
            <a:pPr lvl="1"/>
            <a:r>
              <a:rPr lang="en-US" sz="1600">
                <a:solidFill>
                  <a:schemeClr val="accent6">
                    <a:lumMod val="75000"/>
                  </a:schemeClr>
                </a:solidFill>
                <a:latin typeface="+mj-lt"/>
              </a:rPr>
              <a:t>class PSMulFunction extends PSTwoArgumentBuiltinFunction</a:t>
            </a:r>
          </a:p>
          <a:p>
            <a:pPr lvl="1"/>
            <a:r>
              <a:rPr lang="en-US" sz="1600">
                <a:solidFill>
                  <a:schemeClr val="accent6">
                    <a:lumMod val="75000"/>
                  </a:schemeClr>
                </a:solidFill>
                <a:latin typeface="+mj-lt"/>
              </a:rPr>
              <a:t>class PSDivFunction extends PSTwoArgumentBuiltinFunction</a:t>
            </a:r>
            <a:endParaRPr lang="en-US" sz="1600" b="0" i="0">
              <a:solidFill>
                <a:schemeClr val="accent6">
                  <a:lumMod val="75000"/>
                </a:schemeClr>
              </a:solidFill>
              <a:effectLst/>
              <a:latin typeface="+mj-lt"/>
            </a:endParaRPr>
          </a:p>
          <a:p>
            <a:pPr lvl="1"/>
            <a:r>
              <a:rPr lang="en-US" sz="1600">
                <a:solidFill>
                  <a:schemeClr val="accent6">
                    <a:lumMod val="75000"/>
                  </a:schemeClr>
                </a:solidFill>
                <a:latin typeface="+mj-lt"/>
              </a:rPr>
              <a:t>...</a:t>
            </a:r>
          </a:p>
        </p:txBody>
      </p:sp>
    </p:spTree>
    <p:extLst>
      <p:ext uri="{BB962C8B-B14F-4D97-AF65-F5344CB8AC3E}">
        <p14:creationId xmlns:p14="http://schemas.microsoft.com/office/powerpoint/2010/main" val="222802164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E5876C-9C96-49CB-F96C-FD0A974D9B02}"/>
              </a:ext>
            </a:extLst>
          </p:cNvPr>
          <p:cNvSpPr txBox="1"/>
          <p:nvPr/>
        </p:nvSpPr>
        <p:spPr>
          <a:xfrm>
            <a:off x="3383280" y="1522414"/>
            <a:ext cx="2377440" cy="369332"/>
          </a:xfrm>
          <a:prstGeom prst="rect">
            <a:avLst/>
          </a:prstGeom>
          <a:noFill/>
          <a:ln w="28575">
            <a:solidFill>
              <a:schemeClr val="accent6"/>
            </a:solidFill>
          </a:ln>
        </p:spPr>
        <p:txBody>
          <a:bodyPr wrap="square">
            <a:spAutoFit/>
          </a:bodyPr>
          <a:lstStyle/>
          <a:p>
            <a:pPr algn="ctr"/>
            <a:r>
              <a:rPr lang="en-US" sz="1800" b="0" i="0">
                <a:solidFill>
                  <a:schemeClr val="accent6">
                    <a:lumMod val="75000"/>
                  </a:schemeClr>
                </a:solidFill>
                <a:effectLst/>
                <a:latin typeface="+mj-lt"/>
              </a:rPr>
              <a:t>PSBuiltinFunction</a:t>
            </a:r>
            <a:endParaRPr lang="en-US"/>
          </a:p>
        </p:txBody>
      </p:sp>
      <p:sp>
        <p:nvSpPr>
          <p:cNvPr id="5" name="TextBox 4">
            <a:extLst>
              <a:ext uri="{FF2B5EF4-FFF2-40B4-BE49-F238E27FC236}">
                <a16:creationId xmlns:a16="http://schemas.microsoft.com/office/drawing/2014/main" id="{C583C8ED-D832-8FDF-F614-5A264EC8CDB9}"/>
              </a:ext>
            </a:extLst>
          </p:cNvPr>
          <p:cNvSpPr txBox="1"/>
          <p:nvPr/>
        </p:nvSpPr>
        <p:spPr>
          <a:xfrm>
            <a:off x="2577548" y="2464901"/>
            <a:ext cx="3988904"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PSTwoArgumentBuiltinFunction</a:t>
            </a:r>
            <a:endParaRPr lang="en-US"/>
          </a:p>
        </p:txBody>
      </p:sp>
      <p:sp>
        <p:nvSpPr>
          <p:cNvPr id="7" name="TextBox 6">
            <a:extLst>
              <a:ext uri="{FF2B5EF4-FFF2-40B4-BE49-F238E27FC236}">
                <a16:creationId xmlns:a16="http://schemas.microsoft.com/office/drawing/2014/main" id="{45387BCC-830C-A3D0-B071-421C4342C379}"/>
              </a:ext>
            </a:extLst>
          </p:cNvPr>
          <p:cNvSpPr txBox="1"/>
          <p:nvPr/>
        </p:nvSpPr>
        <p:spPr>
          <a:xfrm>
            <a:off x="410816" y="360545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PSAddFunction</a:t>
            </a:r>
            <a:endParaRPr lang="en-US"/>
          </a:p>
        </p:txBody>
      </p:sp>
      <p:sp>
        <p:nvSpPr>
          <p:cNvPr id="8" name="TextBox 7">
            <a:extLst>
              <a:ext uri="{FF2B5EF4-FFF2-40B4-BE49-F238E27FC236}">
                <a16:creationId xmlns:a16="http://schemas.microsoft.com/office/drawing/2014/main" id="{3BDEE390-FEB6-120C-99B2-D940F703275C}"/>
              </a:ext>
            </a:extLst>
          </p:cNvPr>
          <p:cNvSpPr txBox="1"/>
          <p:nvPr/>
        </p:nvSpPr>
        <p:spPr>
          <a:xfrm>
            <a:off x="2511289" y="360545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a:t>
            </a:r>
            <a:r>
              <a:rPr lang="en-US">
                <a:solidFill>
                  <a:schemeClr val="accent6">
                    <a:lumMod val="75000"/>
                  </a:schemeClr>
                </a:solidFill>
                <a:latin typeface="+mj-lt"/>
              </a:rPr>
              <a:t>Sub</a:t>
            </a:r>
            <a:r>
              <a:rPr lang="en-US" sz="1800">
                <a:solidFill>
                  <a:schemeClr val="accent6">
                    <a:lumMod val="75000"/>
                  </a:schemeClr>
                </a:solidFill>
                <a:latin typeface="+mj-lt"/>
              </a:rPr>
              <a:t>Function</a:t>
            </a:r>
            <a:endParaRPr lang="en-US"/>
          </a:p>
        </p:txBody>
      </p:sp>
      <p:sp>
        <p:nvSpPr>
          <p:cNvPr id="9" name="TextBox 8">
            <a:extLst>
              <a:ext uri="{FF2B5EF4-FFF2-40B4-BE49-F238E27FC236}">
                <a16:creationId xmlns:a16="http://schemas.microsoft.com/office/drawing/2014/main" id="{7DC8A8ED-5899-3CC3-5412-2B811290E37F}"/>
              </a:ext>
            </a:extLst>
          </p:cNvPr>
          <p:cNvSpPr txBox="1"/>
          <p:nvPr/>
        </p:nvSpPr>
        <p:spPr>
          <a:xfrm>
            <a:off x="4704525" y="361121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PSDivFunction</a:t>
            </a:r>
            <a:endParaRPr lang="en-US"/>
          </a:p>
        </p:txBody>
      </p:sp>
      <p:sp>
        <p:nvSpPr>
          <p:cNvPr id="10" name="TextBox 9">
            <a:extLst>
              <a:ext uri="{FF2B5EF4-FFF2-40B4-BE49-F238E27FC236}">
                <a16:creationId xmlns:a16="http://schemas.microsoft.com/office/drawing/2014/main" id="{6FB9DC4D-EFC0-2104-92A8-457079BCD13B}"/>
              </a:ext>
            </a:extLst>
          </p:cNvPr>
          <p:cNvSpPr txBox="1"/>
          <p:nvPr/>
        </p:nvSpPr>
        <p:spPr>
          <a:xfrm>
            <a:off x="6844750" y="360545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a:t>
            </a:r>
            <a:r>
              <a:rPr lang="en-US">
                <a:solidFill>
                  <a:schemeClr val="accent6">
                    <a:lumMod val="75000"/>
                  </a:schemeClr>
                </a:solidFill>
                <a:latin typeface="+mj-lt"/>
              </a:rPr>
              <a:t>Mul</a:t>
            </a:r>
            <a:r>
              <a:rPr lang="en-US" sz="1800">
                <a:solidFill>
                  <a:schemeClr val="accent6">
                    <a:lumMod val="75000"/>
                  </a:schemeClr>
                </a:solidFill>
                <a:latin typeface="+mj-lt"/>
              </a:rPr>
              <a:t>Function</a:t>
            </a:r>
            <a:endParaRPr lang="en-US"/>
          </a:p>
        </p:txBody>
      </p:sp>
      <p:cxnSp>
        <p:nvCxnSpPr>
          <p:cNvPr id="12" name="Straight Arrow Connector 11">
            <a:extLst>
              <a:ext uri="{FF2B5EF4-FFF2-40B4-BE49-F238E27FC236}">
                <a16:creationId xmlns:a16="http://schemas.microsoft.com/office/drawing/2014/main" id="{396084B2-1F0F-D94C-8BD9-2A94094ABC61}"/>
              </a:ext>
            </a:extLst>
          </p:cNvPr>
          <p:cNvCxnSpPr>
            <a:cxnSpLocks/>
          </p:cNvCxnSpPr>
          <p:nvPr/>
        </p:nvCxnSpPr>
        <p:spPr>
          <a:xfrm>
            <a:off x="4578626" y="1891746"/>
            <a:ext cx="0" cy="57315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E8814A09-D050-3EE3-670E-B1F9361F61F6}"/>
              </a:ext>
            </a:extLst>
          </p:cNvPr>
          <p:cNvCxnSpPr>
            <a:cxnSpLocks/>
          </p:cNvCxnSpPr>
          <p:nvPr/>
        </p:nvCxnSpPr>
        <p:spPr>
          <a:xfrm flipH="1">
            <a:off x="1394790" y="2834233"/>
            <a:ext cx="3183836" cy="77121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6" name="Straight Arrow Connector 15">
            <a:extLst>
              <a:ext uri="{FF2B5EF4-FFF2-40B4-BE49-F238E27FC236}">
                <a16:creationId xmlns:a16="http://schemas.microsoft.com/office/drawing/2014/main" id="{2A530ED8-6C17-DEC6-0D4B-10FA5ED86674}"/>
              </a:ext>
            </a:extLst>
          </p:cNvPr>
          <p:cNvCxnSpPr>
            <a:cxnSpLocks/>
          </p:cNvCxnSpPr>
          <p:nvPr/>
        </p:nvCxnSpPr>
        <p:spPr>
          <a:xfrm flipH="1">
            <a:off x="3495263" y="2834233"/>
            <a:ext cx="1083363" cy="77121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9" name="Straight Arrow Connector 18">
            <a:extLst>
              <a:ext uri="{FF2B5EF4-FFF2-40B4-BE49-F238E27FC236}">
                <a16:creationId xmlns:a16="http://schemas.microsoft.com/office/drawing/2014/main" id="{17C242CD-BC27-08FB-2F7F-B3AFCBE24F96}"/>
              </a:ext>
            </a:extLst>
          </p:cNvPr>
          <p:cNvCxnSpPr>
            <a:cxnSpLocks/>
          </p:cNvCxnSpPr>
          <p:nvPr/>
        </p:nvCxnSpPr>
        <p:spPr>
          <a:xfrm>
            <a:off x="4578626" y="2834233"/>
            <a:ext cx="1109873" cy="77697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2" name="Straight Arrow Connector 21">
            <a:extLst>
              <a:ext uri="{FF2B5EF4-FFF2-40B4-BE49-F238E27FC236}">
                <a16:creationId xmlns:a16="http://schemas.microsoft.com/office/drawing/2014/main" id="{5BF86A99-D6B1-66C9-304B-7403E7536D29}"/>
              </a:ext>
            </a:extLst>
          </p:cNvPr>
          <p:cNvCxnSpPr>
            <a:cxnSpLocks/>
          </p:cNvCxnSpPr>
          <p:nvPr/>
        </p:nvCxnSpPr>
        <p:spPr>
          <a:xfrm>
            <a:off x="4578626" y="2834233"/>
            <a:ext cx="3250098" cy="77121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5" name="Title 24">
            <a:extLst>
              <a:ext uri="{FF2B5EF4-FFF2-40B4-BE49-F238E27FC236}">
                <a16:creationId xmlns:a16="http://schemas.microsoft.com/office/drawing/2014/main" id="{F8A43D46-D160-A420-B4D0-43EA8F3EDFE1}"/>
              </a:ext>
            </a:extLst>
          </p:cNvPr>
          <p:cNvSpPr>
            <a:spLocks noGrp="1"/>
          </p:cNvSpPr>
          <p:nvPr>
            <p:ph type="title"/>
          </p:nvPr>
        </p:nvSpPr>
        <p:spPr/>
        <p:txBody>
          <a:bodyPr/>
          <a:lstStyle/>
          <a:p>
            <a:r>
              <a:rPr lang="en-US"/>
              <a:t>unified modeling language (UML) diagram</a:t>
            </a:r>
          </a:p>
        </p:txBody>
      </p:sp>
    </p:spTree>
    <p:extLst>
      <p:ext uri="{BB962C8B-B14F-4D97-AF65-F5344CB8AC3E}">
        <p14:creationId xmlns:p14="http://schemas.microsoft.com/office/powerpoint/2010/main" val="2269715831"/>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ull UML Class Diagram for SFML?">
            <a:extLst>
              <a:ext uri="{FF2B5EF4-FFF2-40B4-BE49-F238E27FC236}">
                <a16:creationId xmlns:a16="http://schemas.microsoft.com/office/drawing/2014/main" id="{680FA38F-0B3C-345F-C7A0-3509C2036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5337" y="0"/>
            <a:ext cx="453866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E0C840-24DC-CAD4-A763-D42FA628A370}"/>
              </a:ext>
            </a:extLst>
          </p:cNvPr>
          <p:cNvSpPr txBox="1"/>
          <p:nvPr/>
        </p:nvSpPr>
        <p:spPr>
          <a:xfrm>
            <a:off x="-13046" y="2033141"/>
            <a:ext cx="4618383" cy="1077218"/>
          </a:xfrm>
          <a:prstGeom prst="rect">
            <a:avLst/>
          </a:prstGeom>
          <a:noFill/>
        </p:spPr>
        <p:txBody>
          <a:bodyPr wrap="square" rtlCol="0">
            <a:spAutoFit/>
          </a:bodyPr>
          <a:lstStyle/>
          <a:p>
            <a:pPr algn="r"/>
            <a:r>
              <a:rPr lang="en-US" sz="3200" b="1"/>
              <a:t>real-world example:</a:t>
            </a:r>
          </a:p>
          <a:p>
            <a:pPr algn="r"/>
            <a:r>
              <a:rPr lang="en-US" sz="3200"/>
              <a:t>SMFL</a:t>
            </a:r>
          </a:p>
        </p:txBody>
      </p:sp>
    </p:spTree>
    <p:extLst>
      <p:ext uri="{BB962C8B-B14F-4D97-AF65-F5344CB8AC3E}">
        <p14:creationId xmlns:p14="http://schemas.microsoft.com/office/powerpoint/2010/main" val="32963692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0AD041-9FC2-EB27-DE8F-065E2B712992}"/>
              </a:ext>
            </a:extLst>
          </p:cNvPr>
          <p:cNvSpPr>
            <a:spLocks noGrp="1"/>
          </p:cNvSpPr>
          <p:nvPr>
            <p:ph type="title"/>
          </p:nvPr>
        </p:nvSpPr>
        <p:spPr/>
        <p:txBody>
          <a:bodyPr/>
          <a:lstStyle/>
          <a:p>
            <a:r>
              <a:rPr lang="en-US"/>
              <a:t>singly-linked list</a:t>
            </a:r>
          </a:p>
        </p:txBody>
      </p:sp>
      <p:cxnSp>
        <p:nvCxnSpPr>
          <p:cNvPr id="6" name="Straight Arrow Connector 5">
            <a:extLst>
              <a:ext uri="{FF2B5EF4-FFF2-40B4-BE49-F238E27FC236}">
                <a16:creationId xmlns:a16="http://schemas.microsoft.com/office/drawing/2014/main" id="{63DBB2A1-6FC0-8910-69B4-22764A81D64C}"/>
              </a:ext>
            </a:extLst>
          </p:cNvPr>
          <p:cNvCxnSpPr>
            <a:cxnSpLocks/>
            <a:endCxn id="9" idx="1"/>
          </p:cNvCxnSpPr>
          <p:nvPr/>
        </p:nvCxnSpPr>
        <p:spPr>
          <a:xfrm flipV="1">
            <a:off x="1860202" y="144047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6F566319-5FEC-CAFC-C6C5-38EA78988FDE}"/>
              </a:ext>
            </a:extLst>
          </p:cNvPr>
          <p:cNvSpPr txBox="1"/>
          <p:nvPr/>
        </p:nvSpPr>
        <p:spPr>
          <a:xfrm>
            <a:off x="1153621" y="1549510"/>
            <a:ext cx="1108362" cy="369332"/>
          </a:xfrm>
          <a:prstGeom prst="rect">
            <a:avLst/>
          </a:prstGeom>
          <a:noFill/>
        </p:spPr>
        <p:txBody>
          <a:bodyPr wrap="square" rtlCol="0">
            <a:spAutoFit/>
          </a:bodyPr>
          <a:lstStyle/>
          <a:p>
            <a:r>
              <a:rPr lang="en-US">
                <a:latin typeface="+mj-lt"/>
              </a:rPr>
              <a:t>head</a:t>
            </a:r>
          </a:p>
        </p:txBody>
      </p:sp>
      <p:cxnSp>
        <p:nvCxnSpPr>
          <p:cNvPr id="8" name="Straight Arrow Connector 7">
            <a:extLst>
              <a:ext uri="{FF2B5EF4-FFF2-40B4-BE49-F238E27FC236}">
                <a16:creationId xmlns:a16="http://schemas.microsoft.com/office/drawing/2014/main" id="{F249AD36-1BCC-E6AB-4BFE-42AF4718931B}"/>
              </a:ext>
            </a:extLst>
          </p:cNvPr>
          <p:cNvCxnSpPr>
            <a:cxnSpLocks/>
          </p:cNvCxnSpPr>
          <p:nvPr/>
        </p:nvCxnSpPr>
        <p:spPr>
          <a:xfrm>
            <a:off x="3227551" y="145077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9" name="Table 8">
            <a:extLst>
              <a:ext uri="{FF2B5EF4-FFF2-40B4-BE49-F238E27FC236}">
                <a16:creationId xmlns:a16="http://schemas.microsoft.com/office/drawing/2014/main" id="{6F216E4B-E991-2D47-5103-5D9A4DA3B28D}"/>
              </a:ext>
            </a:extLst>
          </p:cNvPr>
          <p:cNvGraphicFramePr>
            <a:graphicFrameLocks noGrp="1"/>
          </p:cNvGraphicFramePr>
          <p:nvPr>
            <p:extLst>
              <p:ext uri="{D42A27DB-BD31-4B8C-83A1-F6EECF244321}">
                <p14:modId xmlns:p14="http://schemas.microsoft.com/office/powerpoint/2010/main" val="2386578504"/>
              </p:ext>
            </p:extLst>
          </p:nvPr>
        </p:nvGraphicFramePr>
        <p:xfrm>
          <a:off x="2731062" y="12625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0" name="Straight Arrow Connector 9">
            <a:extLst>
              <a:ext uri="{FF2B5EF4-FFF2-40B4-BE49-F238E27FC236}">
                <a16:creationId xmlns:a16="http://schemas.microsoft.com/office/drawing/2014/main" id="{C97E306A-9C82-7DD6-110E-C5BFCCFC2432}"/>
              </a:ext>
            </a:extLst>
          </p:cNvPr>
          <p:cNvCxnSpPr>
            <a:cxnSpLocks/>
          </p:cNvCxnSpPr>
          <p:nvPr/>
        </p:nvCxnSpPr>
        <p:spPr>
          <a:xfrm>
            <a:off x="4280494" y="143603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1" name="Table 10">
            <a:extLst>
              <a:ext uri="{FF2B5EF4-FFF2-40B4-BE49-F238E27FC236}">
                <a16:creationId xmlns:a16="http://schemas.microsoft.com/office/drawing/2014/main" id="{DBC711B1-B9E1-062D-DA2A-A8EBC33C69B9}"/>
              </a:ext>
            </a:extLst>
          </p:cNvPr>
          <p:cNvGraphicFramePr>
            <a:graphicFrameLocks noGrp="1"/>
          </p:cNvGraphicFramePr>
          <p:nvPr>
            <p:extLst>
              <p:ext uri="{D42A27DB-BD31-4B8C-83A1-F6EECF244321}">
                <p14:modId xmlns:p14="http://schemas.microsoft.com/office/powerpoint/2010/main" val="1835630703"/>
              </p:ext>
            </p:extLst>
          </p:nvPr>
        </p:nvGraphicFramePr>
        <p:xfrm>
          <a:off x="3784005" y="124782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2" name="Straight Arrow Connector 11">
            <a:extLst>
              <a:ext uri="{FF2B5EF4-FFF2-40B4-BE49-F238E27FC236}">
                <a16:creationId xmlns:a16="http://schemas.microsoft.com/office/drawing/2014/main" id="{5F0262DE-5083-674D-AA50-37D83E42F6BC}"/>
              </a:ext>
            </a:extLst>
          </p:cNvPr>
          <p:cNvCxnSpPr>
            <a:cxnSpLocks/>
          </p:cNvCxnSpPr>
          <p:nvPr/>
        </p:nvCxnSpPr>
        <p:spPr>
          <a:xfrm>
            <a:off x="5333440" y="144450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3" name="Table 12">
            <a:extLst>
              <a:ext uri="{FF2B5EF4-FFF2-40B4-BE49-F238E27FC236}">
                <a16:creationId xmlns:a16="http://schemas.microsoft.com/office/drawing/2014/main" id="{19196E3D-25A4-FB57-188A-F138444B150E}"/>
              </a:ext>
            </a:extLst>
          </p:cNvPr>
          <p:cNvGraphicFramePr>
            <a:graphicFrameLocks noGrp="1"/>
          </p:cNvGraphicFramePr>
          <p:nvPr>
            <p:extLst>
              <p:ext uri="{D42A27DB-BD31-4B8C-83A1-F6EECF244321}">
                <p14:modId xmlns:p14="http://schemas.microsoft.com/office/powerpoint/2010/main" val="3247935934"/>
              </p:ext>
            </p:extLst>
          </p:nvPr>
        </p:nvGraphicFramePr>
        <p:xfrm>
          <a:off x="4836951" y="125629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4" name="Straight Arrow Connector 13">
            <a:extLst>
              <a:ext uri="{FF2B5EF4-FFF2-40B4-BE49-F238E27FC236}">
                <a16:creationId xmlns:a16="http://schemas.microsoft.com/office/drawing/2014/main" id="{E459DE03-6600-D553-2DC1-12D12F1C6C20}"/>
              </a:ext>
            </a:extLst>
          </p:cNvPr>
          <p:cNvCxnSpPr>
            <a:cxnSpLocks/>
          </p:cNvCxnSpPr>
          <p:nvPr/>
        </p:nvCxnSpPr>
        <p:spPr>
          <a:xfrm>
            <a:off x="6386383" y="142976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5" name="Table 14">
            <a:extLst>
              <a:ext uri="{FF2B5EF4-FFF2-40B4-BE49-F238E27FC236}">
                <a16:creationId xmlns:a16="http://schemas.microsoft.com/office/drawing/2014/main" id="{DA894E4D-DB7A-4FD6-EF2E-87F56D5530A3}"/>
              </a:ext>
            </a:extLst>
          </p:cNvPr>
          <p:cNvGraphicFramePr>
            <a:graphicFrameLocks noGrp="1"/>
          </p:cNvGraphicFramePr>
          <p:nvPr>
            <p:extLst>
              <p:ext uri="{D42A27DB-BD31-4B8C-83A1-F6EECF244321}">
                <p14:modId xmlns:p14="http://schemas.microsoft.com/office/powerpoint/2010/main" val="3366693798"/>
              </p:ext>
            </p:extLst>
          </p:nvPr>
        </p:nvGraphicFramePr>
        <p:xfrm>
          <a:off x="5889894" y="124154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6" name="Table 15">
            <a:extLst>
              <a:ext uri="{FF2B5EF4-FFF2-40B4-BE49-F238E27FC236}">
                <a16:creationId xmlns:a16="http://schemas.microsoft.com/office/drawing/2014/main" id="{155428C5-E505-45EA-89EC-3D102870690C}"/>
              </a:ext>
            </a:extLst>
          </p:cNvPr>
          <p:cNvGraphicFramePr>
            <a:graphicFrameLocks noGrp="1"/>
          </p:cNvGraphicFramePr>
          <p:nvPr>
            <p:extLst>
              <p:ext uri="{D42A27DB-BD31-4B8C-83A1-F6EECF244321}">
                <p14:modId xmlns:p14="http://schemas.microsoft.com/office/powerpoint/2010/main" val="3129235343"/>
              </p:ext>
            </p:extLst>
          </p:nvPr>
        </p:nvGraphicFramePr>
        <p:xfrm>
          <a:off x="6924726" y="12784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7" name="TextBox 16">
            <a:extLst>
              <a:ext uri="{FF2B5EF4-FFF2-40B4-BE49-F238E27FC236}">
                <a16:creationId xmlns:a16="http://schemas.microsoft.com/office/drawing/2014/main" id="{AF4ED416-CFFD-0F82-C0D5-3EEF6A8FC31A}"/>
              </a:ext>
            </a:extLst>
          </p:cNvPr>
          <p:cNvSpPr txBox="1"/>
          <p:nvPr/>
        </p:nvSpPr>
        <p:spPr>
          <a:xfrm>
            <a:off x="3470404" y="2138709"/>
            <a:ext cx="2217557" cy="92948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LinkedList</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    Node</a:t>
            </a:r>
            <a:r>
              <a:rPr lang="en-US" sz="1600">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
        <p:nvSpPr>
          <p:cNvPr id="18" name="TextBox 17">
            <a:extLst>
              <a:ext uri="{FF2B5EF4-FFF2-40B4-BE49-F238E27FC236}">
                <a16:creationId xmlns:a16="http://schemas.microsoft.com/office/drawing/2014/main" id="{BE968BB1-2682-29A1-0758-B5CD96A7065B}"/>
              </a:ext>
            </a:extLst>
          </p:cNvPr>
          <p:cNvSpPr txBox="1"/>
          <p:nvPr/>
        </p:nvSpPr>
        <p:spPr>
          <a:xfrm>
            <a:off x="3456038" y="3364010"/>
            <a:ext cx="2231923" cy="122495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Node</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double</a:t>
            </a:r>
            <a:r>
              <a:rPr lang="en-US" sz="1600">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Node</a:t>
            </a:r>
            <a:r>
              <a:rPr lang="en-US" sz="1600">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112888696"/>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55D44-651E-C31A-8E1F-834D103088EB}"/>
              </a:ext>
            </a:extLst>
          </p:cNvPr>
          <p:cNvSpPr>
            <a:spLocks noGrp="1"/>
          </p:cNvSpPr>
          <p:nvPr>
            <p:ph type="title"/>
          </p:nvPr>
        </p:nvSpPr>
        <p:spPr/>
        <p:txBody>
          <a:bodyPr/>
          <a:lstStyle/>
          <a:p>
            <a:r>
              <a:rPr lang="en-US"/>
              <a:t>note that we still haven't written any actual code</a:t>
            </a:r>
            <a:br>
              <a:rPr lang="en-US"/>
            </a:br>
            <a:br>
              <a:rPr lang="en-US"/>
            </a:br>
            <a:r>
              <a:rPr lang="en-US"/>
              <a:t>we've made a </a:t>
            </a:r>
            <a:r>
              <a:rPr lang="en-US" i="1"/>
              <a:t>plan</a:t>
            </a:r>
            <a:r>
              <a:rPr lang="en-US"/>
              <a:t> for how to break the problem into objects</a:t>
            </a:r>
            <a:endParaRPr lang="en-US" i="1"/>
          </a:p>
        </p:txBody>
      </p:sp>
    </p:spTree>
    <p:extLst>
      <p:ext uri="{BB962C8B-B14F-4D97-AF65-F5344CB8AC3E}">
        <p14:creationId xmlns:p14="http://schemas.microsoft.com/office/powerpoint/2010/main" val="2756978912"/>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8BF5-AF38-353D-D16B-7183A6C54095}"/>
              </a:ext>
            </a:extLst>
          </p:cNvPr>
          <p:cNvSpPr>
            <a:spLocks noGrp="1"/>
          </p:cNvSpPr>
          <p:nvPr>
            <p:ph type="title"/>
          </p:nvPr>
        </p:nvSpPr>
        <p:spPr>
          <a:xfrm>
            <a:off x="457200" y="254916"/>
            <a:ext cx="8229600" cy="667168"/>
          </a:xfrm>
        </p:spPr>
        <p:txBody>
          <a:bodyPr>
            <a:noAutofit/>
          </a:bodyPr>
          <a:lstStyle/>
          <a:p>
            <a:r>
              <a:rPr lang="en-US" sz="2800" b="1"/>
              <a:t>note:</a:t>
            </a:r>
            <a:r>
              <a:rPr lang="en-US" sz="2800"/>
              <a:t> it can be hard to break problems into objects</a:t>
            </a:r>
          </a:p>
        </p:txBody>
      </p:sp>
      <p:sp>
        <p:nvSpPr>
          <p:cNvPr id="3" name="Content Placeholder 2">
            <a:extLst>
              <a:ext uri="{FF2B5EF4-FFF2-40B4-BE49-F238E27FC236}">
                <a16:creationId xmlns:a16="http://schemas.microsoft.com/office/drawing/2014/main" id="{219C6200-8479-B07A-45B7-DE4DC07AE55D}"/>
              </a:ext>
            </a:extLst>
          </p:cNvPr>
          <p:cNvSpPr>
            <a:spLocks noGrp="1"/>
          </p:cNvSpPr>
          <p:nvPr>
            <p:ph sz="quarter" idx="10"/>
          </p:nvPr>
        </p:nvSpPr>
        <p:spPr>
          <a:xfrm>
            <a:off x="457200" y="963337"/>
            <a:ext cx="8229600" cy="4080271"/>
          </a:xfrm>
        </p:spPr>
        <p:txBody>
          <a:bodyPr/>
          <a:lstStyle/>
          <a:p>
            <a:pPr marL="0" indent="0">
              <a:buNone/>
            </a:pPr>
            <a:r>
              <a:rPr lang="en-US"/>
              <a:t>Consider a very basic question: should a Message send itself?</a:t>
            </a:r>
            <a:br>
              <a:rPr lang="en-US"/>
            </a:br>
            <a:r>
              <a:rPr lang="en-US"/>
              <a:t>‘Sending’ is a key thing I wish to do with Messages,</a:t>
            </a:r>
            <a:br>
              <a:rPr lang="en-US"/>
            </a:br>
            <a:r>
              <a:rPr lang="en-US"/>
              <a:t>so surely Message objects should have a ‘send’ method, right?</a:t>
            </a:r>
            <a:br>
              <a:rPr lang="en-US"/>
            </a:br>
            <a:r>
              <a:rPr lang="en-US"/>
              <a:t>If Messages don’t send themselves, then some other object</a:t>
            </a:r>
            <a:br>
              <a:rPr lang="en-US"/>
            </a:br>
            <a:r>
              <a:rPr lang="en-US"/>
              <a:t>will have todo the sending, like perhaps some not-yet-created Sender object.</a:t>
            </a:r>
            <a:br>
              <a:rPr lang="en-US"/>
            </a:br>
            <a:r>
              <a:rPr lang="en-US"/>
              <a:t>Or wait, every sent Message needs a Recipient, so maybe instead Recipient objects should have a ‘receive’ method.</a:t>
            </a:r>
            <a:br>
              <a:rPr lang="en-US"/>
            </a:br>
            <a:r>
              <a:rPr lang="en-US"/>
              <a:t>This is the conundrum at the heart of object decomposition.</a:t>
            </a:r>
            <a:br>
              <a:rPr lang="en-US"/>
            </a:br>
            <a:r>
              <a:rPr lang="en-US"/>
              <a:t>Every behavior can be re-contextualized by swapping around</a:t>
            </a:r>
            <a:br>
              <a:rPr lang="en-US"/>
            </a:br>
            <a:r>
              <a:rPr lang="en-US"/>
              <a:t>the subject, verb, and objects.</a:t>
            </a:r>
            <a:br>
              <a:rPr lang="en-US"/>
            </a:br>
            <a:r>
              <a:rPr lang="en-US"/>
              <a:t>Senders can send messages to Recipients;</a:t>
            </a:r>
            <a:br>
              <a:rPr lang="en-US"/>
            </a:br>
            <a:r>
              <a:rPr lang="en-US"/>
              <a:t>Messages can send themselves to Recipients;</a:t>
            </a:r>
            <a:br>
              <a:rPr lang="en-US"/>
            </a:br>
            <a:r>
              <a:rPr lang="en-US"/>
              <a:t>and Recipients can receive messages.</a:t>
            </a:r>
            <a:br>
              <a:rPr lang="en-US"/>
            </a:br>
            <a:r>
              <a:rPr lang="en-US"/>
              <a:t>--Brian Will</a:t>
            </a:r>
          </a:p>
        </p:txBody>
      </p:sp>
    </p:spTree>
    <p:extLst>
      <p:ext uri="{BB962C8B-B14F-4D97-AF65-F5344CB8AC3E}">
        <p14:creationId xmlns:p14="http://schemas.microsoft.com/office/powerpoint/2010/main" val="6711424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so</a:t>
            </a:r>
          </a:p>
        </p:txBody>
      </p:sp>
    </p:spTree>
    <p:extLst>
      <p:ext uri="{BB962C8B-B14F-4D97-AF65-F5344CB8AC3E}">
        <p14:creationId xmlns:p14="http://schemas.microsoft.com/office/powerpoint/2010/main" val="349898069"/>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it is very hard to break a problem into objects</a:t>
            </a:r>
          </a:p>
        </p:txBody>
      </p:sp>
    </p:spTree>
    <p:extLst>
      <p:ext uri="{BB962C8B-B14F-4D97-AF65-F5344CB8AC3E}">
        <p14:creationId xmlns:p14="http://schemas.microsoft.com/office/powerpoint/2010/main" val="59053766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but</a:t>
            </a:r>
          </a:p>
        </p:txBody>
      </p:sp>
    </p:spTree>
    <p:extLst>
      <p:ext uri="{BB962C8B-B14F-4D97-AF65-F5344CB8AC3E}">
        <p14:creationId xmlns:p14="http://schemas.microsoft.com/office/powerpoint/2010/main" val="319605936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it is also very </a:t>
            </a:r>
            <a:r>
              <a:rPr lang="en-US" i="1"/>
              <a:t>popular</a:t>
            </a:r>
            <a:r>
              <a:rPr lang="en-US"/>
              <a:t> to break a problem into objects</a:t>
            </a:r>
          </a:p>
        </p:txBody>
      </p:sp>
    </p:spTree>
    <p:extLst>
      <p:ext uri="{BB962C8B-B14F-4D97-AF65-F5344CB8AC3E}">
        <p14:creationId xmlns:p14="http://schemas.microsoft.com/office/powerpoint/2010/main" val="4216426831"/>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C419-AB7E-E83B-1987-AF31A8AF28C1}"/>
              </a:ext>
            </a:extLst>
          </p:cNvPr>
          <p:cNvSpPr>
            <a:spLocks noGrp="1"/>
          </p:cNvSpPr>
          <p:nvPr>
            <p:ph type="title"/>
          </p:nvPr>
        </p:nvSpPr>
        <p:spPr/>
        <p:txBody>
          <a:bodyPr/>
          <a:lstStyle/>
          <a:p>
            <a:r>
              <a:rPr lang="en-US"/>
              <a:t>so let's learn some OOP 🙂👍</a:t>
            </a:r>
          </a:p>
        </p:txBody>
      </p:sp>
    </p:spTree>
    <p:extLst>
      <p:ext uri="{BB962C8B-B14F-4D97-AF65-F5344CB8AC3E}">
        <p14:creationId xmlns:p14="http://schemas.microsoft.com/office/powerpoint/2010/main" val="195431068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inheritance</a:t>
            </a:r>
          </a:p>
        </p:txBody>
      </p:sp>
    </p:spTree>
    <p:extLst>
      <p:ext uri="{BB962C8B-B14F-4D97-AF65-F5344CB8AC3E}">
        <p14:creationId xmlns:p14="http://schemas.microsoft.com/office/powerpoint/2010/main" val="168667905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A76BC2-C6E8-1212-9F96-C538AA0633E1}"/>
              </a:ext>
            </a:extLst>
          </p:cNvPr>
          <p:cNvSpPr>
            <a:spLocks noGrp="1"/>
          </p:cNvSpPr>
          <p:nvPr>
            <p:ph type="title"/>
          </p:nvPr>
        </p:nvSpPr>
        <p:spPr/>
        <p:txBody>
          <a:bodyPr/>
          <a:lstStyle/>
          <a:p>
            <a:r>
              <a:rPr lang="en-US"/>
              <a:t>one class can </a:t>
            </a:r>
            <a:r>
              <a:rPr lang="en-US" b="1"/>
              <a:t>inherit</a:t>
            </a:r>
            <a:r>
              <a:rPr lang="en-US"/>
              <a:t> from another</a:t>
            </a:r>
          </a:p>
        </p:txBody>
      </p:sp>
      <p:sp>
        <p:nvSpPr>
          <p:cNvPr id="5" name="Content Placeholder 4">
            <a:extLst>
              <a:ext uri="{FF2B5EF4-FFF2-40B4-BE49-F238E27FC236}">
                <a16:creationId xmlns:a16="http://schemas.microsoft.com/office/drawing/2014/main" id="{A62B7E5C-CC46-8E88-5E01-1F85B5B5236A}"/>
              </a:ext>
            </a:extLst>
          </p:cNvPr>
          <p:cNvSpPr>
            <a:spLocks noGrp="1"/>
          </p:cNvSpPr>
          <p:nvPr>
            <p:ph sz="quarter" idx="10"/>
          </p:nvPr>
        </p:nvSpPr>
        <p:spPr/>
        <p:txBody>
          <a:bodyPr/>
          <a:lstStyle/>
          <a:p>
            <a:r>
              <a:rPr lang="en-US"/>
              <a:t>a</a:t>
            </a:r>
            <a:r>
              <a:rPr lang="en-US" b="1"/>
              <a:t> child class</a:t>
            </a:r>
            <a:r>
              <a:rPr lang="en-US"/>
              <a:t> (</a:t>
            </a:r>
            <a:r>
              <a:rPr lang="en-US" b="1"/>
              <a:t>derived class</a:t>
            </a:r>
            <a:r>
              <a:rPr lang="en-US"/>
              <a:t>, </a:t>
            </a:r>
            <a:r>
              <a:rPr lang="en-US" b="1"/>
              <a:t>subclass</a:t>
            </a:r>
            <a:r>
              <a:rPr lang="en-US"/>
              <a:t>) inherits from</a:t>
            </a:r>
            <a:br>
              <a:rPr lang="en-US"/>
            </a:br>
            <a:r>
              <a:rPr lang="en-US"/>
              <a:t>its </a:t>
            </a:r>
            <a:r>
              <a:rPr lang="en-US" b="1"/>
              <a:t>parent class</a:t>
            </a:r>
            <a:r>
              <a:rPr lang="en-US"/>
              <a:t> (</a:t>
            </a:r>
            <a:r>
              <a:rPr lang="en-US" b="1"/>
              <a:t>base class</a:t>
            </a:r>
            <a:r>
              <a:rPr lang="en-US"/>
              <a:t>, </a:t>
            </a:r>
            <a:r>
              <a:rPr lang="en-US" b="1"/>
              <a:t>superclass</a:t>
            </a:r>
            <a:r>
              <a:rPr lang="en-US"/>
              <a:t>)</a:t>
            </a:r>
          </a:p>
          <a:p>
            <a:pPr lvl="1"/>
            <a:r>
              <a:rPr lang="en-US"/>
              <a:t>a child </a:t>
            </a:r>
            <a:r>
              <a:rPr lang="en-US" b="1"/>
              <a:t>inherits</a:t>
            </a:r>
            <a:r>
              <a:rPr lang="en-US"/>
              <a:t> (gets, has) its parents' variables and functions</a:t>
            </a:r>
          </a:p>
        </p:txBody>
      </p:sp>
      <p:sp>
        <p:nvSpPr>
          <p:cNvPr id="6" name="TextBox 5">
            <a:extLst>
              <a:ext uri="{FF2B5EF4-FFF2-40B4-BE49-F238E27FC236}">
                <a16:creationId xmlns:a16="http://schemas.microsoft.com/office/drawing/2014/main" id="{4909D4A2-33D3-4071-84CD-639D7E8842DC}"/>
              </a:ext>
            </a:extLst>
          </p:cNvPr>
          <p:cNvSpPr txBox="1"/>
          <p:nvPr/>
        </p:nvSpPr>
        <p:spPr>
          <a:xfrm>
            <a:off x="4572000" y="2237635"/>
            <a:ext cx="3886200" cy="2702278"/>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endParaRPr lang="en-US" sz="1600">
              <a:solidFill>
                <a:srgbClr val="0000F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solidFill>
                  <a:srgbClr val="0000FF"/>
                </a:solidFill>
                <a:effectLst/>
                <a:latin typeface="Consolas" panose="020B0609020204030204" pitchFamily="49" charset="0"/>
                <a:cs typeface="Consolas" panose="020B0609020204030204" pitchFamily="49" charset="0"/>
              </a:rPr>
              <a:t>class</a:t>
            </a:r>
            <a:r>
              <a:rPr lang="en-US" sz="1600">
                <a:effectLst/>
                <a:latin typeface="Consolas" panose="020B0609020204030204" pitchFamily="49" charset="0"/>
                <a:cs typeface="Consolas" panose="020B0609020204030204" pitchFamily="49" charset="0"/>
              </a:rPr>
              <a:t> </a:t>
            </a:r>
            <a:r>
              <a:rPr lang="en-US" sz="1600">
                <a:solidFill>
                  <a:srgbClr val="000080"/>
                </a:solidFill>
                <a:effectLst/>
                <a:latin typeface="Consolas" panose="020B0609020204030204" pitchFamily="49" charset="0"/>
                <a:cs typeface="Consolas" panose="020B0609020204030204" pitchFamily="49" charset="0"/>
              </a:rPr>
              <a:t>App</a:t>
            </a:r>
            <a:r>
              <a:rPr lang="en-US" sz="1600">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Vector2</a:t>
            </a:r>
            <a:r>
              <a:rPr lang="en-US" sz="1600">
                <a:latin typeface="Consolas" panose="020B0609020204030204" pitchFamily="49" charset="0"/>
                <a:cs typeface="Consolas" panose="020B0609020204030204" pitchFamily="49" charset="0"/>
              </a:rPr>
              <a:t> mousePosition;</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boolean </a:t>
            </a:r>
            <a:r>
              <a:rPr lang="en-US" sz="1600">
                <a:latin typeface="Consolas" panose="020B0609020204030204" pitchFamily="49" charset="0"/>
                <a:cs typeface="Consolas" panose="020B0609020204030204" pitchFamily="49" charset="0"/>
              </a:rPr>
              <a:t>keyPressed(</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cs typeface="Consolas" panose="020B0609020204030204" pitchFamily="49" charset="0"/>
              </a:rPr>
              <a:t>);</a:t>
            </a:r>
          </a:p>
          <a:p>
            <a:pPr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1126C"/>
                </a:solidFill>
                <a:latin typeface="Consolas" panose="020B0609020204030204" pitchFamily="49" charset="0"/>
                <a:cs typeface="Consolas" panose="020B0609020204030204" pitchFamily="49" charset="0"/>
              </a:rPr>
              <a:t>void</a:t>
            </a:r>
            <a:r>
              <a:rPr lang="en-US" sz="1600">
                <a:latin typeface="Consolas" panose="020B0609020204030204" pitchFamily="49" charset="0"/>
                <a:cs typeface="Consolas" panose="020B0609020204030204" pitchFamily="49" charset="0"/>
              </a:rPr>
              <a:t> setup() { </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1126C"/>
                </a:solidFill>
                <a:latin typeface="Consolas" panose="020B0609020204030204" pitchFamily="49" charset="0"/>
                <a:cs typeface="Consolas" panose="020B0609020204030204" pitchFamily="49" charset="0"/>
              </a:rPr>
              <a:t>void</a:t>
            </a:r>
            <a:r>
              <a:rPr lang="en-US" sz="1600">
                <a:latin typeface="Consolas" panose="020B0609020204030204" pitchFamily="49" charset="0"/>
                <a:cs typeface="Consolas" panose="020B0609020204030204" pitchFamily="49" charset="0"/>
              </a:rPr>
              <a:t> loop() { </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solidFill>
                  <a:schemeClr val="bg2">
                    <a:lumMod val="60000"/>
                    <a:lumOff val="40000"/>
                  </a:schemeClr>
                </a:solidFill>
                <a:latin typeface="Consolas" panose="020B0609020204030204" pitchFamily="49" charset="0"/>
                <a:cs typeface="Consolas" panose="020B0609020204030204" pitchFamily="49" charset="0"/>
              </a:rPr>
              <a:t>    ...</a:t>
            </a:r>
            <a:endParaRPr lang="en-US" sz="1600">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sz="1600">
              <a:latin typeface="Consolas" panose="020B0609020204030204" pitchFamily="49" charset="0"/>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E508DF2F-620B-E7FE-580F-D1D554D1B19B}"/>
              </a:ext>
            </a:extLst>
          </p:cNvPr>
          <p:cNvSpPr txBox="1"/>
          <p:nvPr/>
        </p:nvSpPr>
        <p:spPr>
          <a:xfrm>
            <a:off x="457200" y="2238685"/>
            <a:ext cx="3886200" cy="2702278"/>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17B00"/>
                </a:solidFill>
                <a:effectLst/>
                <a:latin typeface="Consolas" panose="020B0609020204030204" pitchFamily="49" charset="0"/>
                <a:cs typeface="Consolas" panose="020B0609020204030204" pitchFamily="49" charset="0"/>
              </a:rPr>
              <a:t>// </a:t>
            </a:r>
            <a:r>
              <a:rPr lang="en-US" sz="1600" b="1">
                <a:solidFill>
                  <a:srgbClr val="017B00"/>
                </a:solidFill>
                <a:effectLst/>
                <a:latin typeface="Consolas" panose="020B0609020204030204" pitchFamily="49" charset="0"/>
                <a:cs typeface="Consolas" panose="020B0609020204030204" pitchFamily="49" charset="0"/>
              </a:rPr>
              <a:t>Inheritance:</a:t>
            </a:r>
            <a:r>
              <a:rPr lang="en-US" sz="1600">
                <a:solidFill>
                  <a:srgbClr val="017B00"/>
                </a:solidFill>
                <a:effectLst/>
                <a:latin typeface="Consolas" panose="020B0609020204030204" pitchFamily="49" charset="0"/>
                <a:cs typeface="Consolas" panose="020B0609020204030204" pitchFamily="49" charset="0"/>
              </a:rPr>
              <a:t> HW13 </a:t>
            </a:r>
            <a:r>
              <a:rPr lang="en-US" sz="1600" b="1">
                <a:solidFill>
                  <a:srgbClr val="017B00"/>
                </a:solidFill>
                <a:effectLst/>
                <a:latin typeface="Consolas" panose="020B0609020204030204" pitchFamily="49" charset="0"/>
                <a:cs typeface="Consolas" panose="020B0609020204030204" pitchFamily="49" charset="0"/>
              </a:rPr>
              <a:t>is</a:t>
            </a:r>
            <a:r>
              <a:rPr lang="en-US" sz="1600">
                <a:solidFill>
                  <a:srgbClr val="017B00"/>
                </a:solidFill>
                <a:effectLst/>
                <a:latin typeface="Consolas" panose="020B0609020204030204" pitchFamily="49" charset="0"/>
                <a:cs typeface="Consolas" panose="020B0609020204030204" pitchFamily="49" charset="0"/>
              </a:rPr>
              <a:t> an App</a:t>
            </a:r>
          </a:p>
          <a:p>
            <a:pPr lvl="0" defTabSz="342886">
              <a:spcBef>
                <a:spcPct val="20000"/>
              </a:spcBef>
              <a:buClr>
                <a:srgbClr val="FFFFFF">
                  <a:lumMod val="65000"/>
                </a:srgbClr>
              </a:buClr>
            </a:pPr>
            <a:r>
              <a:rPr lang="en-US" sz="1600">
                <a:solidFill>
                  <a:srgbClr val="0000FF"/>
                </a:solidFill>
                <a:effectLst/>
                <a:latin typeface="Consolas" panose="020B0609020204030204" pitchFamily="49" charset="0"/>
                <a:cs typeface="Consolas" panose="020B0609020204030204" pitchFamily="49" charset="0"/>
              </a:rPr>
              <a:t>class</a:t>
            </a:r>
            <a:r>
              <a:rPr lang="en-US" sz="1600">
                <a:effectLst/>
                <a:latin typeface="Consolas" panose="020B0609020204030204" pitchFamily="49" charset="0"/>
                <a:cs typeface="Consolas" panose="020B0609020204030204" pitchFamily="49" charset="0"/>
              </a:rPr>
              <a:t> </a:t>
            </a:r>
            <a:r>
              <a:rPr lang="en-US" sz="1600">
                <a:solidFill>
                  <a:srgbClr val="000080"/>
                </a:solidFill>
                <a:effectLst/>
                <a:latin typeface="Consolas" panose="020B0609020204030204" pitchFamily="49" charset="0"/>
                <a:cs typeface="Consolas" panose="020B0609020204030204" pitchFamily="49" charset="0"/>
              </a:rPr>
              <a:t>HW13 </a:t>
            </a:r>
            <a:r>
              <a:rPr lang="en-US" sz="1600" b="1">
                <a:solidFill>
                  <a:srgbClr val="0000FF"/>
                </a:solidFill>
                <a:effectLst/>
                <a:latin typeface="Consolas" panose="020B0609020204030204" pitchFamily="49" charset="0"/>
                <a:cs typeface="Consolas" panose="020B0609020204030204" pitchFamily="49" charset="0"/>
              </a:rPr>
              <a:t>extends</a:t>
            </a:r>
            <a:r>
              <a:rPr lang="en-US" sz="1600">
                <a:solidFill>
                  <a:srgbClr val="000080"/>
                </a:solidFill>
                <a:effectLst/>
                <a:latin typeface="Consolas" panose="020B0609020204030204" pitchFamily="49" charset="0"/>
                <a:cs typeface="Consolas" panose="020B0609020204030204" pitchFamily="49" charset="0"/>
              </a:rPr>
              <a:t> App</a:t>
            </a:r>
            <a:r>
              <a:rPr lang="en-US" sz="1600">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solidFill>
                  <a:srgbClr val="017B00"/>
                </a:solidFill>
                <a:latin typeface="Consolas" panose="020B0609020204030204" pitchFamily="49" charset="0"/>
                <a:cs typeface="Consolas" panose="020B0609020204030204" pitchFamily="49" charset="0"/>
              </a:rPr>
              <a:t>    // HW13 </a:t>
            </a:r>
            <a:r>
              <a:rPr lang="en-US" sz="1600" b="1">
                <a:solidFill>
                  <a:srgbClr val="017B00"/>
                </a:solidFill>
                <a:latin typeface="Consolas" panose="020B0609020204030204" pitchFamily="49" charset="0"/>
                <a:cs typeface="Consolas" panose="020B0609020204030204" pitchFamily="49" charset="0"/>
              </a:rPr>
              <a:t>overrides</a:t>
            </a:r>
            <a:r>
              <a:rPr lang="en-US" sz="1600">
                <a:solidFill>
                  <a:srgbClr val="017B00"/>
                </a:solidFill>
                <a:latin typeface="Consolas" panose="020B0609020204030204" pitchFamily="49" charset="0"/>
                <a:cs typeface="Consolas" panose="020B0609020204030204" pitchFamily="49" charset="0"/>
              </a:rPr>
              <a:t> loop()</a:t>
            </a:r>
            <a:endParaRPr lang="en-US" sz="1600">
              <a:solidFill>
                <a:srgbClr val="017B00"/>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1126C"/>
                </a:solidFill>
                <a:latin typeface="Consolas" panose="020B0609020204030204" pitchFamily="49" charset="0"/>
                <a:cs typeface="Consolas" panose="020B0609020204030204" pitchFamily="49" charset="0"/>
              </a:rPr>
              <a:t>void</a:t>
            </a:r>
            <a:r>
              <a:rPr lang="en-US" sz="1600">
                <a:latin typeface="Consolas" panose="020B0609020204030204" pitchFamily="49" charset="0"/>
                <a:cs typeface="Consolas" panose="020B0609020204030204" pitchFamily="49" charset="0"/>
              </a:rPr>
              <a:t> loop()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(keyPressed(</a:t>
            </a:r>
            <a:r>
              <a:rPr lang="en-US" sz="1600">
                <a:solidFill>
                  <a:srgbClr val="F80B8D"/>
                </a:solidFill>
                <a:latin typeface="Consolas" panose="020B0609020204030204" pitchFamily="49" charset="0"/>
                <a:cs typeface="Consolas" panose="020B0609020204030204" pitchFamily="49" charset="0"/>
              </a:rPr>
              <a:t>'a'</a:t>
            </a: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chemeClr val="bg2">
                    <a:lumMod val="60000"/>
                    <a:lumOff val="40000"/>
                  </a:schemeClr>
                </a:solidFill>
                <a:latin typeface="Consolas" panose="020B0609020204030204" pitchFamily="49" charset="0"/>
                <a:cs typeface="Consolas" panose="020B0609020204030204" pitchFamily="49" charset="0"/>
              </a:rPr>
              <a:t>...</a:t>
            </a:r>
            <a:endParaRPr lang="en-US" sz="1600">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98407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A76BC2-C6E8-1212-9F96-C538AA0633E1}"/>
              </a:ext>
            </a:extLst>
          </p:cNvPr>
          <p:cNvSpPr>
            <a:spLocks noGrp="1"/>
          </p:cNvSpPr>
          <p:nvPr>
            <p:ph type="title"/>
          </p:nvPr>
        </p:nvSpPr>
        <p:spPr/>
        <p:txBody>
          <a:bodyPr>
            <a:normAutofit fontScale="90000"/>
          </a:bodyPr>
          <a:lstStyle/>
          <a:p>
            <a:r>
              <a:rPr lang="en-US"/>
              <a:t>inheritance is convenient, but NOT fundamental</a:t>
            </a:r>
            <a:br>
              <a:rPr lang="en-US"/>
            </a:br>
            <a:r>
              <a:rPr lang="en-US" sz="2000"/>
              <a:t>(except sometimes in Java)</a:t>
            </a:r>
            <a:endParaRPr lang="en-US"/>
          </a:p>
        </p:txBody>
      </p:sp>
      <p:sp>
        <p:nvSpPr>
          <p:cNvPr id="10" name="Content Placeholder 9">
            <a:extLst>
              <a:ext uri="{FF2B5EF4-FFF2-40B4-BE49-F238E27FC236}">
                <a16:creationId xmlns:a16="http://schemas.microsoft.com/office/drawing/2014/main" id="{262E7EA1-B20B-5D67-EDE4-B4CB8FEF16C7}"/>
              </a:ext>
            </a:extLst>
          </p:cNvPr>
          <p:cNvSpPr>
            <a:spLocks noGrp="1"/>
          </p:cNvSpPr>
          <p:nvPr>
            <p:ph sz="quarter" idx="10"/>
          </p:nvPr>
        </p:nvSpPr>
        <p:spPr/>
        <p:txBody>
          <a:bodyPr/>
          <a:lstStyle/>
          <a:p>
            <a:r>
              <a:rPr lang="en-US"/>
              <a:t>instead of extending a class, we can store a reference to an instance of it</a:t>
            </a:r>
          </a:p>
          <a:p>
            <a:pPr lvl="1"/>
            <a:r>
              <a:rPr lang="en-US"/>
              <a:t>this is called "</a:t>
            </a:r>
            <a:r>
              <a:rPr lang="en-US" b="1"/>
              <a:t>composition</a:t>
            </a:r>
            <a:r>
              <a:rPr lang="en-US"/>
              <a:t>"</a:t>
            </a:r>
          </a:p>
          <a:p>
            <a:pPr lvl="1"/>
            <a:r>
              <a:rPr lang="en-US"/>
              <a:t>we will have to use the dot operator (a lot) more, but c'est la vie</a:t>
            </a:r>
          </a:p>
        </p:txBody>
      </p:sp>
      <p:sp>
        <p:nvSpPr>
          <p:cNvPr id="3" name="TextBox 2">
            <a:extLst>
              <a:ext uri="{FF2B5EF4-FFF2-40B4-BE49-F238E27FC236}">
                <a16:creationId xmlns:a16="http://schemas.microsoft.com/office/drawing/2014/main" id="{F87093DF-4628-FB48-C0CB-5EDFE35B9879}"/>
              </a:ext>
            </a:extLst>
          </p:cNvPr>
          <p:cNvSpPr txBox="1"/>
          <p:nvPr/>
        </p:nvSpPr>
        <p:spPr>
          <a:xfrm>
            <a:off x="4572000" y="2237635"/>
            <a:ext cx="4025900" cy="270227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17B00"/>
                </a:solidFill>
                <a:effectLst/>
                <a:latin typeface="Consolas" panose="020B0609020204030204" pitchFamily="49" charset="0"/>
                <a:cs typeface="Consolas" panose="020B0609020204030204" pitchFamily="49" charset="0"/>
              </a:rPr>
              <a:t>// </a:t>
            </a:r>
            <a:r>
              <a:rPr lang="en-US" sz="1600" b="1">
                <a:solidFill>
                  <a:srgbClr val="017B00"/>
                </a:solidFill>
                <a:effectLst/>
                <a:latin typeface="Consolas" panose="020B0609020204030204" pitchFamily="49" charset="0"/>
                <a:cs typeface="Consolas" panose="020B0609020204030204" pitchFamily="49" charset="0"/>
              </a:rPr>
              <a:t>Composition: </a:t>
            </a:r>
            <a:r>
              <a:rPr lang="en-US" sz="1600">
                <a:solidFill>
                  <a:srgbClr val="017B00"/>
                </a:solidFill>
                <a:effectLst/>
                <a:latin typeface="Consolas" panose="020B0609020204030204" pitchFamily="49" charset="0"/>
                <a:cs typeface="Consolas" panose="020B0609020204030204" pitchFamily="49" charset="0"/>
              </a:rPr>
              <a:t>HW13 </a:t>
            </a:r>
            <a:r>
              <a:rPr lang="en-US" sz="1600" b="1">
                <a:solidFill>
                  <a:srgbClr val="017B00"/>
                </a:solidFill>
                <a:effectLst/>
                <a:latin typeface="Consolas" panose="020B0609020204030204" pitchFamily="49" charset="0"/>
                <a:cs typeface="Consolas" panose="020B0609020204030204" pitchFamily="49" charset="0"/>
              </a:rPr>
              <a:t>has</a:t>
            </a:r>
            <a:r>
              <a:rPr lang="en-US" sz="1600">
                <a:solidFill>
                  <a:srgbClr val="017B00"/>
                </a:solidFill>
                <a:effectLst/>
                <a:latin typeface="Consolas" panose="020B0609020204030204" pitchFamily="49" charset="0"/>
                <a:cs typeface="Consolas" panose="020B0609020204030204" pitchFamily="49" charset="0"/>
              </a:rPr>
              <a:t> an App</a:t>
            </a:r>
            <a:endParaRPr lang="en-US" sz="1600">
              <a:solidFill>
                <a:srgbClr val="0000F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solidFill>
                  <a:srgbClr val="0000FF"/>
                </a:solidFill>
                <a:effectLst/>
                <a:latin typeface="Consolas" panose="020B0609020204030204" pitchFamily="49" charset="0"/>
                <a:cs typeface="Consolas" panose="020B0609020204030204" pitchFamily="49" charset="0"/>
              </a:rPr>
              <a:t>class</a:t>
            </a:r>
            <a:r>
              <a:rPr lang="en-US" sz="1600">
                <a:effectLst/>
                <a:latin typeface="Consolas" panose="020B0609020204030204" pitchFamily="49" charset="0"/>
                <a:cs typeface="Consolas" panose="020B0609020204030204" pitchFamily="49" charset="0"/>
              </a:rPr>
              <a:t> </a:t>
            </a:r>
            <a:r>
              <a:rPr lang="en-US" sz="1600">
                <a:solidFill>
                  <a:srgbClr val="000080"/>
                </a:solidFill>
                <a:effectLst/>
                <a:latin typeface="Consolas" panose="020B0609020204030204" pitchFamily="49" charset="0"/>
                <a:cs typeface="Consolas" panose="020B0609020204030204" pitchFamily="49" charset="0"/>
              </a:rPr>
              <a:t>HW13 {</a:t>
            </a:r>
            <a:endParaRPr lang="en-US" sz="1600">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solidFill>
                  <a:srgbClr val="017B00"/>
                </a:solidFill>
                <a:latin typeface="Consolas" panose="020B0609020204030204" pitchFamily="49" charset="0"/>
                <a:cs typeface="Consolas" panose="020B0609020204030204" pitchFamily="49" charset="0"/>
              </a:rPr>
              <a:t>   </a:t>
            </a:r>
            <a:r>
              <a:rPr lang="en-US" sz="1600" b="1">
                <a:solidFill>
                  <a:srgbClr val="017B00"/>
                </a:solidFill>
                <a:latin typeface="Consolas" panose="020B0609020204030204" pitchFamily="49" charset="0"/>
                <a:cs typeface="Consolas" panose="020B0609020204030204" pitchFamily="49" charset="0"/>
              </a:rPr>
              <a:t> </a:t>
            </a:r>
            <a:r>
              <a:rPr lang="en-US" sz="1600" b="1">
                <a:solidFill>
                  <a:srgbClr val="01126C"/>
                </a:solidFill>
                <a:latin typeface="Consolas" panose="020B0609020204030204" pitchFamily="49" charset="0"/>
                <a:cs typeface="Consolas" panose="020B0609020204030204" pitchFamily="49" charset="0"/>
              </a:rPr>
              <a:t>App</a:t>
            </a:r>
            <a:r>
              <a:rPr lang="en-US" sz="1600" b="1">
                <a:solidFill>
                  <a:srgbClr val="017B00"/>
                </a:solidFill>
                <a:latin typeface="Consolas" panose="020B0609020204030204" pitchFamily="49" charset="0"/>
                <a:cs typeface="Consolas" panose="020B0609020204030204" pitchFamily="49" charset="0"/>
              </a:rPr>
              <a:t> </a:t>
            </a:r>
            <a:r>
              <a:rPr lang="en-US" sz="1600" b="1">
                <a:latin typeface="Consolas" panose="020B0609020204030204" pitchFamily="49" charset="0"/>
                <a:cs typeface="Consolas" panose="020B0609020204030204" pitchFamily="49" charset="0"/>
              </a:rPr>
              <a:t>app;</a:t>
            </a:r>
            <a:endParaRPr lang="en-US" sz="1600" b="1">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1126C"/>
                </a:solidFill>
                <a:latin typeface="Consolas" panose="020B0609020204030204" pitchFamily="49" charset="0"/>
                <a:cs typeface="Consolas" panose="020B0609020204030204" pitchFamily="49" charset="0"/>
              </a:rPr>
              <a:t>void</a:t>
            </a:r>
            <a:r>
              <a:rPr lang="en-US" sz="1600">
                <a:latin typeface="Consolas" panose="020B0609020204030204" pitchFamily="49" charset="0"/>
                <a:cs typeface="Consolas" panose="020B0609020204030204" pitchFamily="49" charset="0"/>
              </a:rPr>
              <a:t> loop()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a:t>
            </a:r>
            <a:r>
              <a:rPr lang="en-US" sz="1600" b="1">
                <a:latin typeface="Consolas" panose="020B0609020204030204" pitchFamily="49" charset="0"/>
                <a:cs typeface="Consolas" panose="020B0609020204030204" pitchFamily="49" charset="0"/>
              </a:rPr>
              <a:t>app.</a:t>
            </a:r>
            <a:r>
              <a:rPr lang="en-US" sz="1600">
                <a:latin typeface="Consolas" panose="020B0609020204030204" pitchFamily="49" charset="0"/>
                <a:cs typeface="Consolas" panose="020B0609020204030204" pitchFamily="49" charset="0"/>
              </a:rPr>
              <a:t>keyPressed(</a:t>
            </a:r>
            <a:r>
              <a:rPr lang="en-US" sz="1600">
                <a:solidFill>
                  <a:srgbClr val="F80B8D"/>
                </a:solidFill>
                <a:latin typeface="Consolas" panose="020B0609020204030204" pitchFamily="49" charset="0"/>
                <a:cs typeface="Consolas" panose="020B0609020204030204" pitchFamily="49" charset="0"/>
              </a:rPr>
              <a:t>'a'</a:t>
            </a: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p:txBody>
      </p:sp>
      <p:sp>
        <p:nvSpPr>
          <p:cNvPr id="9" name="TextBox 8">
            <a:extLst>
              <a:ext uri="{FF2B5EF4-FFF2-40B4-BE49-F238E27FC236}">
                <a16:creationId xmlns:a16="http://schemas.microsoft.com/office/drawing/2014/main" id="{2D7AD9BF-6853-C603-CE03-FEC2D1A20859}"/>
              </a:ext>
            </a:extLst>
          </p:cNvPr>
          <p:cNvSpPr txBox="1"/>
          <p:nvPr/>
        </p:nvSpPr>
        <p:spPr>
          <a:xfrm>
            <a:off x="457200" y="2238685"/>
            <a:ext cx="3886200" cy="2702278"/>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17B00"/>
                </a:solidFill>
                <a:effectLst/>
                <a:latin typeface="Consolas" panose="020B0609020204030204" pitchFamily="49" charset="0"/>
                <a:cs typeface="Consolas" panose="020B0609020204030204" pitchFamily="49" charset="0"/>
              </a:rPr>
              <a:t>// </a:t>
            </a:r>
            <a:r>
              <a:rPr lang="en-US" sz="1600" b="1">
                <a:solidFill>
                  <a:srgbClr val="017B00"/>
                </a:solidFill>
                <a:effectLst/>
                <a:latin typeface="Consolas" panose="020B0609020204030204" pitchFamily="49" charset="0"/>
                <a:cs typeface="Consolas" panose="020B0609020204030204" pitchFamily="49" charset="0"/>
              </a:rPr>
              <a:t>Inheritance:</a:t>
            </a:r>
            <a:r>
              <a:rPr lang="en-US" sz="1600">
                <a:solidFill>
                  <a:srgbClr val="017B00"/>
                </a:solidFill>
                <a:effectLst/>
                <a:latin typeface="Consolas" panose="020B0609020204030204" pitchFamily="49" charset="0"/>
                <a:cs typeface="Consolas" panose="020B0609020204030204" pitchFamily="49" charset="0"/>
              </a:rPr>
              <a:t> HW13 </a:t>
            </a:r>
            <a:r>
              <a:rPr lang="en-US" sz="1600" b="1">
                <a:solidFill>
                  <a:srgbClr val="017B00"/>
                </a:solidFill>
                <a:effectLst/>
                <a:latin typeface="Consolas" panose="020B0609020204030204" pitchFamily="49" charset="0"/>
                <a:cs typeface="Consolas" panose="020B0609020204030204" pitchFamily="49" charset="0"/>
              </a:rPr>
              <a:t>is</a:t>
            </a:r>
            <a:r>
              <a:rPr lang="en-US" sz="1600">
                <a:solidFill>
                  <a:srgbClr val="017B00"/>
                </a:solidFill>
                <a:effectLst/>
                <a:latin typeface="Consolas" panose="020B0609020204030204" pitchFamily="49" charset="0"/>
                <a:cs typeface="Consolas" panose="020B0609020204030204" pitchFamily="49" charset="0"/>
              </a:rPr>
              <a:t> an App</a:t>
            </a:r>
          </a:p>
          <a:p>
            <a:pPr lvl="0" defTabSz="342886">
              <a:spcBef>
                <a:spcPct val="20000"/>
              </a:spcBef>
              <a:buClr>
                <a:srgbClr val="FFFFFF">
                  <a:lumMod val="65000"/>
                </a:srgbClr>
              </a:buClr>
            </a:pPr>
            <a:r>
              <a:rPr lang="en-US" sz="1600">
                <a:solidFill>
                  <a:srgbClr val="0000FF"/>
                </a:solidFill>
                <a:effectLst/>
                <a:latin typeface="Consolas" panose="020B0609020204030204" pitchFamily="49" charset="0"/>
                <a:cs typeface="Consolas" panose="020B0609020204030204" pitchFamily="49" charset="0"/>
              </a:rPr>
              <a:t>class</a:t>
            </a:r>
            <a:r>
              <a:rPr lang="en-US" sz="1600">
                <a:effectLst/>
                <a:latin typeface="Consolas" panose="020B0609020204030204" pitchFamily="49" charset="0"/>
                <a:cs typeface="Consolas" panose="020B0609020204030204" pitchFamily="49" charset="0"/>
              </a:rPr>
              <a:t> </a:t>
            </a:r>
            <a:r>
              <a:rPr lang="en-US" sz="1600">
                <a:solidFill>
                  <a:srgbClr val="000080"/>
                </a:solidFill>
                <a:effectLst/>
                <a:latin typeface="Consolas" panose="020B0609020204030204" pitchFamily="49" charset="0"/>
                <a:cs typeface="Consolas" panose="020B0609020204030204" pitchFamily="49" charset="0"/>
              </a:rPr>
              <a:t>HW13 </a:t>
            </a:r>
            <a:r>
              <a:rPr lang="en-US" sz="1600" b="1">
                <a:solidFill>
                  <a:srgbClr val="0000FF"/>
                </a:solidFill>
                <a:effectLst/>
                <a:latin typeface="Consolas" panose="020B0609020204030204" pitchFamily="49" charset="0"/>
                <a:cs typeface="Consolas" panose="020B0609020204030204" pitchFamily="49" charset="0"/>
              </a:rPr>
              <a:t>extends</a:t>
            </a:r>
            <a:r>
              <a:rPr lang="en-US" sz="1600">
                <a:solidFill>
                  <a:srgbClr val="000080"/>
                </a:solidFill>
                <a:effectLst/>
                <a:latin typeface="Consolas" panose="020B0609020204030204" pitchFamily="49" charset="0"/>
                <a:cs typeface="Consolas" panose="020B0609020204030204" pitchFamily="49" charset="0"/>
              </a:rPr>
              <a:t> App</a:t>
            </a:r>
            <a:r>
              <a:rPr lang="en-US" sz="1600">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solidFill>
                  <a:srgbClr val="017B00"/>
                </a:solidFill>
                <a:latin typeface="Consolas" panose="020B0609020204030204" pitchFamily="49" charset="0"/>
                <a:cs typeface="Consolas" panose="020B0609020204030204" pitchFamily="49" charset="0"/>
              </a:rPr>
              <a:t>    // HW13 </a:t>
            </a:r>
            <a:r>
              <a:rPr lang="en-US" sz="1600" b="1">
                <a:solidFill>
                  <a:srgbClr val="017B00"/>
                </a:solidFill>
                <a:latin typeface="Consolas" panose="020B0609020204030204" pitchFamily="49" charset="0"/>
                <a:cs typeface="Consolas" panose="020B0609020204030204" pitchFamily="49" charset="0"/>
              </a:rPr>
              <a:t>overrides</a:t>
            </a:r>
            <a:r>
              <a:rPr lang="en-US" sz="1600">
                <a:solidFill>
                  <a:srgbClr val="017B00"/>
                </a:solidFill>
                <a:latin typeface="Consolas" panose="020B0609020204030204" pitchFamily="49" charset="0"/>
                <a:cs typeface="Consolas" panose="020B0609020204030204" pitchFamily="49" charset="0"/>
              </a:rPr>
              <a:t> loop()</a:t>
            </a:r>
            <a:endParaRPr lang="en-US" sz="1600">
              <a:solidFill>
                <a:srgbClr val="017B00"/>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1126C"/>
                </a:solidFill>
                <a:latin typeface="Consolas" panose="020B0609020204030204" pitchFamily="49" charset="0"/>
                <a:cs typeface="Consolas" panose="020B0609020204030204" pitchFamily="49" charset="0"/>
              </a:rPr>
              <a:t>void</a:t>
            </a:r>
            <a:r>
              <a:rPr lang="en-US" sz="1600">
                <a:latin typeface="Consolas" panose="020B0609020204030204" pitchFamily="49" charset="0"/>
                <a:cs typeface="Consolas" panose="020B0609020204030204" pitchFamily="49" charset="0"/>
              </a:rPr>
              <a:t> loop()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(keyPressed(</a:t>
            </a:r>
            <a:r>
              <a:rPr lang="en-US" sz="1600">
                <a:solidFill>
                  <a:srgbClr val="F80B8D"/>
                </a:solidFill>
                <a:latin typeface="Consolas" panose="020B0609020204030204" pitchFamily="49" charset="0"/>
                <a:cs typeface="Consolas" panose="020B0609020204030204" pitchFamily="49" charset="0"/>
              </a:rPr>
              <a:t>'a'</a:t>
            </a: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25043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0AD041-9FC2-EB27-DE8F-065E2B712992}"/>
              </a:ext>
            </a:extLst>
          </p:cNvPr>
          <p:cNvSpPr>
            <a:spLocks noGrp="1"/>
          </p:cNvSpPr>
          <p:nvPr>
            <p:ph type="title"/>
          </p:nvPr>
        </p:nvSpPr>
        <p:spPr/>
        <p:txBody>
          <a:bodyPr/>
          <a:lstStyle/>
          <a:p>
            <a:r>
              <a:rPr lang="en-US"/>
              <a:t>doubly-linked list</a:t>
            </a:r>
          </a:p>
        </p:txBody>
      </p:sp>
      <p:cxnSp>
        <p:nvCxnSpPr>
          <p:cNvPr id="2" name="Straight Arrow Connector 1">
            <a:extLst>
              <a:ext uri="{FF2B5EF4-FFF2-40B4-BE49-F238E27FC236}">
                <a16:creationId xmlns:a16="http://schemas.microsoft.com/office/drawing/2014/main" id="{BF1E86CF-F286-040B-903D-56E62BD91570}"/>
              </a:ext>
            </a:extLst>
          </p:cNvPr>
          <p:cNvCxnSpPr>
            <a:cxnSpLocks/>
          </p:cNvCxnSpPr>
          <p:nvPr/>
        </p:nvCxnSpPr>
        <p:spPr>
          <a:xfrm flipV="1">
            <a:off x="1450909" y="1454019"/>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56018022-5DB3-6E95-B156-36FAC281A0A2}"/>
              </a:ext>
            </a:extLst>
          </p:cNvPr>
          <p:cNvSpPr txBox="1"/>
          <p:nvPr/>
        </p:nvSpPr>
        <p:spPr>
          <a:xfrm>
            <a:off x="744328" y="1563054"/>
            <a:ext cx="706581" cy="369332"/>
          </a:xfrm>
          <a:prstGeom prst="rect">
            <a:avLst/>
          </a:prstGeom>
          <a:noFill/>
        </p:spPr>
        <p:txBody>
          <a:bodyPr wrap="square" rtlCol="0">
            <a:spAutoFit/>
          </a:bodyPr>
          <a:lstStyle/>
          <a:p>
            <a:r>
              <a:rPr lang="en-US">
                <a:latin typeface="+mj-lt"/>
              </a:rPr>
              <a:t>head</a:t>
            </a:r>
          </a:p>
        </p:txBody>
      </p:sp>
      <p:cxnSp>
        <p:nvCxnSpPr>
          <p:cNvPr id="4" name="Straight Arrow Connector 3">
            <a:extLst>
              <a:ext uri="{FF2B5EF4-FFF2-40B4-BE49-F238E27FC236}">
                <a16:creationId xmlns:a16="http://schemas.microsoft.com/office/drawing/2014/main" id="{C9D652AE-3E5C-507E-C2D7-4BBC6B5BFCBF}"/>
              </a:ext>
            </a:extLst>
          </p:cNvPr>
          <p:cNvCxnSpPr>
            <a:cxnSpLocks/>
          </p:cNvCxnSpPr>
          <p:nvPr/>
        </p:nvCxnSpPr>
        <p:spPr>
          <a:xfrm flipH="1">
            <a:off x="7106522" y="1204273"/>
            <a:ext cx="876804" cy="274038"/>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25761FF5-EB69-14AA-9CC3-02A913C728F0}"/>
              </a:ext>
            </a:extLst>
          </p:cNvPr>
          <p:cNvSpPr txBox="1"/>
          <p:nvPr/>
        </p:nvSpPr>
        <p:spPr>
          <a:xfrm>
            <a:off x="7980219" y="983044"/>
            <a:ext cx="706581" cy="369332"/>
          </a:xfrm>
          <a:prstGeom prst="rect">
            <a:avLst/>
          </a:prstGeom>
          <a:noFill/>
        </p:spPr>
        <p:txBody>
          <a:bodyPr wrap="square" rtlCol="0">
            <a:spAutoFit/>
          </a:bodyPr>
          <a:lstStyle/>
          <a:p>
            <a:r>
              <a:rPr lang="en-US">
                <a:latin typeface="+mj-lt"/>
              </a:rPr>
              <a:t>tail</a:t>
            </a:r>
          </a:p>
        </p:txBody>
      </p:sp>
      <p:sp>
        <p:nvSpPr>
          <p:cNvPr id="18" name="Freeform 17">
            <a:extLst>
              <a:ext uri="{FF2B5EF4-FFF2-40B4-BE49-F238E27FC236}">
                <a16:creationId xmlns:a16="http://schemas.microsoft.com/office/drawing/2014/main" id="{841B17E2-A1B5-6C71-5893-390CE1500395}"/>
              </a:ext>
            </a:extLst>
          </p:cNvPr>
          <p:cNvSpPr/>
          <p:nvPr/>
        </p:nvSpPr>
        <p:spPr>
          <a:xfrm>
            <a:off x="2786577"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9" name="Table 18">
            <a:extLst>
              <a:ext uri="{FF2B5EF4-FFF2-40B4-BE49-F238E27FC236}">
                <a16:creationId xmlns:a16="http://schemas.microsoft.com/office/drawing/2014/main" id="{05D50436-63E7-9BCB-F4D8-36C34071274F}"/>
              </a:ext>
            </a:extLst>
          </p:cNvPr>
          <p:cNvGraphicFramePr>
            <a:graphicFrameLocks noGrp="1"/>
          </p:cNvGraphicFramePr>
          <p:nvPr>
            <p:extLst>
              <p:ext uri="{D42A27DB-BD31-4B8C-83A1-F6EECF244321}">
                <p14:modId xmlns:p14="http://schemas.microsoft.com/office/powerpoint/2010/main" val="2617764327"/>
              </p:ext>
            </p:extLst>
          </p:nvPr>
        </p:nvGraphicFramePr>
        <p:xfrm>
          <a:off x="2321769" y="127610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20" name="Freeform 19">
            <a:extLst>
              <a:ext uri="{FF2B5EF4-FFF2-40B4-BE49-F238E27FC236}">
                <a16:creationId xmlns:a16="http://schemas.microsoft.com/office/drawing/2014/main" id="{BD7CB0C2-87B1-D49E-BFB6-552FE42247E6}"/>
              </a:ext>
            </a:extLst>
          </p:cNvPr>
          <p:cNvSpPr/>
          <p:nvPr/>
        </p:nvSpPr>
        <p:spPr>
          <a:xfrm rot="10800000">
            <a:off x="2908833"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E5F9553A-9969-A68F-A77B-C7AA672ABB0E}"/>
              </a:ext>
            </a:extLst>
          </p:cNvPr>
          <p:cNvSpPr/>
          <p:nvPr/>
        </p:nvSpPr>
        <p:spPr>
          <a:xfrm>
            <a:off x="3835471"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Freeform 21">
            <a:extLst>
              <a:ext uri="{FF2B5EF4-FFF2-40B4-BE49-F238E27FC236}">
                <a16:creationId xmlns:a16="http://schemas.microsoft.com/office/drawing/2014/main" id="{CE8D0F22-139F-0317-37D8-E3A6029A645A}"/>
              </a:ext>
            </a:extLst>
          </p:cNvPr>
          <p:cNvSpPr/>
          <p:nvPr/>
        </p:nvSpPr>
        <p:spPr>
          <a:xfrm rot="10800000">
            <a:off x="3957727"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Freeform 22">
            <a:extLst>
              <a:ext uri="{FF2B5EF4-FFF2-40B4-BE49-F238E27FC236}">
                <a16:creationId xmlns:a16="http://schemas.microsoft.com/office/drawing/2014/main" id="{B069AF0F-37DA-5108-9E84-8F771D76F662}"/>
              </a:ext>
            </a:extLst>
          </p:cNvPr>
          <p:cNvSpPr/>
          <p:nvPr/>
        </p:nvSpPr>
        <p:spPr>
          <a:xfrm>
            <a:off x="4892466"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Freeform 23">
            <a:extLst>
              <a:ext uri="{FF2B5EF4-FFF2-40B4-BE49-F238E27FC236}">
                <a16:creationId xmlns:a16="http://schemas.microsoft.com/office/drawing/2014/main" id="{9FF5433A-25A7-2905-3925-7CF12A1E1AA8}"/>
              </a:ext>
            </a:extLst>
          </p:cNvPr>
          <p:cNvSpPr/>
          <p:nvPr/>
        </p:nvSpPr>
        <p:spPr>
          <a:xfrm rot="10800000">
            <a:off x="5014722"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Freeform 24">
            <a:extLst>
              <a:ext uri="{FF2B5EF4-FFF2-40B4-BE49-F238E27FC236}">
                <a16:creationId xmlns:a16="http://schemas.microsoft.com/office/drawing/2014/main" id="{DA78A5FA-54CC-6A14-5ADA-CA83F4B35141}"/>
              </a:ext>
            </a:extLst>
          </p:cNvPr>
          <p:cNvSpPr/>
          <p:nvPr/>
        </p:nvSpPr>
        <p:spPr>
          <a:xfrm>
            <a:off x="5931200"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Freeform 25">
            <a:extLst>
              <a:ext uri="{FF2B5EF4-FFF2-40B4-BE49-F238E27FC236}">
                <a16:creationId xmlns:a16="http://schemas.microsoft.com/office/drawing/2014/main" id="{798627EE-31DA-4605-E853-665ECEB11ABC}"/>
              </a:ext>
            </a:extLst>
          </p:cNvPr>
          <p:cNvSpPr/>
          <p:nvPr/>
        </p:nvSpPr>
        <p:spPr>
          <a:xfrm rot="10800000">
            <a:off x="6053456"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27" name="Table 26">
            <a:extLst>
              <a:ext uri="{FF2B5EF4-FFF2-40B4-BE49-F238E27FC236}">
                <a16:creationId xmlns:a16="http://schemas.microsoft.com/office/drawing/2014/main" id="{2A806B7A-08ED-E31D-3DD3-C2AF8729027B}"/>
              </a:ext>
            </a:extLst>
          </p:cNvPr>
          <p:cNvGraphicFramePr>
            <a:graphicFrameLocks noGrp="1"/>
          </p:cNvGraphicFramePr>
          <p:nvPr>
            <p:extLst>
              <p:ext uri="{D42A27DB-BD31-4B8C-83A1-F6EECF244321}">
                <p14:modId xmlns:p14="http://schemas.microsoft.com/office/powerpoint/2010/main" val="182300448"/>
              </p:ext>
            </p:extLst>
          </p:nvPr>
        </p:nvGraphicFramePr>
        <p:xfrm>
          <a:off x="4427658" y="126983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8" name="Table 27">
            <a:extLst>
              <a:ext uri="{FF2B5EF4-FFF2-40B4-BE49-F238E27FC236}">
                <a16:creationId xmlns:a16="http://schemas.microsoft.com/office/drawing/2014/main" id="{F9802450-24E0-40EB-BB8C-EC1C8812AFFC}"/>
              </a:ext>
            </a:extLst>
          </p:cNvPr>
          <p:cNvGraphicFramePr>
            <a:graphicFrameLocks noGrp="1"/>
          </p:cNvGraphicFramePr>
          <p:nvPr>
            <p:extLst>
              <p:ext uri="{D42A27DB-BD31-4B8C-83A1-F6EECF244321}">
                <p14:modId xmlns:p14="http://schemas.microsoft.com/office/powerpoint/2010/main" val="1444481754"/>
              </p:ext>
            </p:extLst>
          </p:nvPr>
        </p:nvGraphicFramePr>
        <p:xfrm>
          <a:off x="5480601" y="125509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9" name="Table 28">
            <a:extLst>
              <a:ext uri="{FF2B5EF4-FFF2-40B4-BE49-F238E27FC236}">
                <a16:creationId xmlns:a16="http://schemas.microsoft.com/office/drawing/2014/main" id="{E4AFE2E2-7667-30B9-87E4-14D97D7078DB}"/>
              </a:ext>
            </a:extLst>
          </p:cNvPr>
          <p:cNvGraphicFramePr>
            <a:graphicFrameLocks noGrp="1"/>
          </p:cNvGraphicFramePr>
          <p:nvPr>
            <p:extLst>
              <p:ext uri="{D42A27DB-BD31-4B8C-83A1-F6EECF244321}">
                <p14:modId xmlns:p14="http://schemas.microsoft.com/office/powerpoint/2010/main" val="2964131877"/>
              </p:ext>
            </p:extLst>
          </p:nvPr>
        </p:nvGraphicFramePr>
        <p:xfrm>
          <a:off x="6515433" y="129200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30" name="Table 29">
            <a:extLst>
              <a:ext uri="{FF2B5EF4-FFF2-40B4-BE49-F238E27FC236}">
                <a16:creationId xmlns:a16="http://schemas.microsoft.com/office/drawing/2014/main" id="{F8D89BF0-208C-91FE-AD5B-B9C261E85F83}"/>
              </a:ext>
            </a:extLst>
          </p:cNvPr>
          <p:cNvGraphicFramePr>
            <a:graphicFrameLocks noGrp="1"/>
          </p:cNvGraphicFramePr>
          <p:nvPr>
            <p:extLst>
              <p:ext uri="{D42A27DB-BD31-4B8C-83A1-F6EECF244321}">
                <p14:modId xmlns:p14="http://schemas.microsoft.com/office/powerpoint/2010/main" val="1570488541"/>
              </p:ext>
            </p:extLst>
          </p:nvPr>
        </p:nvGraphicFramePr>
        <p:xfrm>
          <a:off x="3374712" y="1261366"/>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31" name="TextBox 30">
            <a:extLst>
              <a:ext uri="{FF2B5EF4-FFF2-40B4-BE49-F238E27FC236}">
                <a16:creationId xmlns:a16="http://schemas.microsoft.com/office/drawing/2014/main" id="{0DD44DE0-2E81-DAB5-1F0A-F783341B8597}"/>
              </a:ext>
            </a:extLst>
          </p:cNvPr>
          <p:cNvSpPr txBox="1"/>
          <p:nvPr/>
        </p:nvSpPr>
        <p:spPr>
          <a:xfrm>
            <a:off x="3470404" y="2077749"/>
            <a:ext cx="2381756" cy="122495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LinkedList2</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    Node2</a:t>
            </a:r>
            <a:r>
              <a:rPr lang="en-US" sz="1600">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   Node2</a:t>
            </a:r>
            <a:r>
              <a:rPr lang="en-US" sz="1600">
                <a:latin typeface="Consolas"/>
                <a:ea typeface="Segoe UI Emoji" panose="020B0502040204020203" pitchFamily="34" charset="0"/>
                <a:cs typeface="Consolas" panose="020B0609020204030204" pitchFamily="49" charset="0"/>
              </a:rPr>
              <a:t> tail;</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
        <p:nvSpPr>
          <p:cNvPr id="32" name="TextBox 31">
            <a:extLst>
              <a:ext uri="{FF2B5EF4-FFF2-40B4-BE49-F238E27FC236}">
                <a16:creationId xmlns:a16="http://schemas.microsoft.com/office/drawing/2014/main" id="{A4747DD2-4129-C4D9-492E-46977A19196E}"/>
              </a:ext>
            </a:extLst>
          </p:cNvPr>
          <p:cNvSpPr txBox="1"/>
          <p:nvPr/>
        </p:nvSpPr>
        <p:spPr>
          <a:xfrm>
            <a:off x="3456038" y="3496090"/>
            <a:ext cx="2396122" cy="152041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Node2</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double</a:t>
            </a:r>
            <a:r>
              <a:rPr lang="en-US" sz="1600">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Node2</a:t>
            </a:r>
            <a:r>
              <a:rPr lang="en-US" sz="1600">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    Node2</a:t>
            </a:r>
            <a:r>
              <a:rPr lang="en-US" sz="1600">
                <a:latin typeface="Consolas"/>
                <a:ea typeface="Segoe UI Emoji" panose="020B0502040204020203" pitchFamily="34" charset="0"/>
                <a:cs typeface="Consolas" panose="020B0609020204030204" pitchFamily="49" charset="0"/>
              </a:rPr>
              <a:t> prev;</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0738749"/>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2AF6E-0FA1-2FF7-8B33-C2CBE91DD9F0}"/>
              </a:ext>
            </a:extLst>
          </p:cNvPr>
          <p:cNvSpPr>
            <a:spLocks noGrp="1"/>
          </p:cNvSpPr>
          <p:nvPr>
            <p:ph type="title"/>
          </p:nvPr>
        </p:nvSpPr>
        <p:spPr/>
        <p:txBody>
          <a:bodyPr/>
          <a:lstStyle/>
          <a:p>
            <a:r>
              <a:rPr lang="en-US" sz="4000"/>
              <a:t>the fundamental point is that maybe it's nice to reuse code</a:t>
            </a:r>
          </a:p>
        </p:txBody>
      </p:sp>
    </p:spTree>
    <p:extLst>
      <p:ext uri="{BB962C8B-B14F-4D97-AF65-F5344CB8AC3E}">
        <p14:creationId xmlns:p14="http://schemas.microsoft.com/office/powerpoint/2010/main" val="104627964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2AF6E-0FA1-2FF7-8B33-C2CBE91DD9F0}"/>
              </a:ext>
            </a:extLst>
          </p:cNvPr>
          <p:cNvSpPr>
            <a:spLocks noGrp="1"/>
          </p:cNvSpPr>
          <p:nvPr>
            <p:ph type="title"/>
          </p:nvPr>
        </p:nvSpPr>
        <p:spPr>
          <a:xfrm>
            <a:off x="457200" y="3562350"/>
            <a:ext cx="3949700" cy="857250"/>
          </a:xfrm>
        </p:spPr>
        <p:txBody>
          <a:bodyPr/>
          <a:lstStyle/>
          <a:p>
            <a:r>
              <a:rPr lang="en-US" sz="3200"/>
              <a:t>maybe</a:t>
            </a:r>
          </a:p>
        </p:txBody>
      </p:sp>
      <p:pic>
        <p:nvPicPr>
          <p:cNvPr id="3074" name="Picture 2" descr="LLVM: llvm::VPDef Class Reference">
            <a:extLst>
              <a:ext uri="{FF2B5EF4-FFF2-40B4-BE49-F238E27FC236}">
                <a16:creationId xmlns:a16="http://schemas.microsoft.com/office/drawing/2014/main" id="{6534C2E2-8FD2-35D8-A08B-7F64A05DB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2450" y="0"/>
            <a:ext cx="60515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779810"/>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930468-70CB-8A0F-3412-BD0B7966FB5E}"/>
              </a:ext>
            </a:extLst>
          </p:cNvPr>
          <p:cNvSpPr>
            <a:spLocks noGrp="1"/>
          </p:cNvSpPr>
          <p:nvPr>
            <p:ph type="title"/>
          </p:nvPr>
        </p:nvSpPr>
        <p:spPr/>
        <p:txBody>
          <a:bodyPr/>
          <a:lstStyle/>
          <a:p>
            <a:r>
              <a:rPr lang="en-US" sz="2800" b="1">
                <a:solidFill>
                  <a:schemeClr val="accent5">
                    <a:lumMod val="75000"/>
                  </a:schemeClr>
                </a:solidFill>
              </a:rPr>
              <a:t>final note:</a:t>
            </a:r>
            <a:r>
              <a:rPr lang="en-US" sz="2800">
                <a:solidFill>
                  <a:schemeClr val="accent5">
                    <a:lumMod val="75000"/>
                  </a:schemeClr>
                </a:solidFill>
              </a:rPr>
              <a:t> inheritance doesn’t simplify a problem so much as  </a:t>
            </a:r>
            <a:r>
              <a:rPr lang="en-US">
                <a:solidFill>
                  <a:schemeClr val="accent5">
                    <a:lumMod val="75000"/>
                  </a:schemeClr>
                </a:solidFill>
              </a:rPr>
              <a:t>i t  s p r e a d s  i t  o u t</a:t>
            </a:r>
            <a:br>
              <a:rPr lang="en-US">
                <a:solidFill>
                  <a:schemeClr val="accent5">
                    <a:lumMod val="75000"/>
                  </a:schemeClr>
                </a:solidFill>
              </a:rPr>
            </a:br>
            <a:r>
              <a:rPr lang="en-US" sz="2800">
                <a:solidFill>
                  <a:schemeClr val="accent5">
                    <a:lumMod val="75000"/>
                  </a:schemeClr>
                </a:solidFill>
              </a:rPr>
              <a:t>(and spreads it </a:t>
            </a:r>
            <a:r>
              <a:rPr lang="en-US" sz="2800" i="1">
                <a:solidFill>
                  <a:schemeClr val="accent5">
                    <a:lumMod val="75000"/>
                  </a:schemeClr>
                </a:solidFill>
              </a:rPr>
              <a:t>around</a:t>
            </a:r>
            <a:r>
              <a:rPr lang="en-US" sz="2800">
                <a:solidFill>
                  <a:schemeClr val="accent5">
                    <a:lumMod val="75000"/>
                  </a:schemeClr>
                </a:solidFill>
              </a:rPr>
              <a:t>?)</a:t>
            </a:r>
            <a:endParaRPr lang="en-US">
              <a:solidFill>
                <a:schemeClr val="accent5">
                  <a:lumMod val="75000"/>
                </a:schemeClr>
              </a:solidFill>
            </a:endParaRPr>
          </a:p>
        </p:txBody>
      </p:sp>
    </p:spTree>
    <p:extLst>
      <p:ext uri="{BB962C8B-B14F-4D97-AF65-F5344CB8AC3E}">
        <p14:creationId xmlns:p14="http://schemas.microsoft.com/office/powerpoint/2010/main" val="56284182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encapsulation</a:t>
            </a:r>
          </a:p>
        </p:txBody>
      </p:sp>
    </p:spTree>
    <p:extLst>
      <p:ext uri="{BB962C8B-B14F-4D97-AF65-F5344CB8AC3E}">
        <p14:creationId xmlns:p14="http://schemas.microsoft.com/office/powerpoint/2010/main" val="3912786650"/>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ells | Free Full-Text | The Relevance of Aquaporins for the Physiology,  Pathology, and Aging of the Female Reproductive System in Mammals">
            <a:extLst>
              <a:ext uri="{FF2B5EF4-FFF2-40B4-BE49-F238E27FC236}">
                <a16:creationId xmlns:a16="http://schemas.microsoft.com/office/drawing/2014/main" id="{BBAA2B52-AA1A-81E1-6344-1121B0D743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45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75395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4CA7CE-D5F3-553D-2A32-C55692FB4076}"/>
              </a:ext>
            </a:extLst>
          </p:cNvPr>
          <p:cNvSpPr>
            <a:spLocks noGrp="1"/>
          </p:cNvSpPr>
          <p:nvPr>
            <p:ph type="title"/>
          </p:nvPr>
        </p:nvSpPr>
        <p:spPr/>
        <p:txBody>
          <a:bodyPr/>
          <a:lstStyle/>
          <a:p>
            <a:r>
              <a:rPr lang="en-US"/>
              <a:t>encapsulation</a:t>
            </a:r>
          </a:p>
        </p:txBody>
      </p:sp>
      <p:sp>
        <p:nvSpPr>
          <p:cNvPr id="4" name="Content Placeholder 3">
            <a:extLst>
              <a:ext uri="{FF2B5EF4-FFF2-40B4-BE49-F238E27FC236}">
                <a16:creationId xmlns:a16="http://schemas.microsoft.com/office/drawing/2014/main" id="{95124B89-93F3-705F-0A4F-425DEFFCA63B}"/>
              </a:ext>
            </a:extLst>
          </p:cNvPr>
          <p:cNvSpPr>
            <a:spLocks noGrp="1"/>
          </p:cNvSpPr>
          <p:nvPr>
            <p:ph sz="quarter" idx="10"/>
          </p:nvPr>
        </p:nvSpPr>
        <p:spPr/>
        <p:txBody>
          <a:bodyPr/>
          <a:lstStyle/>
          <a:p>
            <a:r>
              <a:rPr lang="en-US" b="1"/>
              <a:t>encapsulation</a:t>
            </a:r>
            <a:r>
              <a:rPr lang="en-US"/>
              <a:t> is the idea that a class should be like a "capsule"</a:t>
            </a:r>
          </a:p>
          <a:p>
            <a:pPr lvl="1"/>
            <a:r>
              <a:rPr lang="en-US"/>
              <a:t>the variables inside the capsule should be </a:t>
            </a:r>
            <a:r>
              <a:rPr lang="en-US" b="1">
                <a:solidFill>
                  <a:srgbClr val="0000FF"/>
                </a:solidFill>
                <a:latin typeface="+mj-lt"/>
              </a:rPr>
              <a:t>private</a:t>
            </a:r>
          </a:p>
          <a:p>
            <a:pPr lvl="2"/>
            <a:r>
              <a:rPr lang="en-US"/>
              <a:t>users of the class CANNOT touch them</a:t>
            </a:r>
          </a:p>
          <a:p>
            <a:pPr lvl="1"/>
            <a:r>
              <a:rPr lang="en-US"/>
              <a:t>for its users, the class should expose safe, </a:t>
            </a:r>
            <a:r>
              <a:rPr lang="en-US" b="1">
                <a:solidFill>
                  <a:srgbClr val="0000FF"/>
                </a:solidFill>
                <a:latin typeface="+mj-lt"/>
              </a:rPr>
              <a:t>public</a:t>
            </a:r>
            <a:r>
              <a:rPr lang="en-US"/>
              <a:t> functions</a:t>
            </a:r>
          </a:p>
        </p:txBody>
      </p:sp>
    </p:spTree>
    <p:extLst>
      <p:ext uri="{BB962C8B-B14F-4D97-AF65-F5344CB8AC3E}">
        <p14:creationId xmlns:p14="http://schemas.microsoft.com/office/powerpoint/2010/main" val="3411299054"/>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68909CA-E88A-682A-E6BB-BB52CC841817}"/>
              </a:ext>
            </a:extLst>
          </p:cNvPr>
          <p:cNvSpPr/>
          <p:nvPr/>
        </p:nvSpPr>
        <p:spPr>
          <a:xfrm>
            <a:off x="207962" y="1842102"/>
            <a:ext cx="5349591" cy="3187098"/>
          </a:xfrm>
          <a:prstGeom prst="ellipse">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sp>
        <p:nvSpPr>
          <p:cNvPr id="5" name="TextBox 4">
            <a:extLst>
              <a:ext uri="{FF2B5EF4-FFF2-40B4-BE49-F238E27FC236}">
                <a16:creationId xmlns:a16="http://schemas.microsoft.com/office/drawing/2014/main" id="{1972F38F-5C3E-4D9F-6A5C-7A163AF05284}"/>
              </a:ext>
            </a:extLst>
          </p:cNvPr>
          <p:cNvSpPr txBox="1"/>
          <p:nvPr/>
        </p:nvSpPr>
        <p:spPr>
          <a:xfrm>
            <a:off x="-41815" y="2996532"/>
            <a:ext cx="5849144" cy="400110"/>
          </a:xfrm>
          <a:prstGeom prst="rect">
            <a:avLst/>
          </a:prstGeom>
          <a:noFill/>
        </p:spPr>
        <p:txBody>
          <a:bodyPr wrap="square" rtlCol="0">
            <a:spAutoFit/>
          </a:bodyPr>
          <a:lstStyle/>
          <a:p>
            <a:pPr algn="ctr" defTabSz="914400"/>
            <a:r>
              <a:rPr lang="en-US" sz="2000">
                <a:solidFill>
                  <a:prstClr val="black">
                    <a:lumMod val="50000"/>
                    <a:lumOff val="50000"/>
                  </a:prstClr>
                </a:solidFill>
                <a:latin typeface="Consolas" panose="020B0609020204030204" pitchFamily="49" charset="0"/>
              </a:rPr>
              <a:t> ArrayList&lt;KeyValuePair&gt;[] buckets;</a:t>
            </a:r>
            <a:endParaRPr lang="en-US" sz="2000" dirty="0">
              <a:solidFill>
                <a:prstClr val="black">
                  <a:lumMod val="50000"/>
                  <a:lumOff val="50000"/>
                </a:prstClr>
              </a:solidFill>
              <a:latin typeface="Consolas" panose="020B0609020204030204" pitchFamily="49" charset="0"/>
            </a:endParaRPr>
          </a:p>
        </p:txBody>
      </p:sp>
      <p:sp>
        <p:nvSpPr>
          <p:cNvPr id="6" name="TextBox 5">
            <a:extLst>
              <a:ext uri="{FF2B5EF4-FFF2-40B4-BE49-F238E27FC236}">
                <a16:creationId xmlns:a16="http://schemas.microsoft.com/office/drawing/2014/main" id="{A04A3EF7-50EC-B670-61CA-6412E80071E6}"/>
              </a:ext>
            </a:extLst>
          </p:cNvPr>
          <p:cNvSpPr txBox="1"/>
          <p:nvPr/>
        </p:nvSpPr>
        <p:spPr>
          <a:xfrm>
            <a:off x="2252663" y="767953"/>
            <a:ext cx="5639596" cy="400110"/>
          </a:xfrm>
          <a:prstGeom prst="rect">
            <a:avLst/>
          </a:prstGeom>
          <a:noFill/>
        </p:spPr>
        <p:txBody>
          <a:bodyPr wrap="square" rtlCol="0">
            <a:spAutoFit/>
          </a:bodyPr>
          <a:lstStyle/>
          <a:p>
            <a:pPr defTabSz="914400"/>
            <a:r>
              <a:rPr lang="en-US" sz="2000">
                <a:solidFill>
                  <a:prstClr val="black"/>
                </a:solidFill>
                <a:latin typeface="Consolas" panose="020B0609020204030204" pitchFamily="49" charset="0"/>
              </a:rPr>
              <a:t>ValueType get(KeyType key) { ... }</a:t>
            </a:r>
            <a:endParaRPr lang="en-US" sz="2000" dirty="0">
              <a:solidFill>
                <a:prstClr val="black"/>
              </a:solidFill>
              <a:latin typeface="Consolas" panose="020B0609020204030204" pitchFamily="49" charset="0"/>
            </a:endParaRPr>
          </a:p>
        </p:txBody>
      </p:sp>
      <p:sp>
        <p:nvSpPr>
          <p:cNvPr id="7" name="TextBox 6">
            <a:extLst>
              <a:ext uri="{FF2B5EF4-FFF2-40B4-BE49-F238E27FC236}">
                <a16:creationId xmlns:a16="http://schemas.microsoft.com/office/drawing/2014/main" id="{81D01E1C-34ED-C47E-832E-417022E87B64}"/>
              </a:ext>
            </a:extLst>
          </p:cNvPr>
          <p:cNvSpPr txBox="1"/>
          <p:nvPr/>
        </p:nvSpPr>
        <p:spPr>
          <a:xfrm>
            <a:off x="857107" y="3725572"/>
            <a:ext cx="4051300" cy="400110"/>
          </a:xfrm>
          <a:prstGeom prst="rect">
            <a:avLst/>
          </a:prstGeom>
          <a:noFill/>
        </p:spPr>
        <p:txBody>
          <a:bodyPr wrap="square" rtlCol="0">
            <a:spAutoFit/>
          </a:bodyPr>
          <a:lstStyle/>
          <a:p>
            <a:pPr algn="ctr" defTabSz="914400"/>
            <a:r>
              <a:rPr lang="en-US" sz="2000">
                <a:solidFill>
                  <a:prstClr val="black">
                    <a:lumMod val="50000"/>
                    <a:lumOff val="50000"/>
                  </a:prstClr>
                </a:solidFill>
                <a:latin typeface="Consolas" panose="020B0609020204030204" pitchFamily="49" charset="0"/>
              </a:rPr>
              <a:t>int _size;</a:t>
            </a:r>
            <a:endParaRPr lang="en-US" sz="2000" dirty="0">
              <a:solidFill>
                <a:prstClr val="black">
                  <a:lumMod val="50000"/>
                  <a:lumOff val="50000"/>
                </a:prstClr>
              </a:solidFill>
              <a:latin typeface="Consolas" panose="020B0609020204030204" pitchFamily="49" charset="0"/>
            </a:endParaRPr>
          </a:p>
        </p:txBody>
      </p:sp>
      <p:sp>
        <p:nvSpPr>
          <p:cNvPr id="8" name="TextBox 7">
            <a:extLst>
              <a:ext uri="{FF2B5EF4-FFF2-40B4-BE49-F238E27FC236}">
                <a16:creationId xmlns:a16="http://schemas.microsoft.com/office/drawing/2014/main" id="{73A831C8-5C27-BC48-F7DC-855E471FA2C7}"/>
              </a:ext>
            </a:extLst>
          </p:cNvPr>
          <p:cNvSpPr txBox="1"/>
          <p:nvPr/>
        </p:nvSpPr>
        <p:spPr>
          <a:xfrm>
            <a:off x="2252663" y="222187"/>
            <a:ext cx="6833396" cy="400110"/>
          </a:xfrm>
          <a:prstGeom prst="rect">
            <a:avLst/>
          </a:prstGeom>
          <a:noFill/>
        </p:spPr>
        <p:txBody>
          <a:bodyPr wrap="square" rtlCol="0">
            <a:spAutoFit/>
          </a:bodyPr>
          <a:lstStyle/>
          <a:p>
            <a:pPr defTabSz="914400"/>
            <a:r>
              <a:rPr lang="en-US" sz="2000">
                <a:solidFill>
                  <a:prstClr val="black"/>
                </a:solidFill>
                <a:latin typeface="Consolas" panose="020B0609020204030204" pitchFamily="49" charset="0"/>
              </a:rPr>
              <a:t>void put(KeyType key, ValueType value) { ... }</a:t>
            </a:r>
            <a:endParaRPr lang="en-US" sz="2000" dirty="0">
              <a:solidFill>
                <a:prstClr val="black"/>
              </a:solidFill>
              <a:latin typeface="Consolas" panose="020B0609020204030204" pitchFamily="49" charset="0"/>
            </a:endParaRPr>
          </a:p>
        </p:txBody>
      </p:sp>
      <p:sp>
        <p:nvSpPr>
          <p:cNvPr id="9" name="TextBox 8">
            <a:extLst>
              <a:ext uri="{FF2B5EF4-FFF2-40B4-BE49-F238E27FC236}">
                <a16:creationId xmlns:a16="http://schemas.microsoft.com/office/drawing/2014/main" id="{B98A5201-2153-B81C-1005-B39345772A99}"/>
              </a:ext>
            </a:extLst>
          </p:cNvPr>
          <p:cNvSpPr txBox="1"/>
          <p:nvPr/>
        </p:nvSpPr>
        <p:spPr>
          <a:xfrm>
            <a:off x="2252662" y="1262374"/>
            <a:ext cx="5349591" cy="400110"/>
          </a:xfrm>
          <a:prstGeom prst="rect">
            <a:avLst/>
          </a:prstGeom>
          <a:noFill/>
        </p:spPr>
        <p:txBody>
          <a:bodyPr wrap="square" rtlCol="0">
            <a:spAutoFit/>
          </a:bodyPr>
          <a:lstStyle/>
          <a:p>
            <a:pPr defTabSz="914400"/>
            <a:r>
              <a:rPr lang="en-US" sz="2000">
                <a:solidFill>
                  <a:prstClr val="black"/>
                </a:solidFill>
                <a:latin typeface="Consolas" panose="020B0609020204030204" pitchFamily="49" charset="0"/>
              </a:rPr>
              <a:t>int size() { return this._size; }</a:t>
            </a:r>
            <a:endParaRPr lang="en-US" sz="2000" dirty="0">
              <a:solidFill>
                <a:prstClr val="black"/>
              </a:solidFill>
              <a:latin typeface="Consolas" panose="020B0609020204030204" pitchFamily="49" charset="0"/>
            </a:endParaRPr>
          </a:p>
        </p:txBody>
      </p:sp>
      <p:sp>
        <p:nvSpPr>
          <p:cNvPr id="10" name="TextBox 9">
            <a:extLst>
              <a:ext uri="{FF2B5EF4-FFF2-40B4-BE49-F238E27FC236}">
                <a16:creationId xmlns:a16="http://schemas.microsoft.com/office/drawing/2014/main" id="{9885F229-9285-FDB4-6142-ADAC1EDD81D4}"/>
              </a:ext>
            </a:extLst>
          </p:cNvPr>
          <p:cNvSpPr txBox="1"/>
          <p:nvPr/>
        </p:nvSpPr>
        <p:spPr>
          <a:xfrm>
            <a:off x="6133702" y="3676099"/>
            <a:ext cx="2591594" cy="954107"/>
          </a:xfrm>
          <a:prstGeom prst="rect">
            <a:avLst/>
          </a:prstGeom>
          <a:noFill/>
        </p:spPr>
        <p:txBody>
          <a:bodyPr wrap="square" rtlCol="0">
            <a:spAutoFit/>
          </a:bodyPr>
          <a:lstStyle/>
          <a:p>
            <a:pPr algn="r"/>
            <a:r>
              <a:rPr lang="en-US" sz="2800" b="1"/>
              <a:t>encapsulated hashmap</a:t>
            </a:r>
          </a:p>
        </p:txBody>
      </p:sp>
    </p:spTree>
    <p:extLst>
      <p:ext uri="{BB962C8B-B14F-4D97-AF65-F5344CB8AC3E}">
        <p14:creationId xmlns:p14="http://schemas.microsoft.com/office/powerpoint/2010/main" val="133563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Lst>
  </p:timing>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99D3D-E746-C094-89CB-A641761400DD}"/>
              </a:ext>
            </a:extLst>
          </p:cNvPr>
          <p:cNvSpPr>
            <a:spLocks noGrp="1"/>
          </p:cNvSpPr>
          <p:nvPr>
            <p:ph type="title"/>
          </p:nvPr>
        </p:nvSpPr>
        <p:spPr/>
        <p:txBody>
          <a:bodyPr/>
          <a:lstStyle/>
          <a:p>
            <a:r>
              <a:rPr lang="en-US" sz="3600" b="1"/>
              <a:t>note: </a:t>
            </a:r>
            <a:r>
              <a:rPr lang="en-US" sz="3600"/>
              <a:t>this probably makes sense</a:t>
            </a:r>
            <a:br>
              <a:rPr lang="en-US"/>
            </a:br>
            <a:br>
              <a:rPr lang="en-US"/>
            </a:br>
            <a:r>
              <a:rPr lang="en-US"/>
              <a:t>the typical user of a hashmap shouldn't be messing with the </a:t>
            </a:r>
            <a:r>
              <a:rPr lang="en-US" b="1">
                <a:solidFill>
                  <a:srgbClr val="0000FF"/>
                </a:solidFill>
                <a:latin typeface="+mj-lt"/>
              </a:rPr>
              <a:t>private</a:t>
            </a:r>
            <a:r>
              <a:rPr lang="en-US"/>
              <a:t> array</a:t>
            </a:r>
            <a:br>
              <a:rPr lang="en-US"/>
            </a:br>
            <a:br>
              <a:rPr lang="en-US"/>
            </a:br>
            <a:r>
              <a:rPr lang="en-US" sz="2000"/>
              <a:t>(and perhaps the exceptional user should write their own hashmap)</a:t>
            </a:r>
            <a:endParaRPr lang="en-US"/>
          </a:p>
        </p:txBody>
      </p:sp>
    </p:spTree>
    <p:extLst>
      <p:ext uri="{BB962C8B-B14F-4D97-AF65-F5344CB8AC3E}">
        <p14:creationId xmlns:p14="http://schemas.microsoft.com/office/powerpoint/2010/main" val="232058721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4427B09E-20C4-490A-FB55-4684AA42931F}"/>
              </a:ext>
            </a:extLst>
          </p:cNvPr>
          <p:cNvSpPr>
            <a:spLocks noGrp="1"/>
          </p:cNvSpPr>
          <p:nvPr>
            <p:ph type="title"/>
          </p:nvPr>
        </p:nvSpPr>
        <p:spPr/>
        <p:txBody>
          <a:bodyPr>
            <a:noAutofit/>
          </a:bodyPr>
          <a:lstStyle/>
          <a:p>
            <a:r>
              <a:rPr kumimoji="0" lang="en-US" b="1" i="0" u="none" strike="noStrike" kern="1200" cap="none" spc="0" normalizeH="0" baseline="0" noProof="0">
                <a:ln>
                  <a:noFill/>
                </a:ln>
                <a:solidFill>
                  <a:sysClr val="windowText" lastClr="000000"/>
                </a:solidFill>
                <a:effectLst/>
                <a:uLnTx/>
                <a:uFillTx/>
                <a:ea typeface="Segoe UI Emoji" panose="020B0502040204020203" pitchFamily="34" charset="0"/>
                <a:cs typeface="+mj-cs"/>
              </a:rPr>
              <a:t>big idea: </a:t>
            </a:r>
            <a:r>
              <a:rPr kumimoji="0" lang="en-US" b="0" i="0" u="none" strike="noStrike" kern="1200" cap="none" spc="0" normalizeH="0" baseline="0" noProof="0">
                <a:ln>
                  <a:noFill/>
                </a:ln>
                <a:solidFill>
                  <a:sysClr val="windowText" lastClr="000000"/>
                </a:solidFill>
                <a:effectLst/>
                <a:uLnTx/>
                <a:uFillTx/>
                <a:ea typeface="Segoe UI Emoji" panose="020B0502040204020203" pitchFamily="34" charset="0"/>
                <a:cs typeface="+mj-cs"/>
              </a:rPr>
              <a:t>encapsulation can hide away messy, dangerous details</a:t>
            </a:r>
            <a:endParaRPr lang="en-US" sz="2400"/>
          </a:p>
        </p:txBody>
      </p:sp>
      <p:pic>
        <p:nvPicPr>
          <p:cNvPr id="28" name="Picture 10">
            <a:extLst>
              <a:ext uri="{FF2B5EF4-FFF2-40B4-BE49-F238E27FC236}">
                <a16:creationId xmlns:a16="http://schemas.microsoft.com/office/drawing/2014/main" id="{3EA000F6-4367-C59F-43B6-65F516D7FD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78" y="1608815"/>
            <a:ext cx="1918593" cy="19185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Amazon.com: UCO Stormproof Matches, Waterproof and Windproof with 15 Second  Burn Time - 25 Matches : UCO: Health &amp; Household">
            <a:extLst>
              <a:ext uri="{FF2B5EF4-FFF2-40B4-BE49-F238E27FC236}">
                <a16:creationId xmlns:a16="http://schemas.microsoft.com/office/drawing/2014/main" id="{D030A85E-7B37-6E2A-543C-20AF148B48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157" y="3564008"/>
            <a:ext cx="1194428" cy="8217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descr="Butane gas filler valve, M5.5 | Live Steam Station">
            <a:extLst>
              <a:ext uri="{FF2B5EF4-FFF2-40B4-BE49-F238E27FC236}">
                <a16:creationId xmlns:a16="http://schemas.microsoft.com/office/drawing/2014/main" id="{FFF48A94-62C6-6C2D-E992-818C8AB057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9806" y="2156752"/>
            <a:ext cx="983196" cy="98319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6" descr="Amazon.com: Stainless Steel Straight Exhaust Pipe (5&quot; inch OD 5' feet long)  : Industrial &amp; Scientific">
            <a:extLst>
              <a:ext uri="{FF2B5EF4-FFF2-40B4-BE49-F238E27FC236}">
                <a16:creationId xmlns:a16="http://schemas.microsoft.com/office/drawing/2014/main" id="{A1AB8A8C-7F86-0DC7-6651-EECACA2556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124044">
            <a:off x="2520699" y="3278696"/>
            <a:ext cx="1455717" cy="5032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Utility Lighter, Torch image number null">
            <a:extLst>
              <a:ext uri="{FF2B5EF4-FFF2-40B4-BE49-F238E27FC236}">
                <a16:creationId xmlns:a16="http://schemas.microsoft.com/office/drawing/2014/main" id="{D476F72B-6FCD-AD01-4459-BBC095FE69A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204065" y="2461413"/>
            <a:ext cx="2210841" cy="221084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A207944-F0D2-1E13-CF07-2F0513ECD18F}"/>
              </a:ext>
            </a:extLst>
          </p:cNvPr>
          <p:cNvSpPr txBox="1"/>
          <p:nvPr/>
        </p:nvSpPr>
        <p:spPr>
          <a:xfrm>
            <a:off x="5627532" y="3784835"/>
            <a:ext cx="3276884" cy="1200329"/>
          </a:xfrm>
          <a:prstGeom prst="rect">
            <a:avLst/>
          </a:prstGeom>
          <a:solidFill>
            <a:sysClr val="windowText" lastClr="000000"/>
          </a:solidFill>
          <a:ln>
            <a:solidFill>
              <a:srgbClr val="C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1"/>
                </a:solidFill>
                <a:effectLst/>
                <a:uLnTx/>
                <a:uFillTx/>
                <a:latin typeface="Segoe UI Emoji"/>
              </a:rPr>
              <a:t>note:</a:t>
            </a:r>
            <a:r>
              <a:rPr kumimoji="0" lang="en-US" sz="2400" b="0" i="0" u="none" strike="noStrike" kern="0" cap="none" spc="0" normalizeH="0" baseline="0" noProof="0" dirty="0">
                <a:ln>
                  <a:noFill/>
                </a:ln>
                <a:solidFill>
                  <a:schemeClr val="accent1"/>
                </a:solidFill>
                <a:effectLst/>
                <a:uLnTx/>
                <a:uFillTx/>
                <a:latin typeface="Segoe UI Emoji"/>
              </a:rPr>
              <a:t> this is just a metaphor;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1"/>
                </a:solidFill>
                <a:effectLst/>
                <a:uLnTx/>
                <a:uFillTx/>
                <a:latin typeface="Segoe UI Emoji"/>
              </a:rPr>
              <a:t>do NOT play with fire</a:t>
            </a:r>
          </a:p>
        </p:txBody>
      </p:sp>
      <p:grpSp>
        <p:nvGrpSpPr>
          <p:cNvPr id="35" name="Group 34">
            <a:extLst>
              <a:ext uri="{FF2B5EF4-FFF2-40B4-BE49-F238E27FC236}">
                <a16:creationId xmlns:a16="http://schemas.microsoft.com/office/drawing/2014/main" id="{B9DCEA20-55F7-C835-7836-E3C874D8CC64}"/>
              </a:ext>
            </a:extLst>
          </p:cNvPr>
          <p:cNvGrpSpPr/>
          <p:nvPr/>
        </p:nvGrpSpPr>
        <p:grpSpPr>
          <a:xfrm>
            <a:off x="796898" y="1449981"/>
            <a:ext cx="3407167" cy="3407165"/>
            <a:chOff x="2597685" y="1836345"/>
            <a:chExt cx="4370832" cy="4370830"/>
          </a:xfrm>
        </p:grpSpPr>
        <p:sp>
          <p:nvSpPr>
            <p:cNvPr id="36" name="Oval 35">
              <a:extLst>
                <a:ext uri="{FF2B5EF4-FFF2-40B4-BE49-F238E27FC236}">
                  <a16:creationId xmlns:a16="http://schemas.microsoft.com/office/drawing/2014/main" id="{92802B97-65F7-680F-23F0-652E693D5E5C}"/>
                </a:ext>
              </a:extLst>
            </p:cNvPr>
            <p:cNvSpPr/>
            <p:nvPr/>
          </p:nvSpPr>
          <p:spPr>
            <a:xfrm>
              <a:off x="2597685" y="1836345"/>
              <a:ext cx="4370832" cy="4370830"/>
            </a:xfrm>
            <a:prstGeom prst="ellipse">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sp>
          <p:nvSpPr>
            <p:cNvPr id="37" name="Oval 36">
              <a:extLst>
                <a:ext uri="{FF2B5EF4-FFF2-40B4-BE49-F238E27FC236}">
                  <a16:creationId xmlns:a16="http://schemas.microsoft.com/office/drawing/2014/main" id="{E94C55AD-A896-2384-B24B-52856A68DBB7}"/>
                </a:ext>
              </a:extLst>
            </p:cNvPr>
            <p:cNvSpPr/>
            <p:nvPr/>
          </p:nvSpPr>
          <p:spPr>
            <a:xfrm>
              <a:off x="2790168" y="2135057"/>
              <a:ext cx="3985865" cy="3985865"/>
            </a:xfrm>
            <a:prstGeom prst="ellipse">
              <a:avLst/>
            </a:prstGeom>
            <a:solidFill>
              <a:srgbClr val="FFFFFF">
                <a:alpha val="50196"/>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grpSp>
    </p:spTree>
    <p:extLst>
      <p:ext uri="{BB962C8B-B14F-4D97-AF65-F5344CB8AC3E}">
        <p14:creationId xmlns:p14="http://schemas.microsoft.com/office/powerpoint/2010/main" val="19879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4CA7CE-D5F3-553D-2A32-C55692FB4076}"/>
              </a:ext>
            </a:extLst>
          </p:cNvPr>
          <p:cNvSpPr>
            <a:spLocks noGrp="1"/>
          </p:cNvSpPr>
          <p:nvPr>
            <p:ph type="title"/>
          </p:nvPr>
        </p:nvSpPr>
        <p:spPr/>
        <p:txBody>
          <a:bodyPr>
            <a:noAutofit/>
          </a:bodyPr>
          <a:lstStyle/>
          <a:p>
            <a:pPr algn="l"/>
            <a:br>
              <a:rPr lang="en-US" sz="5400"/>
            </a:br>
            <a:r>
              <a:rPr lang="en-US" sz="5400"/>
              <a:t>however</a:t>
            </a:r>
            <a:br>
              <a:rPr lang="en-US"/>
            </a:br>
            <a:r>
              <a:rPr lang="en-US"/>
              <a:t>encapsulation can maybe be taken too far</a:t>
            </a:r>
          </a:p>
        </p:txBody>
      </p:sp>
      <p:sp>
        <p:nvSpPr>
          <p:cNvPr id="2" name="TextBox 1">
            <a:extLst>
              <a:ext uri="{FF2B5EF4-FFF2-40B4-BE49-F238E27FC236}">
                <a16:creationId xmlns:a16="http://schemas.microsoft.com/office/drawing/2014/main" id="{3891A29D-7EFA-0A3C-8BB2-BBED4644FA11}"/>
              </a:ext>
            </a:extLst>
          </p:cNvPr>
          <p:cNvSpPr txBox="1"/>
          <p:nvPr/>
        </p:nvSpPr>
        <p:spPr>
          <a:xfrm>
            <a:off x="3384550" y="2268131"/>
            <a:ext cx="2374900" cy="461665"/>
          </a:xfrm>
          <a:prstGeom prst="rect">
            <a:avLst/>
          </a:prstGeom>
          <a:solidFill>
            <a:schemeClr val="bg1"/>
          </a:solidFill>
          <a:ln>
            <a:solidFill>
              <a:schemeClr val="tx1"/>
            </a:solidFill>
          </a:ln>
        </p:spPr>
        <p:txBody>
          <a:bodyPr wrap="square" rtlCol="0">
            <a:spAutoFit/>
          </a:bodyPr>
          <a:lstStyle/>
          <a:p>
            <a:pPr lvl="0" algn="ctr" defTabSz="342886">
              <a:spcBef>
                <a:spcPct val="20000"/>
              </a:spcBef>
              <a:buClr>
                <a:srgbClr val="FFFFFF">
                  <a:lumMod val="65000"/>
                </a:srgbClr>
              </a:buClr>
            </a:pPr>
            <a:r>
              <a:rPr lang="en-US" sz="2400">
                <a:effectLst/>
                <a:latin typeface="Consolas" panose="020B0609020204030204" pitchFamily="49" charset="0"/>
                <a:cs typeface="Consolas" panose="020B0609020204030204" pitchFamily="49" charset="0"/>
              </a:rPr>
              <a:t>bullet.age++;</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
        <p:nvSpPr>
          <p:cNvPr id="5" name="TextBox 4">
            <a:extLst>
              <a:ext uri="{FF2B5EF4-FFF2-40B4-BE49-F238E27FC236}">
                <a16:creationId xmlns:a16="http://schemas.microsoft.com/office/drawing/2014/main" id="{D5644C48-EC99-BDE7-6351-4088353C9241}"/>
              </a:ext>
            </a:extLst>
          </p:cNvPr>
          <p:cNvSpPr txBox="1"/>
          <p:nvPr/>
        </p:nvSpPr>
        <p:spPr>
          <a:xfrm>
            <a:off x="1460500" y="3013738"/>
            <a:ext cx="6223000" cy="461665"/>
          </a:xfrm>
          <a:prstGeom prst="rect">
            <a:avLst/>
          </a:prstGeom>
          <a:solidFill>
            <a:schemeClr val="bg1"/>
          </a:solidFill>
          <a:ln>
            <a:solidFill>
              <a:schemeClr val="tx1"/>
            </a:solidFill>
          </a:ln>
        </p:spPr>
        <p:txBody>
          <a:bodyPr wrap="square" rtlCol="0">
            <a:spAutoFit/>
          </a:bodyPr>
          <a:lstStyle/>
          <a:p>
            <a:pPr lvl="0" algn="ctr" defTabSz="342886">
              <a:spcBef>
                <a:spcPct val="20000"/>
              </a:spcBef>
              <a:buClr>
                <a:srgbClr val="FFFFFF">
                  <a:lumMod val="65000"/>
                </a:srgbClr>
              </a:buClr>
            </a:pPr>
            <a:r>
              <a:rPr lang="en-US" sz="2400">
                <a:effectLst/>
                <a:latin typeface="Consolas" panose="020B0609020204030204" pitchFamily="49" charset="0"/>
                <a:cs typeface="Consolas" panose="020B0609020204030204" pitchFamily="49" charset="0"/>
              </a:rPr>
              <a:t>bullet.setAge(bullet.getAge() + 1);</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
        <p:nvSpPr>
          <p:cNvPr id="7" name="TextBox 6">
            <a:extLst>
              <a:ext uri="{FF2B5EF4-FFF2-40B4-BE49-F238E27FC236}">
                <a16:creationId xmlns:a16="http://schemas.microsoft.com/office/drawing/2014/main" id="{0E8E0401-16DF-9E4F-E101-8A2600858CFD}"/>
              </a:ext>
            </a:extLst>
          </p:cNvPr>
          <p:cNvSpPr txBox="1"/>
          <p:nvPr/>
        </p:nvSpPr>
        <p:spPr>
          <a:xfrm>
            <a:off x="1460500" y="3759345"/>
            <a:ext cx="6223000" cy="461665"/>
          </a:xfrm>
          <a:prstGeom prst="rect">
            <a:avLst/>
          </a:prstGeom>
          <a:solidFill>
            <a:schemeClr val="bg1"/>
          </a:solidFill>
          <a:ln>
            <a:solidFill>
              <a:schemeClr val="tx1"/>
            </a:solidFill>
          </a:ln>
        </p:spPr>
        <p:txBody>
          <a:bodyPr wrap="square" rtlCol="0">
            <a:spAutoFit/>
          </a:bodyPr>
          <a:lstStyle/>
          <a:p>
            <a:pPr lvl="0" algn="ctr" defTabSz="342886">
              <a:spcBef>
                <a:spcPct val="20000"/>
              </a:spcBef>
              <a:buClr>
                <a:srgbClr val="FFFFFF">
                  <a:lumMod val="65000"/>
                </a:srgbClr>
              </a:buClr>
            </a:pPr>
            <a:r>
              <a:rPr lang="en-US" sz="2400">
                <a:effectLst/>
                <a:latin typeface="Consolas" panose="020B0609020204030204" pitchFamily="49" charset="0"/>
                <a:cs typeface="Consolas" panose="020B0609020204030204" pitchFamily="49" charset="0"/>
              </a:rPr>
              <a:t>bullet.ageUp(); // ?</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83014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list</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sz="1600">
                <a:solidFill>
                  <a:srgbClr val="007B00"/>
                </a:solidFill>
                <a:effectLst/>
                <a:latin typeface="+mj-lt"/>
              </a:rPr>
              <a:t>// </a:t>
            </a:r>
            <a:r>
              <a:rPr lang="en-US" sz="1600" b="1">
                <a:solidFill>
                  <a:srgbClr val="007B00"/>
                </a:solidFill>
                <a:effectLst/>
                <a:latin typeface="+mj-lt"/>
              </a:rPr>
              <a:t>Get</a:t>
            </a:r>
            <a:r>
              <a:rPr lang="en-US" sz="1600">
                <a:solidFill>
                  <a:srgbClr val="007B00"/>
                </a:solidFill>
                <a:effectLst/>
                <a:latin typeface="+mj-lt"/>
              </a:rPr>
              <a:t> the element with this index.</a:t>
            </a:r>
          </a:p>
          <a:p>
            <a:r>
              <a:rPr lang="en-US" sz="1600" err="1">
                <a:solidFill>
                  <a:srgbClr val="000080"/>
                </a:solidFill>
                <a:effectLst/>
                <a:latin typeface="+mj-lt"/>
              </a:rPr>
              <a:t>ElementType</a:t>
            </a:r>
            <a:r>
              <a:rPr lang="en-US" sz="1600">
                <a:latin typeface="+mj-lt"/>
              </a:rPr>
              <a:t> </a:t>
            </a:r>
            <a:r>
              <a:rPr lang="en-US" sz="1600">
                <a:effectLst/>
                <a:latin typeface="+mj-lt"/>
              </a:rPr>
              <a:t>get</a:t>
            </a:r>
            <a:r>
              <a:rPr lang="en-US" sz="1600">
                <a:latin typeface="+mj-lt"/>
              </a:rPr>
              <a:t>(</a:t>
            </a:r>
            <a:r>
              <a:rPr lang="en-US" sz="1600" err="1">
                <a:solidFill>
                  <a:srgbClr val="000080"/>
                </a:solidFill>
                <a:effectLst/>
                <a:latin typeface="+mj-lt"/>
              </a:rPr>
              <a:t>int</a:t>
            </a:r>
            <a:r>
              <a:rPr lang="en-US" sz="1600">
                <a:latin typeface="+mj-lt"/>
              </a:rPr>
              <a:t> </a:t>
            </a:r>
            <a:r>
              <a:rPr lang="en-US" sz="1600">
                <a:effectLst/>
                <a:latin typeface="+mj-lt"/>
              </a:rPr>
              <a:t>index</a:t>
            </a:r>
            <a:r>
              <a:rPr lang="en-US" sz="1600">
                <a:latin typeface="+mj-lt"/>
              </a:rPr>
              <a:t>);</a:t>
            </a:r>
            <a:endParaRPr lang="en-US" sz="1600">
              <a:solidFill>
                <a:srgbClr val="007B00"/>
              </a:solidFill>
              <a:effectLst/>
              <a:latin typeface="+mj-lt"/>
            </a:endParaRPr>
          </a:p>
          <a:p>
            <a:endParaRPr lang="en-US" sz="1600">
              <a:solidFill>
                <a:srgbClr val="007B00"/>
              </a:solidFill>
              <a:effectLst/>
              <a:latin typeface="+mj-lt"/>
            </a:endParaRPr>
          </a:p>
          <a:p>
            <a:r>
              <a:rPr lang="en-US" sz="1600">
                <a:solidFill>
                  <a:srgbClr val="007B00"/>
                </a:solidFill>
                <a:effectLst/>
                <a:latin typeface="+mj-lt"/>
              </a:rPr>
              <a:t>// </a:t>
            </a:r>
            <a:r>
              <a:rPr lang="en-US" sz="1600" b="1">
                <a:solidFill>
                  <a:srgbClr val="007B00"/>
                </a:solidFill>
                <a:latin typeface="+mj-lt"/>
              </a:rPr>
              <a:t>A</a:t>
            </a:r>
            <a:r>
              <a:rPr lang="en-US" sz="1600" b="1">
                <a:solidFill>
                  <a:srgbClr val="007B00"/>
                </a:solidFill>
                <a:effectLst/>
                <a:latin typeface="+mj-lt"/>
              </a:rPr>
              <a:t>dd </a:t>
            </a:r>
            <a:r>
              <a:rPr lang="en-US" sz="1600">
                <a:solidFill>
                  <a:srgbClr val="007B00"/>
                </a:solidFill>
                <a:effectLst/>
                <a:latin typeface="+mj-lt"/>
              </a:rPr>
              <a:t>(</a:t>
            </a:r>
            <a:r>
              <a:rPr lang="en-US" sz="1600" b="1">
                <a:solidFill>
                  <a:srgbClr val="007B00"/>
                </a:solidFill>
                <a:effectLst/>
                <a:latin typeface="+mj-lt"/>
              </a:rPr>
              <a:t>append</a:t>
            </a:r>
            <a:r>
              <a:rPr lang="en-US" sz="1600">
                <a:solidFill>
                  <a:srgbClr val="007B00"/>
                </a:solidFill>
                <a:effectLst/>
                <a:latin typeface="+mj-lt"/>
              </a:rPr>
              <a:t>) an element to the back of the list.</a:t>
            </a:r>
            <a:br>
              <a:rPr lang="en-US" sz="1600">
                <a:solidFill>
                  <a:srgbClr val="000080"/>
                </a:solidFill>
                <a:effectLst/>
                <a:latin typeface="+mj-lt"/>
              </a:rPr>
            </a:br>
            <a:r>
              <a:rPr lang="en-US" sz="1600">
                <a:solidFill>
                  <a:srgbClr val="000080"/>
                </a:solidFill>
                <a:effectLst/>
                <a:latin typeface="+mj-lt"/>
              </a:rPr>
              <a:t>void</a:t>
            </a:r>
            <a:r>
              <a:rPr lang="en-US" sz="1600">
                <a:latin typeface="+mj-lt"/>
              </a:rPr>
              <a:t> </a:t>
            </a:r>
            <a:r>
              <a:rPr lang="en-US" sz="1600">
                <a:effectLst/>
                <a:latin typeface="+mj-lt"/>
              </a:rPr>
              <a:t>add</a:t>
            </a:r>
            <a:r>
              <a:rPr lang="en-US" sz="1600">
                <a:latin typeface="+mj-lt"/>
              </a:rPr>
              <a:t>();</a:t>
            </a:r>
            <a:br>
              <a:rPr lang="en-US" sz="1600">
                <a:latin typeface="+mj-lt"/>
              </a:rPr>
            </a:br>
            <a:r>
              <a:rPr lang="en-US" sz="1600">
                <a:solidFill>
                  <a:srgbClr val="007B00"/>
                </a:solidFill>
                <a:effectLst/>
                <a:latin typeface="+mj-lt"/>
              </a:rPr>
              <a:t>// </a:t>
            </a:r>
            <a:r>
              <a:rPr lang="en-US" sz="1600" b="1">
                <a:solidFill>
                  <a:srgbClr val="007B00"/>
                </a:solidFill>
                <a:latin typeface="+mj-lt"/>
              </a:rPr>
              <a:t>A</a:t>
            </a:r>
            <a:r>
              <a:rPr lang="en-US" sz="1600" b="1">
                <a:solidFill>
                  <a:srgbClr val="007B00"/>
                </a:solidFill>
                <a:effectLst/>
                <a:latin typeface="+mj-lt"/>
              </a:rPr>
              <a:t>dd </a:t>
            </a:r>
            <a:r>
              <a:rPr lang="en-US" sz="1600">
                <a:solidFill>
                  <a:srgbClr val="007B00"/>
                </a:solidFill>
                <a:effectLst/>
                <a:latin typeface="+mj-lt"/>
              </a:rPr>
              <a:t>(</a:t>
            </a:r>
            <a:r>
              <a:rPr lang="en-US" sz="1600" b="1">
                <a:solidFill>
                  <a:srgbClr val="007B00"/>
                </a:solidFill>
                <a:effectLst/>
                <a:latin typeface="+mj-lt"/>
              </a:rPr>
              <a:t>insert</a:t>
            </a:r>
            <a:r>
              <a:rPr lang="en-US" sz="1600">
                <a:solidFill>
                  <a:srgbClr val="007B00"/>
                </a:solidFill>
                <a:effectLst/>
                <a:latin typeface="+mj-lt"/>
              </a:rPr>
              <a:t>) an element into the list so it has this index</a:t>
            </a:r>
            <a:br>
              <a:rPr lang="en-US" sz="1600">
                <a:solidFill>
                  <a:srgbClr val="000080"/>
                </a:solidFill>
                <a:effectLst/>
                <a:latin typeface="+mj-lt"/>
              </a:rPr>
            </a:br>
            <a:r>
              <a:rPr lang="en-US" sz="1600">
                <a:solidFill>
                  <a:srgbClr val="000080"/>
                </a:solidFill>
                <a:effectLst/>
                <a:latin typeface="+mj-lt"/>
              </a:rPr>
              <a:t>void</a:t>
            </a:r>
            <a:r>
              <a:rPr lang="en-US" sz="1600">
                <a:latin typeface="+mj-lt"/>
              </a:rPr>
              <a:t> </a:t>
            </a:r>
            <a:r>
              <a:rPr lang="en-US" sz="1600">
                <a:effectLst/>
                <a:latin typeface="+mj-lt"/>
              </a:rPr>
              <a:t>add</a:t>
            </a:r>
            <a:r>
              <a:rPr lang="en-US" sz="1600">
                <a:latin typeface="+mj-lt"/>
              </a:rPr>
              <a:t>(</a:t>
            </a:r>
            <a:r>
              <a:rPr lang="en-US" sz="1600" err="1">
                <a:solidFill>
                  <a:srgbClr val="000080"/>
                </a:solidFill>
                <a:effectLst/>
                <a:latin typeface="+mj-lt"/>
              </a:rPr>
              <a:t>int</a:t>
            </a:r>
            <a:r>
              <a:rPr lang="en-US" sz="1600">
                <a:latin typeface="+mj-lt"/>
              </a:rPr>
              <a:t> </a:t>
            </a:r>
            <a:r>
              <a:rPr lang="en-US" sz="1600">
                <a:effectLst/>
                <a:latin typeface="+mj-lt"/>
              </a:rPr>
              <a:t>index, </a:t>
            </a:r>
            <a:r>
              <a:rPr lang="en-US" sz="1600" err="1">
                <a:solidFill>
                  <a:srgbClr val="000080"/>
                </a:solidFill>
                <a:effectLst/>
                <a:latin typeface="+mj-lt"/>
              </a:rPr>
              <a:t>ElementType</a:t>
            </a:r>
            <a:r>
              <a:rPr lang="en-US" sz="1600">
                <a:latin typeface="+mj-lt"/>
              </a:rPr>
              <a:t> </a:t>
            </a:r>
            <a:r>
              <a:rPr lang="en-US" sz="1600">
                <a:effectLst/>
                <a:latin typeface="+mj-lt"/>
              </a:rPr>
              <a:t>element</a:t>
            </a:r>
            <a:r>
              <a:rPr lang="en-US" sz="1600">
                <a:latin typeface="+mj-lt"/>
              </a:rPr>
              <a:t>);</a:t>
            </a:r>
          </a:p>
          <a:p>
            <a:endParaRPr lang="en-US" sz="1600">
              <a:latin typeface="+mj-lt"/>
            </a:endParaRPr>
          </a:p>
          <a:p>
            <a:r>
              <a:rPr lang="en-US" sz="1600">
                <a:solidFill>
                  <a:srgbClr val="007B00"/>
                </a:solidFill>
                <a:effectLst/>
                <a:latin typeface="+mj-lt"/>
              </a:rPr>
              <a:t>// </a:t>
            </a:r>
            <a:r>
              <a:rPr lang="en-US" sz="1600" b="1">
                <a:solidFill>
                  <a:srgbClr val="007B00"/>
                </a:solidFill>
                <a:effectLst/>
                <a:latin typeface="+mj-lt"/>
              </a:rPr>
              <a:t>Remove </a:t>
            </a:r>
            <a:r>
              <a:rPr lang="en-US" sz="1600">
                <a:solidFill>
                  <a:srgbClr val="007B00"/>
                </a:solidFill>
                <a:effectLst/>
                <a:latin typeface="+mj-lt"/>
              </a:rPr>
              <a:t>(</a:t>
            </a:r>
            <a:r>
              <a:rPr lang="en-US" sz="1600" b="1">
                <a:solidFill>
                  <a:srgbClr val="007B00"/>
                </a:solidFill>
                <a:effectLst/>
                <a:latin typeface="+mj-lt"/>
              </a:rPr>
              <a:t>delete</a:t>
            </a:r>
            <a:r>
              <a:rPr lang="en-US" sz="1600">
                <a:solidFill>
                  <a:srgbClr val="007B00"/>
                </a:solidFill>
                <a:effectLst/>
                <a:latin typeface="+mj-lt"/>
              </a:rPr>
              <a:t>) the element in the list at this index.</a:t>
            </a:r>
            <a:br>
              <a:rPr lang="en-US" sz="1600">
                <a:latin typeface="+mj-lt"/>
              </a:rPr>
            </a:br>
            <a:r>
              <a:rPr lang="en-US" sz="1600" err="1">
                <a:solidFill>
                  <a:srgbClr val="000080"/>
                </a:solidFill>
                <a:effectLst/>
                <a:latin typeface="+mj-lt"/>
              </a:rPr>
              <a:t>void</a:t>
            </a:r>
            <a:r>
              <a:rPr lang="en-US" sz="1600">
                <a:latin typeface="+mj-lt"/>
              </a:rPr>
              <a:t> </a:t>
            </a:r>
            <a:r>
              <a:rPr lang="en-US" sz="1600">
                <a:effectLst/>
                <a:latin typeface="+mj-lt"/>
              </a:rPr>
              <a:t>removeByIndex(</a:t>
            </a:r>
            <a:r>
              <a:rPr lang="en-US" sz="1600" err="1">
                <a:solidFill>
                  <a:srgbClr val="000080"/>
                </a:solidFill>
                <a:effectLst/>
                <a:latin typeface="+mj-lt"/>
              </a:rPr>
              <a:t>int</a:t>
            </a:r>
            <a:r>
              <a:rPr lang="en-US" sz="1600">
                <a:latin typeface="+mj-lt"/>
              </a:rPr>
              <a:t> </a:t>
            </a:r>
            <a:r>
              <a:rPr lang="en-US" sz="1600">
                <a:effectLst/>
                <a:latin typeface="+mj-lt"/>
              </a:rPr>
              <a:t>index</a:t>
            </a:r>
            <a:r>
              <a:rPr lang="en-US" sz="1600">
                <a:latin typeface="+mj-lt"/>
              </a:rPr>
              <a:t>);</a:t>
            </a:r>
            <a:br>
              <a:rPr lang="en-US" sz="1600">
                <a:solidFill>
                  <a:srgbClr val="007B00"/>
                </a:solidFill>
                <a:effectLst/>
                <a:latin typeface="+mj-lt"/>
              </a:rPr>
            </a:br>
            <a:r>
              <a:rPr lang="en-US" sz="1600">
                <a:solidFill>
                  <a:srgbClr val="007B00"/>
                </a:solidFill>
                <a:effectLst/>
                <a:latin typeface="+mj-lt"/>
              </a:rPr>
              <a:t>// </a:t>
            </a:r>
            <a:r>
              <a:rPr lang="en-US" sz="1600" b="1">
                <a:solidFill>
                  <a:srgbClr val="007B00"/>
                </a:solidFill>
                <a:effectLst/>
                <a:latin typeface="+mj-lt"/>
              </a:rPr>
              <a:t>Remove </a:t>
            </a:r>
            <a:r>
              <a:rPr lang="en-US" sz="1600">
                <a:solidFill>
                  <a:srgbClr val="007B00"/>
                </a:solidFill>
                <a:effectLst/>
                <a:latin typeface="+mj-lt"/>
              </a:rPr>
              <a:t>(</a:t>
            </a:r>
            <a:r>
              <a:rPr lang="en-US" sz="1600" b="1">
                <a:solidFill>
                  <a:srgbClr val="007B00"/>
                </a:solidFill>
                <a:effectLst/>
                <a:latin typeface="+mj-lt"/>
              </a:rPr>
              <a:t>delete</a:t>
            </a:r>
            <a:r>
              <a:rPr lang="en-US" sz="1600">
                <a:solidFill>
                  <a:srgbClr val="007B00"/>
                </a:solidFill>
                <a:effectLst/>
                <a:latin typeface="+mj-lt"/>
              </a:rPr>
              <a:t>) the first element with this value.</a:t>
            </a:r>
            <a:br>
              <a:rPr lang="en-US" sz="1600">
                <a:solidFill>
                  <a:srgbClr val="000080"/>
                </a:solidFill>
                <a:effectLst/>
                <a:latin typeface="+mj-lt"/>
              </a:rPr>
            </a:br>
            <a:r>
              <a:rPr lang="en-US" sz="1600" err="1">
                <a:solidFill>
                  <a:srgbClr val="000080"/>
                </a:solidFill>
                <a:effectLst/>
                <a:latin typeface="+mj-lt"/>
              </a:rPr>
              <a:t>void</a:t>
            </a:r>
            <a:r>
              <a:rPr lang="en-US" sz="1600">
                <a:latin typeface="+mj-lt"/>
              </a:rPr>
              <a:t> </a:t>
            </a:r>
            <a:r>
              <a:rPr lang="en-US" sz="1600">
                <a:effectLst/>
                <a:latin typeface="+mj-lt"/>
              </a:rPr>
              <a:t>removeByValue</a:t>
            </a:r>
            <a:r>
              <a:rPr lang="en-US" sz="1600">
                <a:latin typeface="+mj-lt"/>
              </a:rPr>
              <a:t>(</a:t>
            </a:r>
            <a:r>
              <a:rPr lang="en-US" sz="1600" err="1">
                <a:solidFill>
                  <a:srgbClr val="000080"/>
                </a:solidFill>
                <a:effectLst/>
                <a:latin typeface="+mj-lt"/>
              </a:rPr>
              <a:t>ElementType</a:t>
            </a:r>
            <a:r>
              <a:rPr lang="en-US" sz="1600">
                <a:latin typeface="+mj-lt"/>
              </a:rPr>
              <a:t> </a:t>
            </a:r>
            <a:r>
              <a:rPr lang="en-US" sz="1600">
                <a:effectLst/>
                <a:latin typeface="+mj-lt"/>
              </a:rPr>
              <a:t>element</a:t>
            </a:r>
            <a:r>
              <a:rPr lang="en-US" sz="1600">
                <a:latin typeface="+mj-lt"/>
              </a:rPr>
              <a:t>);</a:t>
            </a:r>
          </a:p>
          <a:p>
            <a:pPr marL="0" indent="0">
              <a:buNone/>
            </a:pPr>
            <a:endParaRPr lang="en-US" sz="1600">
              <a:latin typeface="+mj-lt"/>
            </a:endParaRPr>
          </a:p>
          <a:p>
            <a:r>
              <a:rPr lang="en-US" sz="1600">
                <a:solidFill>
                  <a:srgbClr val="007B00"/>
                </a:solidFill>
                <a:effectLst/>
                <a:latin typeface="+mj-lt"/>
              </a:rPr>
              <a:t>// Get the number of elements currently in the list.</a:t>
            </a:r>
            <a:br>
              <a:rPr lang="en-US" sz="1600">
                <a:solidFill>
                  <a:srgbClr val="007B00"/>
                </a:solidFill>
                <a:effectLst/>
                <a:latin typeface="+mj-lt"/>
              </a:rPr>
            </a:br>
            <a:r>
              <a:rPr lang="en-US" sz="1600">
                <a:solidFill>
                  <a:srgbClr val="000080"/>
                </a:solidFill>
                <a:effectLst/>
                <a:latin typeface="+mj-lt"/>
              </a:rPr>
              <a:t>int</a:t>
            </a:r>
            <a:r>
              <a:rPr lang="en-US" sz="1600">
                <a:latin typeface="+mj-lt"/>
              </a:rPr>
              <a:t> </a:t>
            </a:r>
            <a:r>
              <a:rPr lang="en-US" sz="1600">
                <a:effectLst/>
                <a:latin typeface="+mj-lt"/>
              </a:rPr>
              <a:t>size</a:t>
            </a:r>
            <a:r>
              <a:rPr lang="en-US" sz="1600">
                <a:latin typeface="+mj-lt"/>
              </a:rPr>
              <a:t>();</a:t>
            </a:r>
          </a:p>
          <a:p>
            <a:endParaRPr lang="en-US" sz="1600">
              <a:latin typeface="+mj-lt"/>
            </a:endParaRPr>
          </a:p>
        </p:txBody>
      </p:sp>
    </p:spTree>
    <p:extLst>
      <p:ext uri="{BB962C8B-B14F-4D97-AF65-F5344CB8AC3E}">
        <p14:creationId xmlns:p14="http://schemas.microsoft.com/office/powerpoint/2010/main" val="36966892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D7302DB-0517-7935-B5E4-ACCDBA56CB0B}"/>
              </a:ext>
            </a:extLst>
          </p:cNvPr>
          <p:cNvGraphicFramePr>
            <a:graphicFrameLocks noGrp="1"/>
          </p:cNvGraphicFramePr>
          <p:nvPr>
            <p:extLst>
              <p:ext uri="{D42A27DB-BD31-4B8C-83A1-F6EECF244321}">
                <p14:modId xmlns:p14="http://schemas.microsoft.com/office/powerpoint/2010/main" val="3724830372"/>
              </p:ext>
            </p:extLst>
          </p:nvPr>
        </p:nvGraphicFramePr>
        <p:xfrm>
          <a:off x="1168268" y="2571750"/>
          <a:ext cx="1849251" cy="459559"/>
        </p:xfrm>
        <a:graphic>
          <a:graphicData uri="http://schemas.openxmlformats.org/drawingml/2006/table">
            <a:tbl>
              <a:tblPr firstRow="1" bandRow="1">
                <a:tableStyleId>{5C22544A-7EE6-4342-B048-85BDC9FD1C3A}</a:tableStyleId>
              </a:tblPr>
              <a:tblGrid>
                <a:gridCol w="616417">
                  <a:extLst>
                    <a:ext uri="{9D8B030D-6E8A-4147-A177-3AD203B41FA5}">
                      <a16:colId xmlns:a16="http://schemas.microsoft.com/office/drawing/2014/main" val="2859688435"/>
                    </a:ext>
                  </a:extLst>
                </a:gridCol>
                <a:gridCol w="616417">
                  <a:extLst>
                    <a:ext uri="{9D8B030D-6E8A-4147-A177-3AD203B41FA5}">
                      <a16:colId xmlns:a16="http://schemas.microsoft.com/office/drawing/2014/main" val="1137617325"/>
                    </a:ext>
                  </a:extLst>
                </a:gridCol>
                <a:gridCol w="616417">
                  <a:extLst>
                    <a:ext uri="{9D8B030D-6E8A-4147-A177-3AD203B41FA5}">
                      <a16:colId xmlns:a16="http://schemas.microsoft.com/office/drawing/2014/main" val="4020192797"/>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556C37B9-D3C4-ABC0-BB79-67CCD82F15F7}"/>
              </a:ext>
            </a:extLst>
          </p:cNvPr>
          <p:cNvGraphicFramePr>
            <a:graphicFrameLocks noGrp="1"/>
          </p:cNvGraphicFramePr>
          <p:nvPr>
            <p:extLst>
              <p:ext uri="{D42A27DB-BD31-4B8C-83A1-F6EECF244321}">
                <p14:modId xmlns:p14="http://schemas.microsoft.com/office/powerpoint/2010/main" val="1065812170"/>
              </p:ext>
            </p:extLst>
          </p:nvPr>
        </p:nvGraphicFramePr>
        <p:xfrm>
          <a:off x="3866033" y="2571750"/>
          <a:ext cx="1849251" cy="459559"/>
        </p:xfrm>
        <a:graphic>
          <a:graphicData uri="http://schemas.openxmlformats.org/drawingml/2006/table">
            <a:tbl>
              <a:tblPr firstRow="1" bandRow="1">
                <a:tableStyleId>{5C22544A-7EE6-4342-B048-85BDC9FD1C3A}</a:tableStyleId>
              </a:tblPr>
              <a:tblGrid>
                <a:gridCol w="616417">
                  <a:extLst>
                    <a:ext uri="{9D8B030D-6E8A-4147-A177-3AD203B41FA5}">
                      <a16:colId xmlns:a16="http://schemas.microsoft.com/office/drawing/2014/main" val="2859688435"/>
                    </a:ext>
                  </a:extLst>
                </a:gridCol>
                <a:gridCol w="616417">
                  <a:extLst>
                    <a:ext uri="{9D8B030D-6E8A-4147-A177-3AD203B41FA5}">
                      <a16:colId xmlns:a16="http://schemas.microsoft.com/office/drawing/2014/main" val="1137617325"/>
                    </a:ext>
                  </a:extLst>
                </a:gridCol>
                <a:gridCol w="616417">
                  <a:extLst>
                    <a:ext uri="{9D8B030D-6E8A-4147-A177-3AD203B41FA5}">
                      <a16:colId xmlns:a16="http://schemas.microsoft.com/office/drawing/2014/main" val="4020192797"/>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5" name="Freeform 14">
            <a:extLst>
              <a:ext uri="{FF2B5EF4-FFF2-40B4-BE49-F238E27FC236}">
                <a16:creationId xmlns:a16="http://schemas.microsoft.com/office/drawing/2014/main" id="{814FE3AD-C7CA-91AF-A8BA-DACAF25B2AAB}"/>
              </a:ext>
            </a:extLst>
          </p:cNvPr>
          <p:cNvSpPr/>
          <p:nvPr/>
        </p:nvSpPr>
        <p:spPr>
          <a:xfrm>
            <a:off x="2103053"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Freeform 19">
            <a:extLst>
              <a:ext uri="{FF2B5EF4-FFF2-40B4-BE49-F238E27FC236}">
                <a16:creationId xmlns:a16="http://schemas.microsoft.com/office/drawing/2014/main" id="{D1BE2176-3626-20B0-1DF3-25B8125BF40D}"/>
              </a:ext>
            </a:extLst>
          </p:cNvPr>
          <p:cNvSpPr/>
          <p:nvPr/>
        </p:nvSpPr>
        <p:spPr>
          <a:xfrm rot="10800000">
            <a:off x="1168266" y="2801527"/>
            <a:ext cx="4247013"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21" name="Table 20">
            <a:extLst>
              <a:ext uri="{FF2B5EF4-FFF2-40B4-BE49-F238E27FC236}">
                <a16:creationId xmlns:a16="http://schemas.microsoft.com/office/drawing/2014/main" id="{DB48FEAB-9784-A9AA-CB1B-1B342CD538B6}"/>
              </a:ext>
            </a:extLst>
          </p:cNvPr>
          <p:cNvGraphicFramePr>
            <a:graphicFrameLocks noGrp="1"/>
          </p:cNvGraphicFramePr>
          <p:nvPr>
            <p:extLst>
              <p:ext uri="{D42A27DB-BD31-4B8C-83A1-F6EECF244321}">
                <p14:modId xmlns:p14="http://schemas.microsoft.com/office/powerpoint/2010/main" val="2735795974"/>
              </p:ext>
            </p:extLst>
          </p:nvPr>
        </p:nvGraphicFramePr>
        <p:xfrm>
          <a:off x="6568593" y="2571750"/>
          <a:ext cx="1849251" cy="459559"/>
        </p:xfrm>
        <a:graphic>
          <a:graphicData uri="http://schemas.openxmlformats.org/drawingml/2006/table">
            <a:tbl>
              <a:tblPr firstRow="1" bandRow="1">
                <a:tableStyleId>{5C22544A-7EE6-4342-B048-85BDC9FD1C3A}</a:tableStyleId>
              </a:tblPr>
              <a:tblGrid>
                <a:gridCol w="616417">
                  <a:extLst>
                    <a:ext uri="{9D8B030D-6E8A-4147-A177-3AD203B41FA5}">
                      <a16:colId xmlns:a16="http://schemas.microsoft.com/office/drawing/2014/main" val="2859688435"/>
                    </a:ext>
                  </a:extLst>
                </a:gridCol>
                <a:gridCol w="616417">
                  <a:extLst>
                    <a:ext uri="{9D8B030D-6E8A-4147-A177-3AD203B41FA5}">
                      <a16:colId xmlns:a16="http://schemas.microsoft.com/office/drawing/2014/main" val="1137617325"/>
                    </a:ext>
                  </a:extLst>
                </a:gridCol>
                <a:gridCol w="616417">
                  <a:extLst>
                    <a:ext uri="{9D8B030D-6E8A-4147-A177-3AD203B41FA5}">
                      <a16:colId xmlns:a16="http://schemas.microsoft.com/office/drawing/2014/main" val="4020192797"/>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23" name="Freeform 22">
            <a:extLst>
              <a:ext uri="{FF2B5EF4-FFF2-40B4-BE49-F238E27FC236}">
                <a16:creationId xmlns:a16="http://schemas.microsoft.com/office/drawing/2014/main" id="{51D5E306-AAA5-D72C-7602-D981023F68B1}"/>
              </a:ext>
            </a:extLst>
          </p:cNvPr>
          <p:cNvSpPr/>
          <p:nvPr/>
        </p:nvSpPr>
        <p:spPr>
          <a:xfrm rot="10800000">
            <a:off x="-1519271" y="2801527"/>
            <a:ext cx="4247013"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Freeform 23">
            <a:extLst>
              <a:ext uri="{FF2B5EF4-FFF2-40B4-BE49-F238E27FC236}">
                <a16:creationId xmlns:a16="http://schemas.microsoft.com/office/drawing/2014/main" id="{D1E93F4C-AB60-7F97-C184-2AF1E90C9C59}"/>
              </a:ext>
            </a:extLst>
          </p:cNvPr>
          <p:cNvSpPr/>
          <p:nvPr/>
        </p:nvSpPr>
        <p:spPr>
          <a:xfrm>
            <a:off x="4795453"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Freeform 24">
            <a:extLst>
              <a:ext uri="{FF2B5EF4-FFF2-40B4-BE49-F238E27FC236}">
                <a16:creationId xmlns:a16="http://schemas.microsoft.com/office/drawing/2014/main" id="{D3A84BAC-6B9E-4D1D-079F-19BCDA701812}"/>
              </a:ext>
            </a:extLst>
          </p:cNvPr>
          <p:cNvSpPr/>
          <p:nvPr/>
        </p:nvSpPr>
        <p:spPr>
          <a:xfrm rot="10800000">
            <a:off x="3866033" y="2801527"/>
            <a:ext cx="4247013"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Freeform 25">
            <a:extLst>
              <a:ext uri="{FF2B5EF4-FFF2-40B4-BE49-F238E27FC236}">
                <a16:creationId xmlns:a16="http://schemas.microsoft.com/office/drawing/2014/main" id="{04E23918-7C25-E9D2-6C2B-D50E07E7B971}"/>
              </a:ext>
            </a:extLst>
          </p:cNvPr>
          <p:cNvSpPr/>
          <p:nvPr/>
        </p:nvSpPr>
        <p:spPr>
          <a:xfrm>
            <a:off x="7518333"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Freeform 26">
            <a:extLst>
              <a:ext uri="{FF2B5EF4-FFF2-40B4-BE49-F238E27FC236}">
                <a16:creationId xmlns:a16="http://schemas.microsoft.com/office/drawing/2014/main" id="{C7E2E7FB-1C2C-79AD-9F41-B859D918E4F3}"/>
              </a:ext>
            </a:extLst>
          </p:cNvPr>
          <p:cNvSpPr/>
          <p:nvPr/>
        </p:nvSpPr>
        <p:spPr>
          <a:xfrm>
            <a:off x="-604872"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itle 27">
            <a:extLst>
              <a:ext uri="{FF2B5EF4-FFF2-40B4-BE49-F238E27FC236}">
                <a16:creationId xmlns:a16="http://schemas.microsoft.com/office/drawing/2014/main" id="{7790ECB6-B11C-FE86-A126-7852701BDFB2}"/>
              </a:ext>
            </a:extLst>
          </p:cNvPr>
          <p:cNvSpPr>
            <a:spLocks noGrp="1"/>
          </p:cNvSpPr>
          <p:nvPr>
            <p:ph type="title"/>
          </p:nvPr>
        </p:nvSpPr>
        <p:spPr>
          <a:xfrm>
            <a:off x="271538" y="1947596"/>
            <a:ext cx="8229600" cy="667168"/>
          </a:xfrm>
        </p:spPr>
        <p:txBody>
          <a:bodyPr>
            <a:noAutofit/>
          </a:bodyPr>
          <a:lstStyle/>
          <a:p>
            <a:r>
              <a:rPr lang="en-US" sz="4800"/>
              <a:t> 🤷</a:t>
            </a:r>
          </a:p>
        </p:txBody>
      </p:sp>
    </p:spTree>
    <p:extLst>
      <p:ext uri="{BB962C8B-B14F-4D97-AF65-F5344CB8AC3E}">
        <p14:creationId xmlns:p14="http://schemas.microsoft.com/office/powerpoint/2010/main" val="119151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AE6B3-F58C-DA70-2871-0D95A252BE68}"/>
              </a:ext>
            </a:extLst>
          </p:cNvPr>
          <p:cNvSpPr>
            <a:spLocks noGrp="1"/>
          </p:cNvSpPr>
          <p:nvPr>
            <p:ph type="title"/>
          </p:nvPr>
        </p:nvSpPr>
        <p:spPr/>
        <p:txBody>
          <a:bodyPr/>
          <a:lstStyle/>
          <a:p>
            <a:r>
              <a:rPr lang="en-US"/>
              <a:t>OOP considered maybe mildly frictious to prototyping</a:t>
            </a:r>
          </a:p>
        </p:txBody>
      </p:sp>
    </p:spTree>
    <p:extLst>
      <p:ext uri="{BB962C8B-B14F-4D97-AF65-F5344CB8AC3E}">
        <p14:creationId xmlns:p14="http://schemas.microsoft.com/office/powerpoint/2010/main" val="4252469544"/>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930468-70CB-8A0F-3412-BD0B7966FB5E}"/>
              </a:ext>
            </a:extLst>
          </p:cNvPr>
          <p:cNvSpPr>
            <a:spLocks noGrp="1"/>
          </p:cNvSpPr>
          <p:nvPr>
            <p:ph type="title"/>
          </p:nvPr>
        </p:nvSpPr>
        <p:spPr/>
        <p:txBody>
          <a:bodyPr/>
          <a:lstStyle/>
          <a:p>
            <a:r>
              <a:rPr lang="en-US" sz="2800" b="1">
                <a:solidFill>
                  <a:schemeClr val="accent5">
                    <a:lumMod val="75000"/>
                  </a:schemeClr>
                </a:solidFill>
              </a:rPr>
              <a:t>final note:</a:t>
            </a:r>
            <a:r>
              <a:rPr lang="en-US" sz="2800">
                <a:solidFill>
                  <a:schemeClr val="accent5">
                    <a:lumMod val="75000"/>
                  </a:schemeClr>
                </a:solidFill>
              </a:rPr>
              <a:t> encapsulation doesn’t </a:t>
            </a:r>
            <a:r>
              <a:rPr lang="en-US" sz="2800" i="1">
                <a:solidFill>
                  <a:schemeClr val="accent5">
                    <a:lumMod val="75000"/>
                  </a:schemeClr>
                </a:solidFill>
              </a:rPr>
              <a:t>add</a:t>
            </a:r>
            <a:r>
              <a:rPr lang="en-US" sz="2800">
                <a:solidFill>
                  <a:schemeClr val="accent5">
                    <a:lumMod val="75000"/>
                  </a:schemeClr>
                </a:solidFill>
              </a:rPr>
              <a:t> functionality</a:t>
            </a:r>
            <a:br>
              <a:rPr lang="en-US">
                <a:solidFill>
                  <a:schemeClr val="accent5">
                    <a:lumMod val="75000"/>
                  </a:schemeClr>
                </a:solidFill>
              </a:rPr>
            </a:br>
            <a:r>
              <a:rPr lang="en-US" sz="3600">
                <a:solidFill>
                  <a:schemeClr val="accent5">
                    <a:lumMod val="75000"/>
                  </a:schemeClr>
                </a:solidFill>
              </a:rPr>
              <a:t>encapsulation </a:t>
            </a:r>
            <a:r>
              <a:rPr lang="en-US" sz="3600" i="1">
                <a:solidFill>
                  <a:schemeClr val="accent5">
                    <a:lumMod val="75000"/>
                  </a:schemeClr>
                </a:solidFill>
              </a:rPr>
              <a:t>removes</a:t>
            </a:r>
            <a:r>
              <a:rPr lang="en-US" sz="3600">
                <a:solidFill>
                  <a:schemeClr val="accent5">
                    <a:lumMod val="75000"/>
                  </a:schemeClr>
                </a:solidFill>
              </a:rPr>
              <a:t> functionality</a:t>
            </a:r>
            <a:endParaRPr lang="en-US">
              <a:solidFill>
                <a:schemeClr val="accent5">
                  <a:lumMod val="75000"/>
                </a:schemeClr>
              </a:solidFill>
            </a:endParaRPr>
          </a:p>
        </p:txBody>
      </p:sp>
    </p:spTree>
    <p:extLst>
      <p:ext uri="{BB962C8B-B14F-4D97-AF65-F5344CB8AC3E}">
        <p14:creationId xmlns:p14="http://schemas.microsoft.com/office/powerpoint/2010/main" val="3062094862"/>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spicy take 🌶️</a:t>
            </a:r>
          </a:p>
        </p:txBody>
      </p:sp>
    </p:spTree>
    <p:extLst>
      <p:ext uri="{BB962C8B-B14F-4D97-AF65-F5344CB8AC3E}">
        <p14:creationId xmlns:p14="http://schemas.microsoft.com/office/powerpoint/2010/main" val="289076472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iterators</a:t>
            </a:r>
          </a:p>
        </p:txBody>
      </p:sp>
    </p:spTree>
    <p:extLst>
      <p:ext uri="{BB962C8B-B14F-4D97-AF65-F5344CB8AC3E}">
        <p14:creationId xmlns:p14="http://schemas.microsoft.com/office/powerpoint/2010/main" val="3086148982"/>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cool gradient in cow</a:t>
            </a:r>
          </a:p>
        </p:txBody>
      </p:sp>
    </p:spTree>
    <p:extLst>
      <p:ext uri="{BB962C8B-B14F-4D97-AF65-F5344CB8AC3E}">
        <p14:creationId xmlns:p14="http://schemas.microsoft.com/office/powerpoint/2010/main" val="3438943868"/>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Owl Sketch Stock Photos and Images - 123RF">
            <a:extLst>
              <a:ext uri="{FF2B5EF4-FFF2-40B4-BE49-F238E27FC236}">
                <a16:creationId xmlns:a16="http://schemas.microsoft.com/office/drawing/2014/main" id="{0353D207-A867-4029-517C-3D5D81C60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2676525"/>
            <a:ext cx="4286250" cy="24669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54E2F1-5BE2-EE9E-FB6C-4769FC00C4FB}"/>
              </a:ext>
            </a:extLst>
          </p:cNvPr>
          <p:cNvSpPr txBox="1"/>
          <p:nvPr/>
        </p:nvSpPr>
        <p:spPr>
          <a:xfrm>
            <a:off x="358345" y="555816"/>
            <a:ext cx="8526011" cy="4031873"/>
          </a:xfrm>
          <a:prstGeom prst="rect">
            <a:avLst/>
          </a:prstGeom>
          <a:noFill/>
        </p:spPr>
        <p:txBody>
          <a:bodyPr wrap="square" rtlCol="0" anchor="ctr">
            <a:spAutoFit/>
          </a:bodyPr>
          <a:lstStyle/>
          <a:p>
            <a:r>
              <a:rPr lang="en-US" sz="3200">
                <a:solidFill>
                  <a:schemeClr val="bg1"/>
                </a:solidFill>
                <a:latin typeface="+mj-lt"/>
              </a:rPr>
              <a:t>A N N O U N C E M E N T S</a:t>
            </a:r>
            <a:endParaRPr kumimoji="0" lang="en-US" sz="2400" u="none" strike="noStrike" kern="1200" cap="none" spc="0" normalizeH="0" baseline="0" noProof="0">
              <a:ln>
                <a:noFill/>
              </a:ln>
              <a:solidFill>
                <a:schemeClr val="bg1"/>
              </a:solidFill>
              <a:effectLst/>
              <a:uLnTx/>
              <a:uFillTx/>
              <a:latin typeface="+mj-lt"/>
              <a:ea typeface="Segoe UI Emoji" panose="020B0502040204020203" pitchFamily="34" charset="0"/>
              <a:cs typeface="+mj-cs"/>
            </a:endParaRPr>
          </a:p>
          <a:p>
            <a:r>
              <a:rPr lang="en-US" sz="2400">
                <a:solidFill>
                  <a:schemeClr val="bg1"/>
                </a:solidFill>
                <a:latin typeface="+mj-lt"/>
              </a:rPr>
              <a:t>today is Fun Kahoot Wednesday Final Review</a:t>
            </a:r>
          </a:p>
          <a:p>
            <a:r>
              <a:rPr lang="en-US" sz="2400">
                <a:solidFill>
                  <a:schemeClr val="bg1"/>
                </a:solidFill>
                <a:latin typeface="+mj-lt"/>
              </a:rPr>
              <a:t>friday is the last day of class</a:t>
            </a:r>
          </a:p>
          <a:p>
            <a:r>
              <a:rPr lang="en-US" sz="2400">
                <a:solidFill>
                  <a:schemeClr val="bg1"/>
                </a:solidFill>
                <a:latin typeface="+mj-lt"/>
              </a:rPr>
              <a:t>also doughnuts</a:t>
            </a:r>
          </a:p>
          <a:p>
            <a:br>
              <a:rPr lang="en-US" sz="2400">
                <a:solidFill>
                  <a:schemeClr val="bg1"/>
                </a:solidFill>
                <a:latin typeface="+mj-lt"/>
              </a:rPr>
            </a:br>
            <a:r>
              <a:rPr lang="en-US" sz="3200">
                <a:solidFill>
                  <a:schemeClr val="bg1"/>
                </a:solidFill>
                <a:latin typeface="+mj-lt"/>
              </a:rPr>
              <a:t>W A R M U P</a:t>
            </a:r>
            <a:endParaRPr lang="en-US" sz="2400">
              <a:solidFill>
                <a:schemeClr val="bg1"/>
              </a:solidFill>
              <a:latin typeface="+mj-lt"/>
            </a:endParaRPr>
          </a:p>
          <a:p>
            <a:r>
              <a:rPr lang="en-US" sz="2400">
                <a:solidFill>
                  <a:schemeClr val="bg1"/>
                </a:solidFill>
                <a:latin typeface="+mj-lt"/>
              </a:rPr>
              <a:t>what is a computer program?</a:t>
            </a:r>
          </a:p>
          <a:p>
            <a:r>
              <a:rPr lang="en-US" sz="2400">
                <a:solidFill>
                  <a:schemeClr val="bg1"/>
                </a:solidFill>
                <a:latin typeface="+mj-lt"/>
              </a:rPr>
              <a:t>what is programming?</a:t>
            </a:r>
          </a:p>
          <a:p>
            <a:r>
              <a:rPr lang="en-US" sz="2400">
                <a:solidFill>
                  <a:schemeClr val="bg1"/>
                </a:solidFill>
                <a:latin typeface="+mj-lt"/>
              </a:rPr>
              <a:t>what is a data structure?</a:t>
            </a:r>
            <a:br>
              <a:rPr lang="en-US" sz="2400">
                <a:solidFill>
                  <a:schemeClr val="bg1"/>
                </a:solidFill>
                <a:latin typeface="+mj-lt"/>
              </a:rPr>
            </a:br>
            <a:endParaRPr lang="en-US" sz="2400">
              <a:solidFill>
                <a:schemeClr val="bg1"/>
              </a:solidFill>
              <a:latin typeface="+mj-lt"/>
            </a:endParaRPr>
          </a:p>
        </p:txBody>
      </p:sp>
    </p:spTree>
    <p:extLst>
      <p:ext uri="{BB962C8B-B14F-4D97-AF65-F5344CB8AC3E}">
        <p14:creationId xmlns:p14="http://schemas.microsoft.com/office/powerpoint/2010/main" val="277014958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2BBFE6C7-7644-62D0-8798-67230659E34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D77F3EF-E83B-0A9F-A791-F1D255EDBEDD}"/>
              </a:ext>
            </a:extLst>
          </p:cNvPr>
          <p:cNvSpPr txBox="1"/>
          <p:nvPr/>
        </p:nvSpPr>
        <p:spPr>
          <a:xfrm>
            <a:off x="358345" y="555816"/>
            <a:ext cx="6606899" cy="4031873"/>
          </a:xfrm>
          <a:prstGeom prst="rect">
            <a:avLst/>
          </a:prstGeom>
          <a:solidFill>
            <a:schemeClr val="bg1"/>
          </a:solidFill>
        </p:spPr>
        <p:txBody>
          <a:bodyPr wrap="square" rtlCol="0" anchor="ctr">
            <a:spAutoFit/>
          </a:bodyPr>
          <a:lstStyle/>
          <a:p>
            <a:r>
              <a:rPr lang="en-US" sz="3200" b="1">
                <a:latin typeface="Arial" panose="020B0604020202020204" pitchFamily="34" charset="0"/>
                <a:cs typeface="Arial" panose="020B0604020202020204" pitchFamily="34" charset="0"/>
              </a:rPr>
              <a:t>ANNOUNCEMENTS</a:t>
            </a:r>
            <a:endParaRPr kumimoji="0" lang="en-US" sz="2400" b="1" u="none" strike="noStrike" kern="1200" cap="none" spc="0" normalizeH="0" baseline="0" noProof="0">
              <a:ln>
                <a:noFill/>
              </a:ln>
              <a:effectLst/>
              <a:uLnTx/>
              <a:uFillTx/>
              <a:latin typeface="Arial" panose="020B0604020202020204" pitchFamily="34" charset="0"/>
              <a:ea typeface="Segoe UI Emoji" panose="020B0502040204020203"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today is Fun Kahoot Wednesday Final Review</a:t>
            </a:r>
          </a:p>
          <a:p>
            <a:r>
              <a:rPr lang="en-US" sz="2400">
                <a:latin typeface="Arial" panose="020B0604020202020204" pitchFamily="34" charset="0"/>
                <a:cs typeface="Arial" panose="020B0604020202020204" pitchFamily="34" charset="0"/>
              </a:rPr>
              <a:t>friday is the last day of class</a:t>
            </a:r>
          </a:p>
          <a:p>
            <a:r>
              <a:rPr lang="en-US" sz="2400">
                <a:latin typeface="Arial" panose="020B0604020202020204" pitchFamily="34" charset="0"/>
                <a:cs typeface="Arial" panose="020B0604020202020204" pitchFamily="34" charset="0"/>
              </a:rPr>
              <a:t>also doughnuts</a:t>
            </a:r>
          </a:p>
          <a:p>
            <a:br>
              <a:rPr lang="en-US" sz="2400">
                <a:latin typeface="Arial" panose="020B0604020202020204" pitchFamily="34" charset="0"/>
                <a:cs typeface="Arial" panose="020B0604020202020204" pitchFamily="34" charset="0"/>
              </a:rPr>
            </a:br>
            <a:r>
              <a:rPr lang="en-US" sz="3200" b="1">
                <a:latin typeface="Arial" panose="020B0604020202020204" pitchFamily="34" charset="0"/>
                <a:cs typeface="Arial" panose="020B0604020202020204" pitchFamily="34" charset="0"/>
              </a:rPr>
              <a:t>WARMUP</a:t>
            </a:r>
            <a:endParaRPr lang="en-US" sz="2400" b="1">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what is a computer program?</a:t>
            </a:r>
          </a:p>
          <a:p>
            <a:r>
              <a:rPr lang="en-US" sz="2400">
                <a:latin typeface="Arial" panose="020B0604020202020204" pitchFamily="34" charset="0"/>
                <a:cs typeface="Arial" panose="020B0604020202020204" pitchFamily="34" charset="0"/>
              </a:rPr>
              <a:t>what is programming?</a:t>
            </a:r>
          </a:p>
          <a:p>
            <a:r>
              <a:rPr lang="en-US" sz="2400">
                <a:latin typeface="Arial" panose="020B0604020202020204" pitchFamily="34" charset="0"/>
                <a:cs typeface="Arial" panose="020B0604020202020204" pitchFamily="34" charset="0"/>
              </a:rPr>
              <a:t>what is a data structure?</a:t>
            </a:r>
            <a:br>
              <a:rPr lang="en-US" sz="2400">
                <a:latin typeface="Arial" panose="020B0604020202020204" pitchFamily="34" charset="0"/>
                <a:cs typeface="Arial" panose="020B0604020202020204" pitchFamily="34" charset="0"/>
              </a:rPr>
            </a:br>
            <a:endParaRPr lang="en-US" sz="2400">
              <a:latin typeface="Arial" panose="020B0604020202020204" pitchFamily="34" charset="0"/>
              <a:cs typeface="Arial" panose="020B0604020202020204" pitchFamily="34" charset="0"/>
            </a:endParaRPr>
          </a:p>
        </p:txBody>
      </p:sp>
      <p:pic>
        <p:nvPicPr>
          <p:cNvPr id="2" name="Picture 4">
            <a:extLst>
              <a:ext uri="{FF2B5EF4-FFF2-40B4-BE49-F238E27FC236}">
                <a16:creationId xmlns:a16="http://schemas.microsoft.com/office/drawing/2014/main" id="{E7BF79C4-B35F-92FB-EC2C-3630DE07B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4807" y="2306706"/>
            <a:ext cx="3048828" cy="30488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8ABBE4A-9A83-6372-DD7F-A279B3EC3265}"/>
              </a:ext>
            </a:extLst>
          </p:cNvPr>
          <p:cNvSpPr txBox="1"/>
          <p:nvPr/>
        </p:nvSpPr>
        <p:spPr>
          <a:xfrm>
            <a:off x="7333729" y="-212029"/>
            <a:ext cx="1140178" cy="1862048"/>
          </a:xfrm>
          <a:prstGeom prst="rect">
            <a:avLst/>
          </a:prstGeom>
          <a:noFill/>
        </p:spPr>
        <p:txBody>
          <a:bodyPr wrap="square" rtlCol="0">
            <a:spAutoFit/>
          </a:bodyPr>
          <a:lstStyle/>
          <a:p>
            <a:r>
              <a:rPr lang="en-US" sz="11500">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377875862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7C51D7-775C-9D61-E6C5-01E1BE3C89E9}"/>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2801986040"/>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FA806-3696-C785-437A-468DE1B2036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349A324-04F9-E6D1-E960-4E8C3802FB6C}"/>
              </a:ext>
            </a:extLst>
          </p:cNvPr>
          <p:cNvSpPr>
            <a:spLocks noGrp="1"/>
          </p:cNvSpPr>
          <p:nvPr>
            <p:ph type="title"/>
          </p:nvPr>
        </p:nvSpPr>
        <p:spPr>
          <a:xfrm>
            <a:off x="457200" y="2143125"/>
            <a:ext cx="8229600" cy="857250"/>
          </a:xfrm>
        </p:spPr>
        <p:txBody>
          <a:bodyPr/>
          <a:lstStyle/>
          <a:p>
            <a:r>
              <a:rPr lang="en-US"/>
              <a:t>logistics</a:t>
            </a:r>
          </a:p>
        </p:txBody>
      </p:sp>
    </p:spTree>
    <p:extLst>
      <p:ext uri="{BB962C8B-B14F-4D97-AF65-F5344CB8AC3E}">
        <p14:creationId xmlns:p14="http://schemas.microsoft.com/office/powerpoint/2010/main" val="817983736"/>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8EB95F-5554-9120-63D1-C3E56F548EA8}"/>
              </a:ext>
            </a:extLst>
          </p:cNvPr>
          <p:cNvSpPr>
            <a:spLocks noGrp="1"/>
          </p:cNvSpPr>
          <p:nvPr>
            <p:ph type="title"/>
          </p:nvPr>
        </p:nvSpPr>
        <p:spPr/>
        <p:txBody>
          <a:bodyPr/>
          <a:lstStyle/>
          <a:p>
            <a:r>
              <a:rPr lang="en-US"/>
              <a:t>final exam</a:t>
            </a:r>
          </a:p>
        </p:txBody>
      </p:sp>
    </p:spTree>
    <p:extLst>
      <p:ext uri="{BB962C8B-B14F-4D97-AF65-F5344CB8AC3E}">
        <p14:creationId xmlns:p14="http://schemas.microsoft.com/office/powerpoint/2010/main" val="387267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DFD71436-9206-654B-DE7C-F9F08E9F5E91}"/>
              </a:ext>
            </a:extLst>
          </p:cNvPr>
          <p:cNvPicPr>
            <a:picLocks noChangeAspect="1"/>
          </p:cNvPicPr>
          <p:nvPr/>
        </p:nvPicPr>
        <p:blipFill>
          <a:blip r:embed="rId2"/>
          <a:stretch>
            <a:fillRect/>
          </a:stretch>
        </p:blipFill>
        <p:spPr>
          <a:xfrm>
            <a:off x="-721360" y="2326640"/>
            <a:ext cx="10749280" cy="977900"/>
          </a:xfrm>
          <a:prstGeom prst="rect">
            <a:avLst/>
          </a:prstGeom>
        </p:spPr>
      </p:pic>
      <p:sp>
        <p:nvSpPr>
          <p:cNvPr id="37" name="TextBox 36">
            <a:extLst>
              <a:ext uri="{FF2B5EF4-FFF2-40B4-BE49-F238E27FC236}">
                <a16:creationId xmlns:a16="http://schemas.microsoft.com/office/drawing/2014/main" id="{BCEC2F86-257F-623B-51DF-1703773742E4}"/>
              </a:ext>
            </a:extLst>
          </p:cNvPr>
          <p:cNvSpPr txBox="1"/>
          <p:nvPr/>
        </p:nvSpPr>
        <p:spPr>
          <a:xfrm>
            <a:off x="1168400" y="2461647"/>
            <a:ext cx="1178560" cy="707886"/>
          </a:xfrm>
          <a:prstGeom prst="rect">
            <a:avLst/>
          </a:prstGeom>
          <a:noFill/>
        </p:spPr>
        <p:txBody>
          <a:bodyPr wrap="square" rtlCol="0">
            <a:spAutoFit/>
          </a:bodyPr>
          <a:lstStyle/>
          <a:p>
            <a:pPr algn="ctr"/>
            <a:r>
              <a:rPr lang="en-US" sz="4000">
                <a:solidFill>
                  <a:srgbClr val="09B5B6"/>
                </a:solidFill>
                <a:latin typeface="+mj-lt"/>
              </a:rPr>
              <a:t>3.0</a:t>
            </a:r>
          </a:p>
        </p:txBody>
      </p:sp>
      <p:sp>
        <p:nvSpPr>
          <p:cNvPr id="38" name="TextBox 37">
            <a:extLst>
              <a:ext uri="{FF2B5EF4-FFF2-40B4-BE49-F238E27FC236}">
                <a16:creationId xmlns:a16="http://schemas.microsoft.com/office/drawing/2014/main" id="{524EB127-5F4B-4FE9-BCA9-647A9C12E683}"/>
              </a:ext>
            </a:extLst>
          </p:cNvPr>
          <p:cNvSpPr txBox="1"/>
          <p:nvPr/>
        </p:nvSpPr>
        <p:spPr>
          <a:xfrm>
            <a:off x="4064000" y="2461647"/>
            <a:ext cx="1178560" cy="707886"/>
          </a:xfrm>
          <a:prstGeom prst="rect">
            <a:avLst/>
          </a:prstGeom>
          <a:noFill/>
        </p:spPr>
        <p:txBody>
          <a:bodyPr wrap="square" rtlCol="0">
            <a:spAutoFit/>
          </a:bodyPr>
          <a:lstStyle/>
          <a:p>
            <a:pPr algn="ctr"/>
            <a:r>
              <a:rPr lang="en-US" sz="4000">
                <a:solidFill>
                  <a:srgbClr val="09B5B6"/>
                </a:solidFill>
                <a:latin typeface="+mj-lt"/>
              </a:rPr>
              <a:t>4.0</a:t>
            </a:r>
          </a:p>
        </p:txBody>
      </p:sp>
      <p:sp>
        <p:nvSpPr>
          <p:cNvPr id="39" name="TextBox 38">
            <a:extLst>
              <a:ext uri="{FF2B5EF4-FFF2-40B4-BE49-F238E27FC236}">
                <a16:creationId xmlns:a16="http://schemas.microsoft.com/office/drawing/2014/main" id="{0F02617E-ACFD-E8C6-3260-6D8637A008B5}"/>
              </a:ext>
            </a:extLst>
          </p:cNvPr>
          <p:cNvSpPr txBox="1"/>
          <p:nvPr/>
        </p:nvSpPr>
        <p:spPr>
          <a:xfrm>
            <a:off x="7020560" y="2461647"/>
            <a:ext cx="1178560" cy="707886"/>
          </a:xfrm>
          <a:prstGeom prst="rect">
            <a:avLst/>
          </a:prstGeom>
          <a:noFill/>
        </p:spPr>
        <p:txBody>
          <a:bodyPr wrap="square" rtlCol="0">
            <a:spAutoFit/>
          </a:bodyPr>
          <a:lstStyle/>
          <a:p>
            <a:pPr algn="ctr"/>
            <a:r>
              <a:rPr lang="en-US" sz="4000">
                <a:solidFill>
                  <a:srgbClr val="09B5B6"/>
                </a:solidFill>
                <a:latin typeface="+mj-lt"/>
              </a:rPr>
              <a:t>5.0</a:t>
            </a:r>
          </a:p>
        </p:txBody>
      </p:sp>
    </p:spTree>
    <p:extLst>
      <p:ext uri="{BB962C8B-B14F-4D97-AF65-F5344CB8AC3E}">
        <p14:creationId xmlns:p14="http://schemas.microsoft.com/office/powerpoint/2010/main" val="921750812"/>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a:xfrm>
            <a:off x="457200" y="2143125"/>
            <a:ext cx="8229600" cy="857250"/>
          </a:xfrm>
        </p:spPr>
        <p:txBody>
          <a:bodyPr/>
          <a:lstStyle/>
          <a:p>
            <a:r>
              <a:rPr lang="en-US"/>
              <a:t>what has this course been about?</a:t>
            </a:r>
          </a:p>
        </p:txBody>
      </p:sp>
    </p:spTree>
    <p:extLst>
      <p:ext uri="{BB962C8B-B14F-4D97-AF65-F5344CB8AC3E}">
        <p14:creationId xmlns:p14="http://schemas.microsoft.com/office/powerpoint/2010/main" val="249642914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p:txBody>
          <a:bodyPr/>
          <a:lstStyle/>
          <a:p>
            <a:r>
              <a:rPr lang="en-US"/>
              <a:t>data structures</a:t>
            </a:r>
            <a:br>
              <a:rPr lang="en-US"/>
            </a:br>
            <a:r>
              <a:rPr lang="en-US"/>
              <a:t>&amp; big O runtime</a:t>
            </a:r>
            <a:br>
              <a:rPr lang="en-US"/>
            </a:br>
            <a:br>
              <a:rPr lang="en-US"/>
            </a:br>
            <a:r>
              <a:rPr lang="en-US" sz="2000"/>
              <a:t>as i review...</a:t>
            </a:r>
            <a:br>
              <a:rPr lang="en-US" sz="2000"/>
            </a:br>
            <a:r>
              <a:rPr lang="en-US" sz="2000"/>
              <a:t>use the big O runtimes to remind yourself how the data structures work 🙂👍</a:t>
            </a:r>
            <a:endParaRPr lang="en-US"/>
          </a:p>
        </p:txBody>
      </p:sp>
    </p:spTree>
    <p:extLst>
      <p:ext uri="{BB962C8B-B14F-4D97-AF65-F5344CB8AC3E}">
        <p14:creationId xmlns:p14="http://schemas.microsoft.com/office/powerpoint/2010/main" val="3086397456"/>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a:xfrm>
            <a:off x="457200" y="2143125"/>
            <a:ext cx="8229600" cy="857250"/>
          </a:xfrm>
        </p:spPr>
        <p:txBody>
          <a:bodyPr/>
          <a:lstStyle/>
          <a:p>
            <a:r>
              <a:rPr lang="en-US" sz="8800"/>
              <a:t>data structures</a:t>
            </a:r>
          </a:p>
        </p:txBody>
      </p:sp>
    </p:spTree>
    <p:extLst>
      <p:ext uri="{BB962C8B-B14F-4D97-AF65-F5344CB8AC3E}">
        <p14:creationId xmlns:p14="http://schemas.microsoft.com/office/powerpoint/2010/main" val="1657589870"/>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a:xfrm>
            <a:off x="457200" y="2143125"/>
            <a:ext cx="8229600" cy="857250"/>
          </a:xfrm>
        </p:spPr>
        <p:txBody>
          <a:bodyPr/>
          <a:lstStyle/>
          <a:p>
            <a:r>
              <a:rPr lang="en-US" sz="8800"/>
              <a:t>what is the most important data structure?</a:t>
            </a:r>
          </a:p>
        </p:txBody>
      </p:sp>
    </p:spTree>
    <p:extLst>
      <p:ext uri="{BB962C8B-B14F-4D97-AF65-F5344CB8AC3E}">
        <p14:creationId xmlns:p14="http://schemas.microsoft.com/office/powerpoint/2010/main" val="2965072128"/>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6C6BEB-58CD-81CD-D914-3D955DEB3D82}"/>
              </a:ext>
            </a:extLst>
          </p:cNvPr>
          <p:cNvSpPr>
            <a:spLocks noGrp="1"/>
          </p:cNvSpPr>
          <p:nvPr>
            <p:ph type="title"/>
          </p:nvPr>
        </p:nvSpPr>
        <p:spPr/>
        <p:txBody>
          <a:bodyPr/>
          <a:lstStyle/>
          <a:p>
            <a:r>
              <a:rPr lang="en-US"/>
              <a:t>quadtrees</a:t>
            </a:r>
          </a:p>
        </p:txBody>
      </p:sp>
    </p:spTree>
    <p:extLst>
      <p:ext uri="{BB962C8B-B14F-4D97-AF65-F5344CB8AC3E}">
        <p14:creationId xmlns:p14="http://schemas.microsoft.com/office/powerpoint/2010/main" val="2023932192"/>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5BA574-3BFE-FAF4-A7A1-34110B66475F}"/>
              </a:ext>
            </a:extLst>
          </p:cNvPr>
          <p:cNvSpPr>
            <a:spLocks noGrp="1"/>
          </p:cNvSpPr>
          <p:nvPr>
            <p:ph type="title"/>
          </p:nvPr>
        </p:nvSpPr>
        <p:spPr/>
        <p:txBody>
          <a:bodyPr/>
          <a:lstStyle/>
          <a:p>
            <a:r>
              <a:rPr lang="en-US"/>
              <a:t>just kidding</a:t>
            </a:r>
          </a:p>
        </p:txBody>
      </p:sp>
    </p:spTree>
    <p:extLst>
      <p:ext uri="{BB962C8B-B14F-4D97-AF65-F5344CB8AC3E}">
        <p14:creationId xmlns:p14="http://schemas.microsoft.com/office/powerpoint/2010/main" val="4114991956"/>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6C6BEB-58CD-81CD-D914-3D955DEB3D82}"/>
              </a:ext>
            </a:extLst>
          </p:cNvPr>
          <p:cNvSpPr>
            <a:spLocks noGrp="1"/>
          </p:cNvSpPr>
          <p:nvPr>
            <p:ph type="title"/>
          </p:nvPr>
        </p:nvSpPr>
        <p:spPr/>
        <p:txBody>
          <a:bodyPr/>
          <a:lstStyle/>
          <a:p>
            <a:r>
              <a:rPr lang="en-US"/>
              <a:t>it's arraaaaaaays.</a:t>
            </a:r>
          </a:p>
        </p:txBody>
      </p:sp>
    </p:spTree>
    <p:extLst>
      <p:ext uri="{BB962C8B-B14F-4D97-AF65-F5344CB8AC3E}">
        <p14:creationId xmlns:p14="http://schemas.microsoft.com/office/powerpoint/2010/main" val="1409244568"/>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0648D-223C-FAC8-1180-8F363BBF7471}"/>
              </a:ext>
            </a:extLst>
          </p:cNvPr>
          <p:cNvSpPr>
            <a:spLocks noGrp="1"/>
          </p:cNvSpPr>
          <p:nvPr>
            <p:ph type="title"/>
          </p:nvPr>
        </p:nvSpPr>
        <p:spPr/>
        <p:txBody>
          <a:bodyPr/>
          <a:lstStyle/>
          <a:p>
            <a:r>
              <a:rPr lang="en-US" sz="1200"/>
              <a:t>(also trees, but mostly arrays.)</a:t>
            </a:r>
          </a:p>
        </p:txBody>
      </p:sp>
    </p:spTree>
    <p:extLst>
      <p:ext uri="{BB962C8B-B14F-4D97-AF65-F5344CB8AC3E}">
        <p14:creationId xmlns:p14="http://schemas.microsoft.com/office/powerpoint/2010/main" val="1134151429"/>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fontScale="90000"/>
          </a:bodyPr>
          <a:lstStyle/>
          <a:p>
            <a:r>
              <a:rPr lang="en-US"/>
              <a:t>an </a:t>
            </a:r>
            <a:r>
              <a:rPr lang="en-US" b="1"/>
              <a:t>array</a:t>
            </a:r>
            <a:r>
              <a:rPr lang="en-US"/>
              <a:t> is a sequence of contiguous elements</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the length of an array is fixed</a:t>
            </a:r>
          </a:p>
          <a:p>
            <a:endParaRPr lang="en-US"/>
          </a:p>
          <a:p>
            <a:r>
              <a:rPr lang="en-US"/>
              <a:t>⏱️ creating an array takes O(n) time, where n is the length of the array</a:t>
            </a:r>
          </a:p>
          <a:p>
            <a:endParaRPr lang="en-US"/>
          </a:p>
          <a:p>
            <a:r>
              <a:rPr lang="en-US"/>
              <a:t>because the elements are all the same size and all right next to each other,</a:t>
            </a:r>
            <a:br>
              <a:rPr lang="en-US"/>
            </a:br>
            <a:r>
              <a:rPr lang="en-US" b="1"/>
              <a:t>accessing</a:t>
            </a:r>
            <a:r>
              <a:rPr lang="en-US"/>
              <a:t> an array is FAST</a:t>
            </a:r>
          </a:p>
          <a:p>
            <a:pPr lvl="1"/>
            <a:r>
              <a:rPr lang="en-US"/>
              <a:t>⏱️ getting the value of the </a:t>
            </a:r>
            <a:r>
              <a:rPr lang="en-US" err="1"/>
              <a:t>i-th</a:t>
            </a:r>
            <a:r>
              <a:rPr lang="en-US"/>
              <a:t> element of an array takes O(1) time</a:t>
            </a:r>
          </a:p>
          <a:p>
            <a:pPr lvl="1"/>
            <a:r>
              <a:rPr lang="en-US"/>
              <a:t>⏱️ setting the value of the </a:t>
            </a:r>
            <a:r>
              <a:rPr lang="en-US" err="1"/>
              <a:t>i-th</a:t>
            </a:r>
            <a:r>
              <a:rPr lang="en-US"/>
              <a:t> element of an array takes O(1) time</a:t>
            </a:r>
          </a:p>
          <a:p>
            <a:endParaRPr lang="en-US"/>
          </a:p>
          <a:p>
            <a:pPr lvl="1"/>
            <a:endParaRPr lang="en-US"/>
          </a:p>
        </p:txBody>
      </p:sp>
    </p:spTree>
    <p:extLst>
      <p:ext uri="{BB962C8B-B14F-4D97-AF65-F5344CB8AC3E}">
        <p14:creationId xmlns:p14="http://schemas.microsoft.com/office/powerpoint/2010/main" val="151894750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a:t>
            </a:r>
            <a:r>
              <a:rPr lang="en-US" b="1"/>
              <a:t>string</a:t>
            </a:r>
            <a:r>
              <a:rPr lang="en-US"/>
              <a:t> is internally an array of characters</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r>
              <a:rPr lang="en-US"/>
              <a:t>⏱️ adding (concatenating) two strings of length n is an O(n) operation</a:t>
            </a:r>
          </a:p>
          <a:p>
            <a:pPr lvl="1"/>
            <a:r>
              <a:rPr lang="en-US"/>
              <a:t>we have to make a new string of length 2n, which is O(n) </a:t>
            </a:r>
          </a:p>
        </p:txBody>
      </p:sp>
    </p:spTree>
    <p:extLst>
      <p:ext uri="{BB962C8B-B14F-4D97-AF65-F5344CB8AC3E}">
        <p14:creationId xmlns:p14="http://schemas.microsoft.com/office/powerpoint/2010/main" val="26224787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2E40E-ED41-FBD1-B3ED-2948156F452B}"/>
              </a:ext>
            </a:extLst>
          </p:cNvPr>
          <p:cNvSpPr>
            <a:spLocks noGrp="1"/>
          </p:cNvSpPr>
          <p:nvPr>
            <p:ph type="title"/>
          </p:nvPr>
        </p:nvSpPr>
        <p:spPr/>
        <p:txBody>
          <a:bodyPr/>
          <a:lstStyle/>
          <a:p>
            <a:r>
              <a:rPr lang="en-US"/>
              <a:t>runtimes</a:t>
            </a:r>
          </a:p>
        </p:txBody>
      </p:sp>
    </p:spTree>
    <p:extLst>
      <p:ext uri="{BB962C8B-B14F-4D97-AF65-F5344CB8AC3E}">
        <p14:creationId xmlns:p14="http://schemas.microsoft.com/office/powerpoint/2010/main" val="366735165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we used an array to implement an </a:t>
            </a:r>
            <a:r>
              <a:rPr lang="en-US" b="1"/>
              <a:t>array list</a:t>
            </a:r>
            <a:r>
              <a:rPr lang="en-US"/>
              <a:t>,</a:t>
            </a:r>
            <a:br>
              <a:rPr lang="en-US"/>
            </a:br>
            <a:r>
              <a:rPr lang="en-US"/>
              <a:t>which automatically resizes itself</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 when the internal private array is not full, adding is O(1)</a:t>
            </a:r>
          </a:p>
          <a:p>
            <a:r>
              <a:rPr lang="en-US"/>
              <a:t>⏱️ when the internal private array is full, adding is O(n)</a:t>
            </a:r>
          </a:p>
          <a:p>
            <a:pPr lvl="1"/>
            <a:r>
              <a:rPr lang="en-US"/>
              <a:t>have to make a new array (of, for example, twice the length) and copy</a:t>
            </a:r>
          </a:p>
        </p:txBody>
      </p:sp>
    </p:spTree>
    <p:extLst>
      <p:ext uri="{BB962C8B-B14F-4D97-AF65-F5344CB8AC3E}">
        <p14:creationId xmlns:p14="http://schemas.microsoft.com/office/powerpoint/2010/main" val="2322229578"/>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we used an array list to implement</a:t>
            </a:r>
            <a:br>
              <a:rPr lang="en-US"/>
            </a:br>
            <a:r>
              <a:rPr lang="en-US"/>
              <a:t>a </a:t>
            </a:r>
            <a:r>
              <a:rPr lang="en-US" b="1"/>
              <a:t>stack</a:t>
            </a:r>
            <a:r>
              <a:rPr lang="en-US"/>
              <a:t> and a </a:t>
            </a:r>
            <a:r>
              <a:rPr lang="en-US" b="1"/>
              <a:t>queue</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stacks and queues restrict the way we access a sequence of elements</a:t>
            </a:r>
          </a:p>
          <a:p>
            <a:pPr lvl="1"/>
            <a:r>
              <a:rPr lang="en-US"/>
              <a:t>a </a:t>
            </a:r>
            <a:r>
              <a:rPr lang="en-US" b="1"/>
              <a:t>stack</a:t>
            </a:r>
            <a:r>
              <a:rPr lang="en-US"/>
              <a:t> can </a:t>
            </a:r>
            <a:r>
              <a:rPr lang="en-US" b="1"/>
              <a:t>push</a:t>
            </a:r>
            <a:r>
              <a:rPr lang="en-US"/>
              <a:t> an element to the top</a:t>
            </a:r>
            <a:br>
              <a:rPr lang="en-US"/>
            </a:br>
            <a:r>
              <a:rPr lang="en-US"/>
              <a:t>&amp; </a:t>
            </a:r>
            <a:r>
              <a:rPr lang="en-US" b="1"/>
              <a:t>pop</a:t>
            </a:r>
            <a:r>
              <a:rPr lang="en-US"/>
              <a:t> the top element</a:t>
            </a:r>
          </a:p>
          <a:p>
            <a:pPr lvl="2"/>
            <a:r>
              <a:rPr lang="en-US"/>
              <a:t>🥞</a:t>
            </a:r>
          </a:p>
          <a:p>
            <a:pPr lvl="1"/>
            <a:r>
              <a:rPr lang="en-US"/>
              <a:t>a </a:t>
            </a:r>
            <a:r>
              <a:rPr lang="en-US" b="1"/>
              <a:t>queue</a:t>
            </a:r>
            <a:r>
              <a:rPr lang="en-US"/>
              <a:t> can </a:t>
            </a:r>
            <a:r>
              <a:rPr lang="en-US" b="1"/>
              <a:t>add</a:t>
            </a:r>
            <a:r>
              <a:rPr lang="en-US"/>
              <a:t> an element to the back</a:t>
            </a:r>
            <a:br>
              <a:rPr lang="en-US"/>
            </a:br>
            <a:r>
              <a:rPr lang="en-US"/>
              <a:t>&amp; </a:t>
            </a:r>
            <a:r>
              <a:rPr lang="en-US" b="1"/>
              <a:t>remove</a:t>
            </a:r>
            <a:r>
              <a:rPr lang="en-US"/>
              <a:t> the front element</a:t>
            </a:r>
          </a:p>
          <a:p>
            <a:pPr lvl="2"/>
            <a:r>
              <a:rPr lang="en-US"/>
              <a:t>🚶‍♀️🚶‍♂️🚶‍♀️🚶‍♀️🚶‍♂️🚶‍♂️🚶‍♂️</a:t>
            </a:r>
          </a:p>
          <a:p>
            <a:pPr lvl="1"/>
            <a:endParaRPr lang="en-US"/>
          </a:p>
        </p:txBody>
      </p:sp>
    </p:spTree>
    <p:extLst>
      <p:ext uri="{BB962C8B-B14F-4D97-AF65-F5344CB8AC3E}">
        <p14:creationId xmlns:p14="http://schemas.microsoft.com/office/powerpoint/2010/main" val="1345573441"/>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we can use an array of array lists to implement</a:t>
            </a:r>
            <a:br>
              <a:rPr lang="en-US"/>
            </a:br>
            <a:r>
              <a:rPr lang="en-US"/>
              <a:t>a </a:t>
            </a:r>
            <a:r>
              <a:rPr lang="en-US" b="1"/>
              <a:t>hash map</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 putting (adding) a key-value pair into a hash map is O(1)</a:t>
            </a:r>
          </a:p>
          <a:p>
            <a:pPr lvl="1"/>
            <a:r>
              <a:rPr lang="en-US"/>
              <a:t>it's a "slow O(1)," which involves </a:t>
            </a:r>
            <a:r>
              <a:rPr lang="en-US" b="1"/>
              <a:t>hashing</a:t>
            </a:r>
            <a:r>
              <a:rPr lang="en-US"/>
              <a:t> the key</a:t>
            </a:r>
          </a:p>
          <a:p>
            <a:pPr lvl="2"/>
            <a:r>
              <a:rPr lang="en-US"/>
              <a:t>in </a:t>
            </a:r>
            <a:r>
              <a:rPr lang="en-US" b="1"/>
              <a:t>separate chaining</a:t>
            </a:r>
            <a:r>
              <a:rPr lang="en-US"/>
              <a:t> (like we did in class), this takes us to a </a:t>
            </a:r>
            <a:r>
              <a:rPr lang="en-US" b="1"/>
              <a:t>bucket</a:t>
            </a:r>
          </a:p>
          <a:p>
            <a:pPr lvl="3"/>
            <a:r>
              <a:rPr lang="en-US"/>
              <a:t>if the key was already in the bucket, we overwrite its value</a:t>
            </a:r>
          </a:p>
          <a:p>
            <a:pPr lvl="3"/>
            <a:r>
              <a:rPr lang="en-US"/>
              <a:t>otherwise we add the key-value pair to the bucket</a:t>
            </a:r>
          </a:p>
          <a:p>
            <a:r>
              <a:rPr lang="en-US"/>
              <a:t>⏱️ get key's value from a hash map is O(1)</a:t>
            </a:r>
          </a:p>
          <a:p>
            <a:endParaRPr lang="en-US"/>
          </a:p>
        </p:txBody>
      </p:sp>
    </p:spTree>
    <p:extLst>
      <p:ext uri="{BB962C8B-B14F-4D97-AF65-F5344CB8AC3E}">
        <p14:creationId xmlns:p14="http://schemas.microsoft.com/office/powerpoint/2010/main" val="907347357"/>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6C6BEB-58CD-81CD-D914-3D955DEB3D82}"/>
              </a:ext>
            </a:extLst>
          </p:cNvPr>
          <p:cNvSpPr>
            <a:spLocks noGrp="1"/>
          </p:cNvSpPr>
          <p:nvPr>
            <p:ph type="title"/>
          </p:nvPr>
        </p:nvSpPr>
        <p:spPr/>
        <p:txBody>
          <a:bodyPr/>
          <a:lstStyle/>
          <a:p>
            <a:r>
              <a:rPr lang="en-US">
                <a:solidFill>
                  <a:schemeClr val="accent6"/>
                </a:solidFill>
              </a:rPr>
              <a:t>arrays.</a:t>
            </a:r>
            <a:br>
              <a:rPr lang="en-US">
                <a:solidFill>
                  <a:schemeClr val="accent6"/>
                </a:solidFill>
              </a:rPr>
            </a:br>
            <a:r>
              <a:rPr lang="en-US" sz="1200">
                <a:solidFill>
                  <a:schemeClr val="accent6"/>
                </a:solidFill>
              </a:rPr>
              <a:t>(also </a:t>
            </a:r>
            <a:r>
              <a:rPr lang="en-US" sz="1200"/>
              <a:t>trees</a:t>
            </a:r>
            <a:r>
              <a:rPr lang="en-US" sz="1200">
                <a:solidFill>
                  <a:schemeClr val="accent6"/>
                </a:solidFill>
              </a:rPr>
              <a:t>, but mostly arrays.)</a:t>
            </a:r>
            <a:endParaRPr lang="en-US">
              <a:solidFill>
                <a:schemeClr val="accent6"/>
              </a:solidFill>
            </a:endParaRPr>
          </a:p>
        </p:txBody>
      </p:sp>
    </p:spTree>
    <p:extLst>
      <p:ext uri="{BB962C8B-B14F-4D97-AF65-F5344CB8AC3E}">
        <p14:creationId xmlns:p14="http://schemas.microsoft.com/office/powerpoint/2010/main" val="158110798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a:t>
            </a:r>
            <a:r>
              <a:rPr lang="en-US" b="1"/>
              <a:t>node</a:t>
            </a:r>
            <a:r>
              <a:rPr lang="en-US"/>
              <a:t> is a little teeny class</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r>
              <a:rPr lang="en-US"/>
              <a:t>a node can store </a:t>
            </a:r>
            <a:r>
              <a:rPr lang="en-US" b="1"/>
              <a:t>data</a:t>
            </a:r>
            <a:r>
              <a:rPr lang="en-US"/>
              <a:t> (like a </a:t>
            </a:r>
            <a:r>
              <a:rPr lang="en-US" b="1"/>
              <a:t>value</a:t>
            </a:r>
            <a:r>
              <a:rPr lang="en-US"/>
              <a:t>) as well as </a:t>
            </a:r>
            <a:r>
              <a:rPr lang="en-US" b="1"/>
              <a:t>references</a:t>
            </a:r>
            <a:r>
              <a:rPr lang="en-US"/>
              <a:t> to other nodes</a:t>
            </a:r>
            <a:endParaRPr lang="en-US" b="1"/>
          </a:p>
        </p:txBody>
      </p:sp>
    </p:spTree>
    <p:extLst>
      <p:ext uri="{BB962C8B-B14F-4D97-AF65-F5344CB8AC3E}">
        <p14:creationId xmlns:p14="http://schemas.microsoft.com/office/powerpoint/2010/main" val="1788037359"/>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chain of nodes is a </a:t>
            </a:r>
            <a:r>
              <a:rPr lang="en-US" b="1"/>
              <a:t>linked list</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r>
              <a:rPr lang="en-US"/>
              <a:t>a linked list has the same </a:t>
            </a:r>
            <a:r>
              <a:rPr lang="en-US" b="1"/>
              <a:t>interface</a:t>
            </a:r>
            <a:r>
              <a:rPr lang="en-US"/>
              <a:t> as an array list, but acts very differently</a:t>
            </a:r>
          </a:p>
          <a:p>
            <a:r>
              <a:rPr lang="en-US"/>
              <a:t>⏱️ adding to the end of a singly linked list is O(n)</a:t>
            </a:r>
          </a:p>
          <a:p>
            <a:r>
              <a:rPr lang="en-US"/>
              <a:t>⏱️ getting an element by index is O(n) ☹</a:t>
            </a:r>
          </a:p>
        </p:txBody>
      </p:sp>
    </p:spTree>
    <p:extLst>
      <p:ext uri="{BB962C8B-B14F-4D97-AF65-F5344CB8AC3E}">
        <p14:creationId xmlns:p14="http://schemas.microsoft.com/office/powerpoint/2010/main" val="2035534919"/>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branching chain of nodes (with no cycles) is a </a:t>
            </a:r>
            <a:r>
              <a:rPr lang="en-US" b="1"/>
              <a:t>tree</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each node has references to its </a:t>
            </a:r>
            <a:r>
              <a:rPr lang="en-US" b="1"/>
              <a:t>children</a:t>
            </a:r>
          </a:p>
          <a:p>
            <a:r>
              <a:rPr lang="en-US"/>
              <a:t>a node's children &amp; its children's children &amp; its children's children's children, ... are called its </a:t>
            </a:r>
            <a:r>
              <a:rPr lang="en-US" b="1"/>
              <a:t>descendants</a:t>
            </a:r>
            <a:endParaRPr lang="en-US"/>
          </a:p>
          <a:p>
            <a:r>
              <a:rPr lang="en-US"/>
              <a:t>the node with no parents is called the </a:t>
            </a:r>
            <a:r>
              <a:rPr lang="en-US" b="1"/>
              <a:t>root</a:t>
            </a:r>
            <a:endParaRPr lang="en-US"/>
          </a:p>
        </p:txBody>
      </p:sp>
    </p:spTree>
    <p:extLst>
      <p:ext uri="{BB962C8B-B14F-4D97-AF65-F5344CB8AC3E}">
        <p14:creationId xmlns:p14="http://schemas.microsoft.com/office/powerpoint/2010/main" val="36491427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a tree where each node can only have up to two children is a </a:t>
            </a:r>
            <a:r>
              <a:rPr lang="en-US" b="1"/>
              <a:t>binary tree</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a node in a binary tree can have a </a:t>
            </a:r>
            <a:r>
              <a:rPr lang="en-US" b="1"/>
              <a:t>left child</a:t>
            </a:r>
            <a:r>
              <a:rPr lang="en-US"/>
              <a:t> and a </a:t>
            </a:r>
            <a:r>
              <a:rPr lang="en-US" b="1"/>
              <a:t>right child</a:t>
            </a:r>
          </a:p>
          <a:p>
            <a:r>
              <a:rPr lang="en-US"/>
              <a:t>the height of a </a:t>
            </a:r>
            <a:r>
              <a:rPr lang="en-US" b="1"/>
              <a:t>balanced </a:t>
            </a:r>
            <a:r>
              <a:rPr lang="en-US"/>
              <a:t>binary tree is O(log n)</a:t>
            </a:r>
          </a:p>
        </p:txBody>
      </p:sp>
    </p:spTree>
    <p:extLst>
      <p:ext uri="{BB962C8B-B14F-4D97-AF65-F5344CB8AC3E}">
        <p14:creationId xmlns:p14="http://schemas.microsoft.com/office/powerpoint/2010/main" val="1423967022"/>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binary search trees and heaps are special kinds of binary trees</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in a </a:t>
            </a:r>
            <a:r>
              <a:rPr lang="en-US" b="1"/>
              <a:t>binary search tree</a:t>
            </a:r>
            <a:r>
              <a:rPr lang="en-US"/>
              <a:t>, each node's value is greater than the values of all of its left descendants and less than the values of all of its right descendants</a:t>
            </a:r>
          </a:p>
          <a:p>
            <a:pPr lvl="1"/>
            <a:r>
              <a:rPr lang="en-US"/>
              <a:t>⏱️ </a:t>
            </a:r>
            <a:r>
              <a:rPr lang="en-US" b="1"/>
              <a:t>searching</a:t>
            </a:r>
            <a:r>
              <a:rPr lang="en-US"/>
              <a:t> a </a:t>
            </a:r>
            <a:r>
              <a:rPr lang="en-US" b="1"/>
              <a:t>balanced </a:t>
            </a:r>
            <a:r>
              <a:rPr lang="en-US"/>
              <a:t>binary search tree is O(log n)</a:t>
            </a:r>
          </a:p>
          <a:p>
            <a:endParaRPr lang="en-US" b="1"/>
          </a:p>
          <a:p>
            <a:r>
              <a:rPr lang="en-US"/>
              <a:t>in a </a:t>
            </a:r>
            <a:r>
              <a:rPr lang="en-US" b="1"/>
              <a:t>max binary heap</a:t>
            </a:r>
            <a:r>
              <a:rPr lang="en-US"/>
              <a:t>, each node's value is greater than the values of both of its children</a:t>
            </a:r>
          </a:p>
          <a:p>
            <a:pPr lvl="1"/>
            <a:r>
              <a:rPr lang="en-US"/>
              <a:t>⏱️ </a:t>
            </a:r>
            <a:r>
              <a:rPr lang="en-US" b="1"/>
              <a:t>adding</a:t>
            </a:r>
            <a:r>
              <a:rPr lang="en-US"/>
              <a:t> an element to a max binary heap is O(log n)</a:t>
            </a:r>
          </a:p>
          <a:p>
            <a:pPr lvl="2"/>
            <a:r>
              <a:rPr lang="en-US"/>
              <a:t>🐡 add to the first empty slot and </a:t>
            </a:r>
            <a:r>
              <a:rPr lang="en-US" b="1"/>
              <a:t>swim up</a:t>
            </a:r>
          </a:p>
          <a:p>
            <a:pPr lvl="1"/>
            <a:r>
              <a:rPr lang="en-US"/>
              <a:t>⏱️ </a:t>
            </a:r>
            <a:r>
              <a:rPr lang="en-US" b="1"/>
              <a:t>removing</a:t>
            </a:r>
            <a:r>
              <a:rPr lang="en-US"/>
              <a:t> the max element (root) from a max binary heap is O(log n)</a:t>
            </a:r>
          </a:p>
          <a:p>
            <a:pPr lvl="2"/>
            <a:r>
              <a:rPr lang="en-US"/>
              <a:t>⚓ swap the</a:t>
            </a:r>
            <a:r>
              <a:rPr lang="en-US" b="1"/>
              <a:t> last element</a:t>
            </a:r>
            <a:r>
              <a:rPr lang="en-US"/>
              <a:t> with the root and </a:t>
            </a:r>
            <a:r>
              <a:rPr lang="en-US" b="1"/>
              <a:t>sink down</a:t>
            </a:r>
          </a:p>
        </p:txBody>
      </p:sp>
    </p:spTree>
    <p:extLst>
      <p:ext uri="{BB962C8B-B14F-4D97-AF65-F5344CB8AC3E}">
        <p14:creationId xmlns:p14="http://schemas.microsoft.com/office/powerpoint/2010/main" val="1819911218"/>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5A86-A7B5-5369-9FBE-F9454D02941A}"/>
              </a:ext>
            </a:extLst>
          </p:cNvPr>
          <p:cNvSpPr>
            <a:spLocks noGrp="1"/>
          </p:cNvSpPr>
          <p:nvPr>
            <p:ph type="title"/>
          </p:nvPr>
        </p:nvSpPr>
        <p:spPr/>
        <p:txBody>
          <a:bodyPr/>
          <a:lstStyle/>
          <a:p>
            <a:r>
              <a:rPr lang="en-US"/>
              <a:t>what does it all mean?</a:t>
            </a:r>
          </a:p>
        </p:txBody>
      </p:sp>
    </p:spTree>
    <p:extLst>
      <p:ext uri="{BB962C8B-B14F-4D97-AF65-F5344CB8AC3E}">
        <p14:creationId xmlns:p14="http://schemas.microsoft.com/office/powerpoint/2010/main" val="26670399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CB5EF-E302-48D3-DB8E-A703ECDA20BF}"/>
              </a:ext>
            </a:extLst>
          </p:cNvPr>
          <p:cNvSpPr>
            <a:spLocks noGrp="1"/>
          </p:cNvSpPr>
          <p:nvPr>
            <p:ph type="title"/>
          </p:nvPr>
        </p:nvSpPr>
        <p:spPr/>
        <p:txBody>
          <a:bodyPr>
            <a:normAutofit fontScale="90000"/>
          </a:bodyPr>
          <a:lstStyle/>
          <a:p>
            <a:pPr algn="l"/>
            <a:r>
              <a:rPr lang="en-US"/>
              <a:t>singly-linked list</a:t>
            </a:r>
            <a:br>
              <a:rPr lang="en-US"/>
            </a:br>
            <a:r>
              <a:rPr lang="en-US"/>
              <a:t>runtimes</a:t>
            </a:r>
          </a:p>
        </p:txBody>
      </p:sp>
      <p:sp>
        <p:nvSpPr>
          <p:cNvPr id="4" name="Content Placeholder 3">
            <a:extLst>
              <a:ext uri="{FF2B5EF4-FFF2-40B4-BE49-F238E27FC236}">
                <a16:creationId xmlns:a16="http://schemas.microsoft.com/office/drawing/2014/main" id="{B21C71DD-6F00-FE91-9B0D-D02345674540}"/>
              </a:ext>
            </a:extLst>
          </p:cNvPr>
          <p:cNvSpPr>
            <a:spLocks noGrp="1"/>
          </p:cNvSpPr>
          <p:nvPr>
            <p:ph sz="quarter" idx="10"/>
          </p:nvPr>
        </p:nvSpPr>
        <p:spPr>
          <a:xfrm>
            <a:off x="245718" y="2007514"/>
            <a:ext cx="3999711" cy="2896153"/>
          </a:xfrm>
        </p:spPr>
        <p:txBody>
          <a:bodyPr>
            <a:noAutofit/>
          </a:bodyPr>
          <a:lstStyle/>
          <a:p>
            <a:r>
              <a:rPr lang="en-US" sz="1600">
                <a:latin typeface="+mj-lt"/>
              </a:rPr>
              <a:t>list.add(index, value)</a:t>
            </a:r>
          </a:p>
          <a:p>
            <a:pPr lvl="1"/>
            <a:r>
              <a:rPr lang="en-US" sz="1600">
                <a:solidFill>
                  <a:srgbClr val="007B00"/>
                </a:solidFill>
                <a:latin typeface="+mj-lt"/>
              </a:rPr>
              <a:t>// O(n)</a:t>
            </a:r>
          </a:p>
          <a:p>
            <a:r>
              <a:rPr lang="en-US" sz="1600">
                <a:latin typeface="+mj-lt"/>
              </a:rPr>
              <a:t>list.removeByIndex(index)</a:t>
            </a:r>
          </a:p>
          <a:p>
            <a:pPr lvl="1"/>
            <a:r>
              <a:rPr lang="en-US" sz="1600">
                <a:solidFill>
                  <a:srgbClr val="007B00"/>
                </a:solidFill>
                <a:latin typeface="+mj-lt"/>
              </a:rPr>
              <a:t>// O(n)</a:t>
            </a:r>
          </a:p>
          <a:p>
            <a:r>
              <a:rPr lang="en-US" sz="1600">
                <a:latin typeface="+mj-lt"/>
              </a:rPr>
              <a:t>list.size()</a:t>
            </a:r>
          </a:p>
          <a:p>
            <a:pPr lvl="1"/>
            <a:r>
              <a:rPr lang="en-US" sz="1600">
                <a:solidFill>
                  <a:srgbClr val="007B00"/>
                </a:solidFill>
                <a:latin typeface="+mj-lt"/>
              </a:rPr>
              <a:t>// O(n)</a:t>
            </a:r>
          </a:p>
        </p:txBody>
      </p:sp>
      <p:cxnSp>
        <p:nvCxnSpPr>
          <p:cNvPr id="7" name="Straight Arrow Connector 6">
            <a:extLst>
              <a:ext uri="{FF2B5EF4-FFF2-40B4-BE49-F238E27FC236}">
                <a16:creationId xmlns:a16="http://schemas.microsoft.com/office/drawing/2014/main" id="{3DCE2862-E596-5DD7-3385-8C4AEDD8D5C3}"/>
              </a:ext>
            </a:extLst>
          </p:cNvPr>
          <p:cNvCxnSpPr>
            <a:cxnSpLocks/>
            <a:endCxn id="39" idx="1"/>
          </p:cNvCxnSpPr>
          <p:nvPr/>
        </p:nvCxnSpPr>
        <p:spPr>
          <a:xfrm flipV="1">
            <a:off x="3089562" y="96295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286FBA76-0B28-C392-6C58-921E5CFAF9FD}"/>
              </a:ext>
            </a:extLst>
          </p:cNvPr>
          <p:cNvSpPr txBox="1"/>
          <p:nvPr/>
        </p:nvSpPr>
        <p:spPr>
          <a:xfrm>
            <a:off x="2382981" y="1071990"/>
            <a:ext cx="1108362" cy="369332"/>
          </a:xfrm>
          <a:prstGeom prst="rect">
            <a:avLst/>
          </a:prstGeom>
          <a:noFill/>
        </p:spPr>
        <p:txBody>
          <a:bodyPr wrap="square" rtlCol="0">
            <a:spAutoFit/>
          </a:bodyPr>
          <a:lstStyle/>
          <a:p>
            <a:r>
              <a:rPr lang="en-US">
                <a:latin typeface="+mj-lt"/>
              </a:rPr>
              <a:t>head</a:t>
            </a:r>
          </a:p>
        </p:txBody>
      </p:sp>
      <p:cxnSp>
        <p:nvCxnSpPr>
          <p:cNvPr id="17" name="Straight Arrow Connector 16">
            <a:extLst>
              <a:ext uri="{FF2B5EF4-FFF2-40B4-BE49-F238E27FC236}">
                <a16:creationId xmlns:a16="http://schemas.microsoft.com/office/drawing/2014/main" id="{B7829F23-69B2-F95C-F7D6-6EB43CA78873}"/>
              </a:ext>
            </a:extLst>
          </p:cNvPr>
          <p:cNvCxnSpPr>
            <a:cxnSpLocks/>
          </p:cNvCxnSpPr>
          <p:nvPr/>
        </p:nvCxnSpPr>
        <p:spPr>
          <a:xfrm>
            <a:off x="4456911" y="97325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39" name="Table 38">
            <a:extLst>
              <a:ext uri="{FF2B5EF4-FFF2-40B4-BE49-F238E27FC236}">
                <a16:creationId xmlns:a16="http://schemas.microsoft.com/office/drawing/2014/main" id="{DBC09113-7B9A-C40E-F57B-61CE47218A0F}"/>
              </a:ext>
            </a:extLst>
          </p:cNvPr>
          <p:cNvGraphicFramePr>
            <a:graphicFrameLocks noGrp="1"/>
          </p:cNvGraphicFramePr>
          <p:nvPr>
            <p:extLst>
              <p:ext uri="{D42A27DB-BD31-4B8C-83A1-F6EECF244321}">
                <p14:modId xmlns:p14="http://schemas.microsoft.com/office/powerpoint/2010/main" val="3438607582"/>
              </p:ext>
            </p:extLst>
          </p:nvPr>
        </p:nvGraphicFramePr>
        <p:xfrm>
          <a:off x="3960422" y="78504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2" name="Straight Arrow Connector 41">
            <a:extLst>
              <a:ext uri="{FF2B5EF4-FFF2-40B4-BE49-F238E27FC236}">
                <a16:creationId xmlns:a16="http://schemas.microsoft.com/office/drawing/2014/main" id="{5278505C-99A2-0DA5-19C4-E11B208F5524}"/>
              </a:ext>
            </a:extLst>
          </p:cNvPr>
          <p:cNvCxnSpPr>
            <a:cxnSpLocks/>
          </p:cNvCxnSpPr>
          <p:nvPr/>
        </p:nvCxnSpPr>
        <p:spPr>
          <a:xfrm>
            <a:off x="5509854" y="95851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3" name="Table 42">
            <a:extLst>
              <a:ext uri="{FF2B5EF4-FFF2-40B4-BE49-F238E27FC236}">
                <a16:creationId xmlns:a16="http://schemas.microsoft.com/office/drawing/2014/main" id="{D0CBDF2C-6F58-41C3-3FFF-7FEBB914CAEE}"/>
              </a:ext>
            </a:extLst>
          </p:cNvPr>
          <p:cNvGraphicFramePr>
            <a:graphicFrameLocks noGrp="1"/>
          </p:cNvGraphicFramePr>
          <p:nvPr>
            <p:extLst>
              <p:ext uri="{D42A27DB-BD31-4B8C-83A1-F6EECF244321}">
                <p14:modId xmlns:p14="http://schemas.microsoft.com/office/powerpoint/2010/main" val="2320175087"/>
              </p:ext>
            </p:extLst>
          </p:nvPr>
        </p:nvGraphicFramePr>
        <p:xfrm>
          <a:off x="5013365" y="77030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7" name="Straight Arrow Connector 46">
            <a:extLst>
              <a:ext uri="{FF2B5EF4-FFF2-40B4-BE49-F238E27FC236}">
                <a16:creationId xmlns:a16="http://schemas.microsoft.com/office/drawing/2014/main" id="{697413F5-B877-B70D-C64C-C041EDF26319}"/>
              </a:ext>
            </a:extLst>
          </p:cNvPr>
          <p:cNvCxnSpPr>
            <a:cxnSpLocks/>
          </p:cNvCxnSpPr>
          <p:nvPr/>
        </p:nvCxnSpPr>
        <p:spPr>
          <a:xfrm>
            <a:off x="6562800" y="96698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8" name="Table 47">
            <a:extLst>
              <a:ext uri="{FF2B5EF4-FFF2-40B4-BE49-F238E27FC236}">
                <a16:creationId xmlns:a16="http://schemas.microsoft.com/office/drawing/2014/main" id="{88A46E4E-90E1-C6E8-9D8A-2146B84E2648}"/>
              </a:ext>
            </a:extLst>
          </p:cNvPr>
          <p:cNvGraphicFramePr>
            <a:graphicFrameLocks noGrp="1"/>
          </p:cNvGraphicFramePr>
          <p:nvPr>
            <p:extLst>
              <p:ext uri="{D42A27DB-BD31-4B8C-83A1-F6EECF244321}">
                <p14:modId xmlns:p14="http://schemas.microsoft.com/office/powerpoint/2010/main" val="1182870179"/>
              </p:ext>
            </p:extLst>
          </p:nvPr>
        </p:nvGraphicFramePr>
        <p:xfrm>
          <a:off x="6066311" y="77877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9" name="Straight Arrow Connector 48">
            <a:extLst>
              <a:ext uri="{FF2B5EF4-FFF2-40B4-BE49-F238E27FC236}">
                <a16:creationId xmlns:a16="http://schemas.microsoft.com/office/drawing/2014/main" id="{C4BDFCFB-D7E7-E868-B50B-0F0888A8E1DC}"/>
              </a:ext>
            </a:extLst>
          </p:cNvPr>
          <p:cNvCxnSpPr>
            <a:cxnSpLocks/>
          </p:cNvCxnSpPr>
          <p:nvPr/>
        </p:nvCxnSpPr>
        <p:spPr>
          <a:xfrm>
            <a:off x="7615743" y="95224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50" name="Table 49">
            <a:extLst>
              <a:ext uri="{FF2B5EF4-FFF2-40B4-BE49-F238E27FC236}">
                <a16:creationId xmlns:a16="http://schemas.microsoft.com/office/drawing/2014/main" id="{7E3EA2DB-BCF6-8D36-80C4-AACD70F9E7BB}"/>
              </a:ext>
            </a:extLst>
          </p:cNvPr>
          <p:cNvGraphicFramePr>
            <a:graphicFrameLocks noGrp="1"/>
          </p:cNvGraphicFramePr>
          <p:nvPr>
            <p:extLst>
              <p:ext uri="{D42A27DB-BD31-4B8C-83A1-F6EECF244321}">
                <p14:modId xmlns:p14="http://schemas.microsoft.com/office/powerpoint/2010/main" val="3574137896"/>
              </p:ext>
            </p:extLst>
          </p:nvPr>
        </p:nvGraphicFramePr>
        <p:xfrm>
          <a:off x="7119254" y="76402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52" name="Table 51">
            <a:extLst>
              <a:ext uri="{FF2B5EF4-FFF2-40B4-BE49-F238E27FC236}">
                <a16:creationId xmlns:a16="http://schemas.microsoft.com/office/drawing/2014/main" id="{C4745601-092F-C80C-1BE1-81C97E65BC32}"/>
              </a:ext>
            </a:extLst>
          </p:cNvPr>
          <p:cNvGraphicFramePr>
            <a:graphicFrameLocks noGrp="1"/>
          </p:cNvGraphicFramePr>
          <p:nvPr>
            <p:extLst>
              <p:ext uri="{D42A27DB-BD31-4B8C-83A1-F6EECF244321}">
                <p14:modId xmlns:p14="http://schemas.microsoft.com/office/powerpoint/2010/main" val="1948564260"/>
              </p:ext>
            </p:extLst>
          </p:nvPr>
        </p:nvGraphicFramePr>
        <p:xfrm>
          <a:off x="8154086" y="80094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5" name="Straight Connector 54">
            <a:extLst>
              <a:ext uri="{FF2B5EF4-FFF2-40B4-BE49-F238E27FC236}">
                <a16:creationId xmlns:a16="http://schemas.microsoft.com/office/drawing/2014/main" id="{1B70788B-843C-683D-3D8E-02E072CC4413}"/>
              </a:ext>
            </a:extLst>
          </p:cNvPr>
          <p:cNvCxnSpPr>
            <a:cxnSpLocks/>
          </p:cNvCxnSpPr>
          <p:nvPr/>
        </p:nvCxnSpPr>
        <p:spPr>
          <a:xfrm flipH="1">
            <a:off x="0" y="1744831"/>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3">
            <a:extLst>
              <a:ext uri="{FF2B5EF4-FFF2-40B4-BE49-F238E27FC236}">
                <a16:creationId xmlns:a16="http://schemas.microsoft.com/office/drawing/2014/main" id="{6A74F864-7B01-7AA6-FC88-7AE15D793F3B}"/>
              </a:ext>
            </a:extLst>
          </p:cNvPr>
          <p:cNvSpPr txBox="1">
            <a:spLocks/>
          </p:cNvSpPr>
          <p:nvPr/>
        </p:nvSpPr>
        <p:spPr>
          <a:xfrm>
            <a:off x="3681054" y="2007513"/>
            <a:ext cx="5368177"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600">
                <a:latin typeface="+mj-lt"/>
              </a:rPr>
              <a:t>list.addFront() </a:t>
            </a:r>
            <a:r>
              <a:rPr lang="en-US" sz="1600">
                <a:solidFill>
                  <a:srgbClr val="007B00"/>
                </a:solidFill>
                <a:latin typeface="+mj-lt"/>
              </a:rPr>
              <a:t>// list.add(0, value)</a:t>
            </a:r>
          </a:p>
          <a:p>
            <a:pPr lvl="1"/>
            <a:r>
              <a:rPr lang="en-US" sz="1600">
                <a:solidFill>
                  <a:srgbClr val="007B00"/>
                </a:solidFill>
                <a:latin typeface="+mj-lt"/>
              </a:rPr>
              <a:t>// O(1)</a:t>
            </a:r>
          </a:p>
          <a:p>
            <a:r>
              <a:rPr lang="en-US" sz="1600">
                <a:latin typeface="+mj-lt"/>
              </a:rPr>
              <a:t>list.removeFront() </a:t>
            </a:r>
            <a:r>
              <a:rPr lang="en-US" sz="1600">
                <a:solidFill>
                  <a:srgbClr val="007B00"/>
                </a:solidFill>
                <a:latin typeface="+mj-lt"/>
              </a:rPr>
              <a:t>// list.removeByIndex(0)</a:t>
            </a:r>
          </a:p>
          <a:p>
            <a:pPr lvl="1"/>
            <a:r>
              <a:rPr lang="en-US" sz="1600">
                <a:solidFill>
                  <a:srgbClr val="007B00"/>
                </a:solidFill>
                <a:latin typeface="+mj-lt"/>
              </a:rPr>
              <a:t>// O(1)</a:t>
            </a:r>
          </a:p>
          <a:p>
            <a:r>
              <a:rPr lang="en-US" sz="1600">
                <a:latin typeface="+mj-lt"/>
              </a:rPr>
              <a:t>list.addBack()</a:t>
            </a:r>
          </a:p>
          <a:p>
            <a:pPr lvl="1"/>
            <a:r>
              <a:rPr lang="en-US" sz="1600">
                <a:solidFill>
                  <a:srgbClr val="007B00"/>
                </a:solidFill>
                <a:latin typeface="+mj-lt"/>
              </a:rPr>
              <a:t>// O(n)</a:t>
            </a:r>
          </a:p>
          <a:p>
            <a:r>
              <a:rPr lang="en-US" sz="1600">
                <a:latin typeface="+mj-lt"/>
              </a:rPr>
              <a:t>list.removeBack()</a:t>
            </a:r>
          </a:p>
          <a:p>
            <a:pPr lvl="1"/>
            <a:r>
              <a:rPr lang="en-US" sz="1600">
                <a:solidFill>
                  <a:srgbClr val="007B00"/>
                </a:solidFill>
                <a:latin typeface="+mj-lt"/>
              </a:rPr>
              <a:t>// O(n)</a:t>
            </a:r>
          </a:p>
          <a:p>
            <a:pPr lvl="1"/>
            <a:endParaRPr lang="en-US" sz="1600">
              <a:solidFill>
                <a:srgbClr val="007B00"/>
              </a:solidFill>
              <a:latin typeface="+mj-lt"/>
            </a:endParaRPr>
          </a:p>
          <a:p>
            <a:endParaRPr lang="en-US" sz="1600">
              <a:solidFill>
                <a:srgbClr val="007B00"/>
              </a:solidFill>
              <a:latin typeface="+mj-lt"/>
            </a:endParaRPr>
          </a:p>
          <a:p>
            <a:pPr lvl="1"/>
            <a:endParaRPr lang="en-US" sz="1600">
              <a:solidFill>
                <a:srgbClr val="007B00"/>
              </a:solidFill>
              <a:latin typeface="+mj-lt"/>
            </a:endParaRPr>
          </a:p>
        </p:txBody>
      </p:sp>
    </p:spTree>
    <p:extLst>
      <p:ext uri="{BB962C8B-B14F-4D97-AF65-F5344CB8AC3E}">
        <p14:creationId xmlns:p14="http://schemas.microsoft.com/office/powerpoint/2010/main" val="235841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8">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8" grpId="0" build="p"/>
    </p:bldLst>
  </p:timing>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a:t>here's my attempt to summarize the course in a few sentences</a:t>
            </a:r>
          </a:p>
        </p:txBody>
      </p:sp>
    </p:spTree>
    <p:extLst>
      <p:ext uri="{BB962C8B-B14F-4D97-AF65-F5344CB8AC3E}">
        <p14:creationId xmlns:p14="http://schemas.microsoft.com/office/powerpoint/2010/main" val="1208928965"/>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6361D3-695F-0A3E-A9E7-F1F76505B0E8}"/>
              </a:ext>
            </a:extLst>
          </p:cNvPr>
          <p:cNvSpPr>
            <a:spLocks noGrp="1"/>
          </p:cNvSpPr>
          <p:nvPr>
            <p:ph type="title"/>
          </p:nvPr>
        </p:nvSpPr>
        <p:spPr/>
        <p:txBody>
          <a:bodyPr/>
          <a:lstStyle/>
          <a:p>
            <a:r>
              <a:rPr lang="en-US"/>
              <a:t>136</a:t>
            </a:r>
          </a:p>
        </p:txBody>
      </p:sp>
      <p:sp>
        <p:nvSpPr>
          <p:cNvPr id="4" name="Content Placeholder 3">
            <a:extLst>
              <a:ext uri="{FF2B5EF4-FFF2-40B4-BE49-F238E27FC236}">
                <a16:creationId xmlns:a16="http://schemas.microsoft.com/office/drawing/2014/main" id="{333CFA70-B646-F9F0-1DE4-5E133EB09E43}"/>
              </a:ext>
            </a:extLst>
          </p:cNvPr>
          <p:cNvSpPr>
            <a:spLocks noGrp="1"/>
          </p:cNvSpPr>
          <p:nvPr>
            <p:ph sz="quarter" idx="10"/>
          </p:nvPr>
        </p:nvSpPr>
        <p:spPr/>
        <p:txBody>
          <a:bodyPr/>
          <a:lstStyle/>
          <a:p>
            <a:r>
              <a:rPr lang="en-US" b="1"/>
              <a:t>data</a:t>
            </a:r>
            <a:r>
              <a:rPr lang="en-US"/>
              <a:t> means numbers </a:t>
            </a:r>
            <a:r>
              <a:rPr lang="en-US">
                <a:solidFill>
                  <a:schemeClr val="bg1">
                    <a:lumMod val="75000"/>
                  </a:schemeClr>
                </a:solidFill>
              </a:rPr>
              <a:t>(letters are numbers, colors are numbers, ...)</a:t>
            </a:r>
          </a:p>
          <a:p>
            <a:r>
              <a:rPr lang="en-US"/>
              <a:t>there's no one perfect way to organize your data</a:t>
            </a:r>
          </a:p>
          <a:p>
            <a:pPr lvl="1"/>
            <a:r>
              <a:rPr lang="en-US"/>
              <a:t>it depends on the problem</a:t>
            </a:r>
          </a:p>
          <a:p>
            <a:r>
              <a:rPr lang="en-US"/>
              <a:t>to find a good data structure for a particular problem, we can...</a:t>
            </a:r>
          </a:p>
          <a:p>
            <a:pPr lvl="1"/>
            <a:r>
              <a:rPr lang="en-US"/>
              <a:t>...just try an array first; if that works, great, we're done 🙂👍</a:t>
            </a:r>
          </a:p>
          <a:p>
            <a:pPr lvl="1"/>
            <a:r>
              <a:rPr lang="en-US"/>
              <a:t>...compare different data structures using math (</a:t>
            </a:r>
            <a:r>
              <a:rPr lang="en-US" b="1"/>
              <a:t>big O</a:t>
            </a:r>
            <a:r>
              <a:rPr lang="en-US"/>
              <a:t> notation)</a:t>
            </a:r>
          </a:p>
          <a:p>
            <a:pPr lvl="2"/>
            <a:r>
              <a:rPr lang="en-US"/>
              <a:t>...in terms of speed</a:t>
            </a:r>
          </a:p>
          <a:p>
            <a:pPr lvl="2"/>
            <a:r>
              <a:rPr lang="en-US"/>
              <a:t>...in terms of space</a:t>
            </a:r>
          </a:p>
          <a:p>
            <a:pPr lvl="1"/>
            <a:r>
              <a:rPr lang="en-US"/>
              <a:t>...compare different data structure's </a:t>
            </a:r>
            <a:r>
              <a:rPr lang="en-US" b="1"/>
              <a:t>usage code</a:t>
            </a:r>
          </a:p>
          <a:p>
            <a:pPr lvl="2"/>
            <a:r>
              <a:rPr lang="en-US"/>
              <a:t>...an array might be fast, but is it </a:t>
            </a:r>
            <a:r>
              <a:rPr lang="en-US" i="1"/>
              <a:t>pleasant</a:t>
            </a:r>
            <a:r>
              <a:rPr lang="en-US"/>
              <a:t>?</a:t>
            </a:r>
          </a:p>
        </p:txBody>
      </p:sp>
    </p:spTree>
    <p:extLst>
      <p:ext uri="{BB962C8B-B14F-4D97-AF65-F5344CB8AC3E}">
        <p14:creationId xmlns:p14="http://schemas.microsoft.com/office/powerpoint/2010/main" val="1929997954"/>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a:t>136 was us moving from finding</a:t>
            </a:r>
            <a:br>
              <a:rPr lang="en-US"/>
            </a:br>
            <a:r>
              <a:rPr lang="en-US" i="1"/>
              <a:t>a </a:t>
            </a:r>
            <a:r>
              <a:rPr lang="en-US"/>
              <a:t>solution...</a:t>
            </a:r>
            <a:br>
              <a:rPr lang="en-US"/>
            </a:br>
            <a:br>
              <a:rPr lang="en-US"/>
            </a:br>
            <a:r>
              <a:rPr lang="en-US"/>
              <a:t>...to finding a good solution</a:t>
            </a:r>
          </a:p>
        </p:txBody>
      </p:sp>
    </p:spTree>
    <p:extLst>
      <p:ext uri="{BB962C8B-B14F-4D97-AF65-F5344CB8AC3E}">
        <p14:creationId xmlns:p14="http://schemas.microsoft.com/office/powerpoint/2010/main" val="1946075577"/>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a:t>and starting to build the tools and confidence to solve</a:t>
            </a:r>
            <a:br>
              <a:rPr lang="en-US"/>
            </a:br>
            <a:r>
              <a:rPr lang="en-US"/>
              <a:t>bigger problems</a:t>
            </a:r>
          </a:p>
        </p:txBody>
      </p:sp>
    </p:spTree>
    <p:extLst>
      <p:ext uri="{BB962C8B-B14F-4D97-AF65-F5344CB8AC3E}">
        <p14:creationId xmlns:p14="http://schemas.microsoft.com/office/powerpoint/2010/main" val="2051695981"/>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sz="2400"/>
              <a:t>like the final project 😬👍</a:t>
            </a:r>
          </a:p>
        </p:txBody>
      </p:sp>
    </p:spTree>
    <p:extLst>
      <p:ext uri="{BB962C8B-B14F-4D97-AF65-F5344CB8AC3E}">
        <p14:creationId xmlns:p14="http://schemas.microsoft.com/office/powerpoint/2010/main" val="4089485881"/>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5A86-A7B5-5369-9FBE-F9454D02941A}"/>
              </a:ext>
            </a:extLst>
          </p:cNvPr>
          <p:cNvSpPr>
            <a:spLocks noGrp="1"/>
          </p:cNvSpPr>
          <p:nvPr>
            <p:ph type="title"/>
          </p:nvPr>
        </p:nvSpPr>
        <p:spPr/>
        <p:txBody>
          <a:bodyPr/>
          <a:lstStyle/>
          <a:p>
            <a:r>
              <a:rPr lang="en-US"/>
              <a:t>what does it all mean?</a:t>
            </a:r>
          </a:p>
        </p:txBody>
      </p:sp>
    </p:spTree>
    <p:extLst>
      <p:ext uri="{BB962C8B-B14F-4D97-AF65-F5344CB8AC3E}">
        <p14:creationId xmlns:p14="http://schemas.microsoft.com/office/powerpoint/2010/main" val="4065169227"/>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3C125-7C8C-DB96-791F-C2EEA201B1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8B082C-C8F1-6999-1857-95A9C271FF92}"/>
              </a:ext>
            </a:extLst>
          </p:cNvPr>
          <p:cNvSpPr>
            <a:spLocks noGrp="1"/>
          </p:cNvSpPr>
          <p:nvPr>
            <p:ph type="title"/>
          </p:nvPr>
        </p:nvSpPr>
        <p:spPr/>
        <p:txBody>
          <a:bodyPr/>
          <a:lstStyle/>
          <a:p>
            <a:r>
              <a:rPr lang="en-US"/>
              <a:t>what does it all mean?</a:t>
            </a:r>
          </a:p>
        </p:txBody>
      </p:sp>
    </p:spTree>
    <p:extLst>
      <p:ext uri="{BB962C8B-B14F-4D97-AF65-F5344CB8AC3E}">
        <p14:creationId xmlns:p14="http://schemas.microsoft.com/office/powerpoint/2010/main" val="59146257"/>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5A86-A7B5-5369-9FBE-F9454D02941A}"/>
              </a:ext>
            </a:extLst>
          </p:cNvPr>
          <p:cNvSpPr>
            <a:spLocks noGrp="1"/>
          </p:cNvSpPr>
          <p:nvPr>
            <p:ph type="title"/>
          </p:nvPr>
        </p:nvSpPr>
        <p:spPr/>
        <p:txBody>
          <a:bodyPr/>
          <a:lstStyle/>
          <a:p>
            <a:r>
              <a:rPr lang="en-US"/>
              <a:t>what does it all meme?</a:t>
            </a:r>
          </a:p>
        </p:txBody>
      </p:sp>
    </p:spTree>
    <p:extLst>
      <p:ext uri="{BB962C8B-B14F-4D97-AF65-F5344CB8AC3E}">
        <p14:creationId xmlns:p14="http://schemas.microsoft.com/office/powerpoint/2010/main" val="1718262142"/>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8320091"/>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AB42D7-B7C5-DF17-0D1B-B7EF9A32AB52}"/>
              </a:ext>
            </a:extLst>
          </p:cNvPr>
          <p:cNvPicPr>
            <a:picLocks noChangeAspect="1"/>
          </p:cNvPicPr>
          <p:nvPr/>
        </p:nvPicPr>
        <p:blipFill>
          <a:blip r:embed="rId2"/>
          <a:stretch>
            <a:fillRect/>
          </a:stretch>
        </p:blipFill>
        <p:spPr>
          <a:xfrm>
            <a:off x="685800" y="349264"/>
            <a:ext cx="7772400" cy="4444972"/>
          </a:xfrm>
          <a:prstGeom prst="rect">
            <a:avLst/>
          </a:prstGeom>
        </p:spPr>
      </p:pic>
    </p:spTree>
    <p:extLst>
      <p:ext uri="{BB962C8B-B14F-4D97-AF65-F5344CB8AC3E}">
        <p14:creationId xmlns:p14="http://schemas.microsoft.com/office/powerpoint/2010/main" val="9299928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CB5EF-E302-48D3-DB8E-A703ECDA20BF}"/>
              </a:ext>
            </a:extLst>
          </p:cNvPr>
          <p:cNvSpPr>
            <a:spLocks noGrp="1"/>
          </p:cNvSpPr>
          <p:nvPr>
            <p:ph type="title"/>
          </p:nvPr>
        </p:nvSpPr>
        <p:spPr/>
        <p:txBody>
          <a:bodyPr>
            <a:normAutofit fontScale="90000"/>
          </a:bodyPr>
          <a:lstStyle/>
          <a:p>
            <a:pPr algn="l"/>
            <a:r>
              <a:rPr lang="en-US"/>
              <a:t>doubly-linked list</a:t>
            </a:r>
            <a:br>
              <a:rPr lang="en-US"/>
            </a:br>
            <a:r>
              <a:rPr lang="en-US"/>
              <a:t>runtimes</a:t>
            </a:r>
          </a:p>
        </p:txBody>
      </p:sp>
      <p:cxnSp>
        <p:nvCxnSpPr>
          <p:cNvPr id="7" name="Straight Arrow Connector 6">
            <a:extLst>
              <a:ext uri="{FF2B5EF4-FFF2-40B4-BE49-F238E27FC236}">
                <a16:creationId xmlns:a16="http://schemas.microsoft.com/office/drawing/2014/main" id="{3DCE2862-E596-5DD7-3385-8C4AEDD8D5C3}"/>
              </a:ext>
            </a:extLst>
          </p:cNvPr>
          <p:cNvCxnSpPr>
            <a:cxnSpLocks/>
          </p:cNvCxnSpPr>
          <p:nvPr/>
        </p:nvCxnSpPr>
        <p:spPr>
          <a:xfrm flipV="1">
            <a:off x="1856498" y="1073794"/>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286FBA76-0B28-C392-6C58-921E5CFAF9FD}"/>
              </a:ext>
            </a:extLst>
          </p:cNvPr>
          <p:cNvSpPr txBox="1"/>
          <p:nvPr/>
        </p:nvSpPr>
        <p:spPr>
          <a:xfrm>
            <a:off x="1149917" y="1182829"/>
            <a:ext cx="706581" cy="369332"/>
          </a:xfrm>
          <a:prstGeom prst="rect">
            <a:avLst/>
          </a:prstGeom>
          <a:noFill/>
        </p:spPr>
        <p:txBody>
          <a:bodyPr wrap="square" rtlCol="0">
            <a:spAutoFit/>
          </a:bodyPr>
          <a:lstStyle/>
          <a:p>
            <a:r>
              <a:rPr lang="en-US">
                <a:latin typeface="+mj-lt"/>
              </a:rPr>
              <a:t>head</a:t>
            </a:r>
          </a:p>
        </p:txBody>
      </p:sp>
      <p:cxnSp>
        <p:nvCxnSpPr>
          <p:cNvPr id="55" name="Straight Connector 54">
            <a:extLst>
              <a:ext uri="{FF2B5EF4-FFF2-40B4-BE49-F238E27FC236}">
                <a16:creationId xmlns:a16="http://schemas.microsoft.com/office/drawing/2014/main" id="{1B70788B-843C-683D-3D8E-02E072CC4413}"/>
              </a:ext>
            </a:extLst>
          </p:cNvPr>
          <p:cNvCxnSpPr>
            <a:cxnSpLocks/>
          </p:cNvCxnSpPr>
          <p:nvPr/>
        </p:nvCxnSpPr>
        <p:spPr>
          <a:xfrm flipH="1">
            <a:off x="0" y="1744831"/>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0E0DD3E-3964-3A30-C298-3D99B65C6502}"/>
              </a:ext>
            </a:extLst>
          </p:cNvPr>
          <p:cNvCxnSpPr>
            <a:cxnSpLocks/>
          </p:cNvCxnSpPr>
          <p:nvPr/>
        </p:nvCxnSpPr>
        <p:spPr>
          <a:xfrm flipH="1">
            <a:off x="7512111" y="824048"/>
            <a:ext cx="876804" cy="274038"/>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0ADB950-46FA-EED6-206D-1B4F25EAFF4C}"/>
              </a:ext>
            </a:extLst>
          </p:cNvPr>
          <p:cNvSpPr txBox="1"/>
          <p:nvPr/>
        </p:nvSpPr>
        <p:spPr>
          <a:xfrm>
            <a:off x="8385808" y="602819"/>
            <a:ext cx="706581" cy="369332"/>
          </a:xfrm>
          <a:prstGeom prst="rect">
            <a:avLst/>
          </a:prstGeom>
          <a:noFill/>
        </p:spPr>
        <p:txBody>
          <a:bodyPr wrap="square" rtlCol="0">
            <a:spAutoFit/>
          </a:bodyPr>
          <a:lstStyle/>
          <a:p>
            <a:r>
              <a:rPr lang="en-US">
                <a:latin typeface="+mj-lt"/>
              </a:rPr>
              <a:t>tail</a:t>
            </a:r>
          </a:p>
        </p:txBody>
      </p:sp>
      <p:sp>
        <p:nvSpPr>
          <p:cNvPr id="8" name="Freeform 7">
            <a:extLst>
              <a:ext uri="{FF2B5EF4-FFF2-40B4-BE49-F238E27FC236}">
                <a16:creationId xmlns:a16="http://schemas.microsoft.com/office/drawing/2014/main" id="{58A32701-B191-32EB-C386-1866E31BC11D}"/>
              </a:ext>
            </a:extLst>
          </p:cNvPr>
          <p:cNvSpPr/>
          <p:nvPr/>
        </p:nvSpPr>
        <p:spPr>
          <a:xfrm>
            <a:off x="3192166" y="9106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731CA27C-9ECC-B57A-579D-47A47B7AD4ED}"/>
              </a:ext>
            </a:extLst>
          </p:cNvPr>
          <p:cNvGraphicFramePr>
            <a:graphicFrameLocks noGrp="1"/>
          </p:cNvGraphicFramePr>
          <p:nvPr>
            <p:extLst>
              <p:ext uri="{D42A27DB-BD31-4B8C-83A1-F6EECF244321}">
                <p14:modId xmlns:p14="http://schemas.microsoft.com/office/powerpoint/2010/main" val="791927284"/>
              </p:ext>
            </p:extLst>
          </p:nvPr>
        </p:nvGraphicFramePr>
        <p:xfrm>
          <a:off x="2727358" y="895883"/>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Freeform 17">
            <a:extLst>
              <a:ext uri="{FF2B5EF4-FFF2-40B4-BE49-F238E27FC236}">
                <a16:creationId xmlns:a16="http://schemas.microsoft.com/office/drawing/2014/main" id="{45774044-9F21-0B7F-8B09-86A946ECCA6D}"/>
              </a:ext>
            </a:extLst>
          </p:cNvPr>
          <p:cNvSpPr/>
          <p:nvPr/>
        </p:nvSpPr>
        <p:spPr>
          <a:xfrm rot="10800000">
            <a:off x="3314422" y="10630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Freeform 19">
            <a:extLst>
              <a:ext uri="{FF2B5EF4-FFF2-40B4-BE49-F238E27FC236}">
                <a16:creationId xmlns:a16="http://schemas.microsoft.com/office/drawing/2014/main" id="{6CBC71E3-D8FA-1460-4E90-D98A026B5A79}"/>
              </a:ext>
            </a:extLst>
          </p:cNvPr>
          <p:cNvSpPr/>
          <p:nvPr/>
        </p:nvSpPr>
        <p:spPr>
          <a:xfrm>
            <a:off x="4241060" y="9106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4C0E6113-34FE-3FE2-9190-A0111419E62E}"/>
              </a:ext>
            </a:extLst>
          </p:cNvPr>
          <p:cNvSpPr/>
          <p:nvPr/>
        </p:nvSpPr>
        <p:spPr>
          <a:xfrm rot="10800000">
            <a:off x="4363316" y="10630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Freeform 21">
            <a:extLst>
              <a:ext uri="{FF2B5EF4-FFF2-40B4-BE49-F238E27FC236}">
                <a16:creationId xmlns:a16="http://schemas.microsoft.com/office/drawing/2014/main" id="{7833B065-1126-7854-A50A-F974A4A61411}"/>
              </a:ext>
            </a:extLst>
          </p:cNvPr>
          <p:cNvSpPr/>
          <p:nvPr/>
        </p:nvSpPr>
        <p:spPr>
          <a:xfrm>
            <a:off x="5298055" y="9106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Freeform 22">
            <a:extLst>
              <a:ext uri="{FF2B5EF4-FFF2-40B4-BE49-F238E27FC236}">
                <a16:creationId xmlns:a16="http://schemas.microsoft.com/office/drawing/2014/main" id="{5FD7D85C-5364-FA71-EEFF-4CDB88B8BB3C}"/>
              </a:ext>
            </a:extLst>
          </p:cNvPr>
          <p:cNvSpPr/>
          <p:nvPr/>
        </p:nvSpPr>
        <p:spPr>
          <a:xfrm rot="10800000">
            <a:off x="5420311" y="10630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Freeform 23">
            <a:extLst>
              <a:ext uri="{FF2B5EF4-FFF2-40B4-BE49-F238E27FC236}">
                <a16:creationId xmlns:a16="http://schemas.microsoft.com/office/drawing/2014/main" id="{D6DB5F26-ED01-DB70-B1CC-4E92675C091F}"/>
              </a:ext>
            </a:extLst>
          </p:cNvPr>
          <p:cNvSpPr/>
          <p:nvPr/>
        </p:nvSpPr>
        <p:spPr>
          <a:xfrm>
            <a:off x="6336789" y="9106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Freeform 24">
            <a:extLst>
              <a:ext uri="{FF2B5EF4-FFF2-40B4-BE49-F238E27FC236}">
                <a16:creationId xmlns:a16="http://schemas.microsoft.com/office/drawing/2014/main" id="{42AC2A11-1B30-52DF-5539-7DF97BF2B733}"/>
              </a:ext>
            </a:extLst>
          </p:cNvPr>
          <p:cNvSpPr/>
          <p:nvPr/>
        </p:nvSpPr>
        <p:spPr>
          <a:xfrm rot="10800000">
            <a:off x="6459045" y="10630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26" name="Table 25">
            <a:extLst>
              <a:ext uri="{FF2B5EF4-FFF2-40B4-BE49-F238E27FC236}">
                <a16:creationId xmlns:a16="http://schemas.microsoft.com/office/drawing/2014/main" id="{DA8F38C2-7EF2-7059-8E43-19E156A44613}"/>
              </a:ext>
            </a:extLst>
          </p:cNvPr>
          <p:cNvGraphicFramePr>
            <a:graphicFrameLocks noGrp="1"/>
          </p:cNvGraphicFramePr>
          <p:nvPr>
            <p:extLst>
              <p:ext uri="{D42A27DB-BD31-4B8C-83A1-F6EECF244321}">
                <p14:modId xmlns:p14="http://schemas.microsoft.com/office/powerpoint/2010/main" val="3803524992"/>
              </p:ext>
            </p:extLst>
          </p:nvPr>
        </p:nvGraphicFramePr>
        <p:xfrm>
          <a:off x="4833247" y="889609"/>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7" name="Table 26">
            <a:extLst>
              <a:ext uri="{FF2B5EF4-FFF2-40B4-BE49-F238E27FC236}">
                <a16:creationId xmlns:a16="http://schemas.microsoft.com/office/drawing/2014/main" id="{3003F6D5-8DD5-2D92-48D0-A943B2AB13D2}"/>
              </a:ext>
            </a:extLst>
          </p:cNvPr>
          <p:cNvGraphicFramePr>
            <a:graphicFrameLocks noGrp="1"/>
          </p:cNvGraphicFramePr>
          <p:nvPr>
            <p:extLst>
              <p:ext uri="{D42A27DB-BD31-4B8C-83A1-F6EECF244321}">
                <p14:modId xmlns:p14="http://schemas.microsoft.com/office/powerpoint/2010/main" val="2240136344"/>
              </p:ext>
            </p:extLst>
          </p:nvPr>
        </p:nvGraphicFramePr>
        <p:xfrm>
          <a:off x="5886190" y="874867"/>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8" name="Table 27">
            <a:extLst>
              <a:ext uri="{FF2B5EF4-FFF2-40B4-BE49-F238E27FC236}">
                <a16:creationId xmlns:a16="http://schemas.microsoft.com/office/drawing/2014/main" id="{8411F407-F6F0-80B6-0151-B6EFCD578169}"/>
              </a:ext>
            </a:extLst>
          </p:cNvPr>
          <p:cNvGraphicFramePr>
            <a:graphicFrameLocks noGrp="1"/>
          </p:cNvGraphicFramePr>
          <p:nvPr>
            <p:extLst>
              <p:ext uri="{D42A27DB-BD31-4B8C-83A1-F6EECF244321}">
                <p14:modId xmlns:p14="http://schemas.microsoft.com/office/powerpoint/2010/main" val="102787219"/>
              </p:ext>
            </p:extLst>
          </p:nvPr>
        </p:nvGraphicFramePr>
        <p:xfrm>
          <a:off x="6921022" y="911783"/>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9" name="Table 28">
            <a:extLst>
              <a:ext uri="{FF2B5EF4-FFF2-40B4-BE49-F238E27FC236}">
                <a16:creationId xmlns:a16="http://schemas.microsoft.com/office/drawing/2014/main" id="{C78ED843-CCB0-84E2-F5D8-7E0B534357D5}"/>
              </a:ext>
            </a:extLst>
          </p:cNvPr>
          <p:cNvGraphicFramePr>
            <a:graphicFrameLocks noGrp="1"/>
          </p:cNvGraphicFramePr>
          <p:nvPr>
            <p:extLst>
              <p:ext uri="{D42A27DB-BD31-4B8C-83A1-F6EECF244321}">
                <p14:modId xmlns:p14="http://schemas.microsoft.com/office/powerpoint/2010/main" val="905283793"/>
              </p:ext>
            </p:extLst>
          </p:nvPr>
        </p:nvGraphicFramePr>
        <p:xfrm>
          <a:off x="3780301" y="881141"/>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32" name="Content Placeholder 3">
            <a:extLst>
              <a:ext uri="{FF2B5EF4-FFF2-40B4-BE49-F238E27FC236}">
                <a16:creationId xmlns:a16="http://schemas.microsoft.com/office/drawing/2014/main" id="{58CCE847-BFD9-58A7-C1F9-3F8D07A5DDCE}"/>
              </a:ext>
            </a:extLst>
          </p:cNvPr>
          <p:cNvSpPr txBox="1">
            <a:spLocks/>
          </p:cNvSpPr>
          <p:nvPr/>
        </p:nvSpPr>
        <p:spPr>
          <a:xfrm>
            <a:off x="245718" y="2007514"/>
            <a:ext cx="3999711"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600">
                <a:latin typeface="+mj-lt"/>
              </a:rPr>
              <a:t>list.add(index, value)</a:t>
            </a:r>
          </a:p>
          <a:p>
            <a:pPr lvl="1"/>
            <a:r>
              <a:rPr lang="en-US" sz="1600">
                <a:solidFill>
                  <a:srgbClr val="007B00"/>
                </a:solidFill>
                <a:latin typeface="+mj-lt"/>
              </a:rPr>
              <a:t>// O(n)</a:t>
            </a:r>
          </a:p>
          <a:p>
            <a:r>
              <a:rPr lang="en-US" sz="1600">
                <a:latin typeface="+mj-lt"/>
              </a:rPr>
              <a:t>list.removeByIndex(index)</a:t>
            </a:r>
          </a:p>
          <a:p>
            <a:pPr lvl="1"/>
            <a:r>
              <a:rPr lang="en-US" sz="1600">
                <a:solidFill>
                  <a:srgbClr val="007B00"/>
                </a:solidFill>
                <a:latin typeface="+mj-lt"/>
              </a:rPr>
              <a:t>// O(n)</a:t>
            </a:r>
          </a:p>
          <a:p>
            <a:r>
              <a:rPr lang="en-US" sz="1600">
                <a:latin typeface="+mj-lt"/>
              </a:rPr>
              <a:t>list.size()</a:t>
            </a:r>
          </a:p>
          <a:p>
            <a:pPr lvl="1"/>
            <a:r>
              <a:rPr lang="en-US" sz="1600">
                <a:solidFill>
                  <a:srgbClr val="007B00"/>
                </a:solidFill>
                <a:latin typeface="+mj-lt"/>
              </a:rPr>
              <a:t>// O(n)</a:t>
            </a:r>
          </a:p>
        </p:txBody>
      </p:sp>
      <p:sp>
        <p:nvSpPr>
          <p:cNvPr id="33" name="Content Placeholder 3">
            <a:extLst>
              <a:ext uri="{FF2B5EF4-FFF2-40B4-BE49-F238E27FC236}">
                <a16:creationId xmlns:a16="http://schemas.microsoft.com/office/drawing/2014/main" id="{2219B72E-8B93-4885-3644-1E4A1914E73E}"/>
              </a:ext>
            </a:extLst>
          </p:cNvPr>
          <p:cNvSpPr txBox="1">
            <a:spLocks/>
          </p:cNvSpPr>
          <p:nvPr/>
        </p:nvSpPr>
        <p:spPr>
          <a:xfrm>
            <a:off x="3681054" y="2007513"/>
            <a:ext cx="5368177"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600">
                <a:latin typeface="+mj-lt"/>
              </a:rPr>
              <a:t>list.addFront()</a:t>
            </a:r>
            <a:endParaRPr lang="en-US" sz="1600">
              <a:solidFill>
                <a:srgbClr val="007B00"/>
              </a:solidFill>
              <a:latin typeface="+mj-lt"/>
            </a:endParaRPr>
          </a:p>
          <a:p>
            <a:pPr lvl="1"/>
            <a:r>
              <a:rPr lang="en-US" sz="1600">
                <a:solidFill>
                  <a:srgbClr val="007B00"/>
                </a:solidFill>
                <a:latin typeface="+mj-lt"/>
              </a:rPr>
              <a:t>// O(1)</a:t>
            </a:r>
          </a:p>
          <a:p>
            <a:r>
              <a:rPr lang="en-US" sz="1600">
                <a:latin typeface="+mj-lt"/>
              </a:rPr>
              <a:t>list.removeFront()</a:t>
            </a:r>
            <a:endParaRPr lang="en-US" sz="1600">
              <a:solidFill>
                <a:srgbClr val="007B00"/>
              </a:solidFill>
              <a:latin typeface="+mj-lt"/>
            </a:endParaRPr>
          </a:p>
          <a:p>
            <a:pPr lvl="1"/>
            <a:r>
              <a:rPr lang="en-US" sz="1600">
                <a:solidFill>
                  <a:srgbClr val="007B00"/>
                </a:solidFill>
                <a:latin typeface="+mj-lt"/>
              </a:rPr>
              <a:t>// O(1)</a:t>
            </a:r>
          </a:p>
          <a:p>
            <a:r>
              <a:rPr lang="en-US" sz="1600">
                <a:latin typeface="+mj-lt"/>
              </a:rPr>
              <a:t>list.addBack()</a:t>
            </a:r>
          </a:p>
          <a:p>
            <a:pPr lvl="1"/>
            <a:r>
              <a:rPr lang="en-US" sz="1600">
                <a:solidFill>
                  <a:srgbClr val="007B00"/>
                </a:solidFill>
                <a:latin typeface="+mj-lt"/>
              </a:rPr>
              <a:t>// O(1)</a:t>
            </a:r>
          </a:p>
          <a:p>
            <a:r>
              <a:rPr lang="en-US" sz="1600">
                <a:latin typeface="+mj-lt"/>
              </a:rPr>
              <a:t>list.removeBack()</a:t>
            </a:r>
          </a:p>
          <a:p>
            <a:pPr lvl="1"/>
            <a:r>
              <a:rPr lang="en-US" sz="1600">
                <a:solidFill>
                  <a:srgbClr val="007B00"/>
                </a:solidFill>
                <a:latin typeface="+mj-lt"/>
              </a:rPr>
              <a:t>// O(1)</a:t>
            </a:r>
          </a:p>
          <a:p>
            <a:pPr lvl="1"/>
            <a:endParaRPr lang="en-US" sz="1600">
              <a:solidFill>
                <a:srgbClr val="007B00"/>
              </a:solidFill>
              <a:latin typeface="+mj-lt"/>
            </a:endParaRPr>
          </a:p>
          <a:p>
            <a:endParaRPr lang="en-US" sz="1600">
              <a:solidFill>
                <a:srgbClr val="007B00"/>
              </a:solidFill>
              <a:latin typeface="+mj-lt"/>
            </a:endParaRPr>
          </a:p>
          <a:p>
            <a:pPr lvl="1"/>
            <a:endParaRPr lang="en-US" sz="1600">
              <a:solidFill>
                <a:srgbClr val="007B00"/>
              </a:solidFill>
              <a:latin typeface="+mj-lt"/>
            </a:endParaRPr>
          </a:p>
        </p:txBody>
      </p:sp>
    </p:spTree>
    <p:extLst>
      <p:ext uri="{BB962C8B-B14F-4D97-AF65-F5344CB8AC3E}">
        <p14:creationId xmlns:p14="http://schemas.microsoft.com/office/powerpoint/2010/main" val="386346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P spid="33" grpId="0" build="p"/>
    </p:bldLst>
  </p:timing>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56024-2588-66B6-A620-305252E99027}"/>
              </a:ext>
            </a:extLst>
          </p:cNvPr>
          <p:cNvSpPr>
            <a:spLocks noGrp="1"/>
          </p:cNvSpPr>
          <p:nvPr>
            <p:ph type="title"/>
          </p:nvPr>
        </p:nvSpPr>
        <p:spPr/>
        <p:txBody>
          <a:bodyPr>
            <a:normAutofit fontScale="90000"/>
          </a:bodyPr>
          <a:lstStyle/>
          <a:p>
            <a:pPr algn="l"/>
            <a:r>
              <a:rPr lang="en-US" sz="2800"/>
              <a:t>a doubly-linked list is a great way to implement</a:t>
            </a:r>
            <a:br>
              <a:rPr lang="en-US" sz="2800"/>
            </a:br>
            <a:r>
              <a:rPr lang="en-US" sz="2800"/>
              <a:t>a </a:t>
            </a:r>
            <a:r>
              <a:rPr lang="en-US" sz="2800" b="1"/>
              <a:t>deque</a:t>
            </a:r>
            <a:r>
              <a:rPr lang="en-US" sz="2800"/>
              <a:t> (</a:t>
            </a:r>
            <a:r>
              <a:rPr lang="en-US" sz="2800" b="1"/>
              <a:t>double-ended queue</a:t>
            </a:r>
            <a:r>
              <a:rPr lang="en-US" sz="2800"/>
              <a:t>)</a:t>
            </a:r>
            <a:endParaRPr lang="en-US" sz="2800">
              <a:solidFill>
                <a:srgbClr val="FF6DC6"/>
              </a:solidFill>
              <a:latin typeface="+mj-lt"/>
            </a:endParaRPr>
          </a:p>
        </p:txBody>
      </p:sp>
      <p:sp>
        <p:nvSpPr>
          <p:cNvPr id="5" name="Content Placeholder 4">
            <a:extLst>
              <a:ext uri="{FF2B5EF4-FFF2-40B4-BE49-F238E27FC236}">
                <a16:creationId xmlns:a16="http://schemas.microsoft.com/office/drawing/2014/main" id="{FD50BA67-FD10-57B6-F570-7157CCF99DA7}"/>
              </a:ext>
            </a:extLst>
          </p:cNvPr>
          <p:cNvSpPr>
            <a:spLocks noGrp="1"/>
          </p:cNvSpPr>
          <p:nvPr>
            <p:ph sz="quarter" idx="10"/>
          </p:nvPr>
        </p:nvSpPr>
        <p:spPr/>
        <p:txBody>
          <a:bodyPr/>
          <a:lstStyle/>
          <a:p>
            <a:r>
              <a:rPr lang="en-US" sz="1800">
                <a:latin typeface="+mj-lt"/>
              </a:rPr>
              <a:t>O(1) addFront()</a:t>
            </a:r>
            <a:br>
              <a:rPr lang="en-US" sz="1800">
                <a:latin typeface="+mj-lt"/>
              </a:rPr>
            </a:br>
            <a:r>
              <a:rPr lang="en-US" sz="1800">
                <a:latin typeface="+mj-lt"/>
              </a:rPr>
              <a:t>O(1) removeFront()</a:t>
            </a:r>
            <a:br>
              <a:rPr lang="en-US" sz="1800">
                <a:latin typeface="+mj-lt"/>
              </a:rPr>
            </a:br>
            <a:r>
              <a:rPr lang="en-US" sz="1800">
                <a:latin typeface="+mj-lt"/>
              </a:rPr>
              <a:t>O(1) addBack()</a:t>
            </a:r>
            <a:br>
              <a:rPr lang="en-US" sz="1800">
                <a:latin typeface="+mj-lt"/>
              </a:rPr>
            </a:br>
            <a:r>
              <a:rPr lang="en-US" sz="1800">
                <a:latin typeface="+mj-lt"/>
              </a:rPr>
              <a:t>O(1) removeBack()</a:t>
            </a:r>
          </a:p>
          <a:p>
            <a:pPr marL="0" indent="0">
              <a:buNone/>
            </a:pPr>
            <a:endParaRPr lang="en-US">
              <a:latin typeface="+mj-lt"/>
            </a:endParaRPr>
          </a:p>
          <a:p>
            <a:r>
              <a:rPr lang="en-US" sz="1800">
                <a:latin typeface="+mj-lt"/>
              </a:rPr>
              <a:t>🧠 </a:t>
            </a:r>
            <a:r>
              <a:rPr lang="en-US" sz="1800">
                <a:solidFill>
                  <a:srgbClr val="FF6DC6"/>
                </a:solidFill>
              </a:rPr>
              <a:t>could you pull this off with an </a:t>
            </a:r>
            <a:r>
              <a:rPr lang="en-US" sz="1800" b="1">
                <a:solidFill>
                  <a:srgbClr val="FF6DC6"/>
                </a:solidFill>
              </a:rPr>
              <a:t>array list</a:t>
            </a:r>
            <a:r>
              <a:rPr lang="en-US" sz="1800">
                <a:solidFill>
                  <a:srgbClr val="FF6DC6"/>
                </a:solidFill>
              </a:rPr>
              <a:t>?</a:t>
            </a:r>
          </a:p>
          <a:p>
            <a:pPr lvl="1"/>
            <a:r>
              <a:rPr lang="en-US">
                <a:solidFill>
                  <a:srgbClr val="FF6DC6"/>
                </a:solidFill>
              </a:rPr>
              <a:t>no.</a:t>
            </a:r>
          </a:p>
          <a:p>
            <a:pPr lvl="2"/>
            <a:r>
              <a:rPr lang="en-US">
                <a:solidFill>
                  <a:srgbClr val="FF6DC6"/>
                </a:solidFill>
              </a:rPr>
              <a:t>addFront() is O(n)</a:t>
            </a:r>
          </a:p>
          <a:p>
            <a:pPr lvl="2"/>
            <a:endParaRPr lang="en-US">
              <a:solidFill>
                <a:srgbClr val="FF6DC6"/>
              </a:solidFill>
            </a:endParaRPr>
          </a:p>
          <a:p>
            <a:r>
              <a:rPr lang="en-US" sz="1800">
                <a:latin typeface="+mj-lt"/>
              </a:rPr>
              <a:t>🧠 </a:t>
            </a:r>
            <a:r>
              <a:rPr lang="en-US" sz="1800">
                <a:solidFill>
                  <a:srgbClr val="FF6DC6"/>
                </a:solidFill>
              </a:rPr>
              <a:t>could you pull this off with an </a:t>
            </a:r>
            <a:r>
              <a:rPr lang="en-US" sz="1800" b="1">
                <a:solidFill>
                  <a:srgbClr val="FF6DC6"/>
                </a:solidFill>
              </a:rPr>
              <a:t>array</a:t>
            </a:r>
            <a:r>
              <a:rPr lang="en-US" sz="1800">
                <a:solidFill>
                  <a:srgbClr val="FF6DC6"/>
                </a:solidFill>
              </a:rPr>
              <a:t>?</a:t>
            </a:r>
          </a:p>
          <a:p>
            <a:pPr lvl="1"/>
            <a:r>
              <a:rPr lang="en-US">
                <a:solidFill>
                  <a:srgbClr val="FF6DC6"/>
                </a:solidFill>
              </a:rPr>
              <a:t>actually </a:t>
            </a:r>
            <a:r>
              <a:rPr lang="en-US" b="1">
                <a:solidFill>
                  <a:srgbClr val="FF6DC6"/>
                </a:solidFill>
              </a:rPr>
              <a:t>yes</a:t>
            </a:r>
            <a:r>
              <a:rPr lang="en-US">
                <a:solidFill>
                  <a:srgbClr val="FF6DC6"/>
                </a:solidFill>
              </a:rPr>
              <a:t>! (at least if you mean amortized runtime – resizing is O(n))</a:t>
            </a:r>
          </a:p>
          <a:p>
            <a:pPr marL="0" indent="0">
              <a:buNone/>
            </a:pPr>
            <a:endParaRPr lang="en-US">
              <a:solidFill>
                <a:srgbClr val="FF6DC6"/>
              </a:solidFill>
            </a:endParaRPr>
          </a:p>
        </p:txBody>
      </p:sp>
    </p:spTree>
    <p:extLst>
      <p:ext uri="{BB962C8B-B14F-4D97-AF65-F5344CB8AC3E}">
        <p14:creationId xmlns:p14="http://schemas.microsoft.com/office/powerpoint/2010/main" val="254128398"/>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import java.util.*;</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class Main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public static void main(String[] arguments)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int[] source = { 3, 4, 5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1"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int[] destination = source;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source[0] = 7;</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System.out.println(Arrays.toString(source));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System.out.println(Arrays.toString(destination));</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p>
        </p:txBody>
      </p:sp>
    </p:spTree>
    <p:extLst>
      <p:ext uri="{BB962C8B-B14F-4D97-AF65-F5344CB8AC3E}">
        <p14:creationId xmlns:p14="http://schemas.microsoft.com/office/powerpoint/2010/main" val="1005128638"/>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E20BBA-849D-12D0-873C-E8979BBE36D0}"/>
              </a:ext>
            </a:extLst>
          </p:cNvPr>
          <p:cNvSpPr>
            <a:spLocks noGrp="1"/>
          </p:cNvSpPr>
          <p:nvPr>
            <p:ph type="title"/>
          </p:nvPr>
        </p:nvSpPr>
        <p:spPr/>
        <p:txBody>
          <a:bodyPr>
            <a:normAutofit fontScale="90000"/>
          </a:bodyPr>
          <a:lstStyle/>
          <a:p>
            <a:r>
              <a:rPr lang="en-US" b="1"/>
              <a:t>array deque</a:t>
            </a:r>
            <a:br>
              <a:rPr lang="en-US"/>
            </a:br>
            <a:r>
              <a:rPr lang="en-US" sz="1800"/>
              <a:t>(implementing a double-ended queue using an array)</a:t>
            </a:r>
            <a:endParaRPr lang="en-US"/>
          </a:p>
        </p:txBody>
      </p:sp>
      <p:sp>
        <p:nvSpPr>
          <p:cNvPr id="4" name="Content Placeholder 3">
            <a:extLst>
              <a:ext uri="{FF2B5EF4-FFF2-40B4-BE49-F238E27FC236}">
                <a16:creationId xmlns:a16="http://schemas.microsoft.com/office/drawing/2014/main" id="{2B9874CB-CECE-5B9C-C040-6FEEE9BE4C28}"/>
              </a:ext>
            </a:extLst>
          </p:cNvPr>
          <p:cNvSpPr>
            <a:spLocks noGrp="1"/>
          </p:cNvSpPr>
          <p:nvPr>
            <p:ph sz="quarter" idx="10"/>
          </p:nvPr>
        </p:nvSpPr>
        <p:spPr/>
        <p:txBody>
          <a:bodyPr>
            <a:normAutofit lnSpcReduction="10000"/>
          </a:bodyPr>
          <a:lstStyle/>
          <a:p>
            <a:r>
              <a:rPr lang="en-US" b="1"/>
              <a:t>just one idea:</a:t>
            </a:r>
            <a:r>
              <a:rPr lang="en-US"/>
              <a:t> store list in the </a:t>
            </a:r>
            <a:r>
              <a:rPr lang="en-US" i="1"/>
              <a:t>middle</a:t>
            </a:r>
            <a:r>
              <a:rPr lang="en-US"/>
              <a:t> of the array</a:t>
            </a:r>
          </a:p>
          <a:p>
            <a:endParaRPr lang="en-US" sz="1600">
              <a:latin typeface="+mj-lt"/>
            </a:endParaRPr>
          </a:p>
          <a:p>
            <a:pPr marL="0" indent="0">
              <a:buNone/>
            </a:pPr>
            <a:r>
              <a:rPr lang="en-US" sz="1400">
                <a:latin typeface="+mj-lt"/>
              </a:rPr>
              <a:t>[ null, null, null, null, null, null, null, null, null, null ]</a:t>
            </a:r>
          </a:p>
          <a:p>
            <a:pPr marL="0" indent="0">
              <a:buNone/>
            </a:pPr>
            <a:r>
              <a:rPr lang="en-US" sz="1400">
                <a:solidFill>
                  <a:srgbClr val="007B00"/>
                </a:solidFill>
                <a:latin typeface="+mj-lt"/>
              </a:rPr>
              <a:t>                                                               // addFront(1.0)</a:t>
            </a:r>
          </a:p>
          <a:p>
            <a:pPr marL="0" indent="0">
              <a:buNone/>
            </a:pPr>
            <a:r>
              <a:rPr lang="en-US" sz="1400">
                <a:latin typeface="+mj-lt"/>
              </a:rPr>
              <a:t>[ null, null, null, null,  </a:t>
            </a:r>
            <a:r>
              <a:rPr lang="en-US" sz="1400">
                <a:solidFill>
                  <a:srgbClr val="09B5B6"/>
                </a:solidFill>
                <a:latin typeface="+mj-lt"/>
              </a:rPr>
              <a:t>1.0</a:t>
            </a:r>
            <a:r>
              <a:rPr lang="en-US" sz="1400">
                <a:latin typeface="+mj-lt"/>
              </a:rPr>
              <a:t>, null, null, null, null, null ]</a:t>
            </a:r>
          </a:p>
          <a:p>
            <a:pPr marL="0" indent="0">
              <a:buNone/>
            </a:pPr>
            <a:r>
              <a:rPr lang="en-US" sz="1400">
                <a:solidFill>
                  <a:srgbClr val="007B00"/>
                </a:solidFill>
                <a:latin typeface="+mj-lt"/>
              </a:rPr>
              <a:t>                                                               // addFront(2.0)</a:t>
            </a:r>
          </a:p>
          <a:p>
            <a:pPr marL="0" indent="0">
              <a:buNone/>
            </a:pPr>
            <a:r>
              <a:rPr lang="en-US" sz="1400">
                <a:latin typeface="+mj-lt"/>
              </a:rPr>
              <a:t>[ null, null, null,  </a:t>
            </a:r>
            <a:r>
              <a:rPr lang="en-US" sz="1400">
                <a:solidFill>
                  <a:srgbClr val="09B5B6"/>
                </a:solidFill>
                <a:latin typeface="+mj-lt"/>
              </a:rPr>
              <a:t>2.0,  1.0</a:t>
            </a:r>
            <a:r>
              <a:rPr lang="en-US" sz="1400">
                <a:latin typeface="+mj-lt"/>
              </a:rPr>
              <a:t>, null, null, null, null, null ]</a:t>
            </a:r>
          </a:p>
          <a:p>
            <a:pPr marL="0" indent="0">
              <a:buNone/>
            </a:pPr>
            <a:r>
              <a:rPr lang="en-US" sz="1400">
                <a:solidFill>
                  <a:srgbClr val="007B00"/>
                </a:solidFill>
                <a:latin typeface="+mj-lt"/>
              </a:rPr>
              <a:t>                                                               // addFront(3.0)</a:t>
            </a:r>
          </a:p>
          <a:p>
            <a:pPr marL="0" indent="0">
              <a:buNone/>
            </a:pPr>
            <a:r>
              <a:rPr lang="en-US" sz="1400">
                <a:latin typeface="+mj-lt"/>
              </a:rPr>
              <a:t>[ null, null,  </a:t>
            </a:r>
            <a:r>
              <a:rPr lang="en-US" sz="1400">
                <a:solidFill>
                  <a:srgbClr val="09B5B6"/>
                </a:solidFill>
                <a:latin typeface="+mj-lt"/>
              </a:rPr>
              <a:t>3.0,  2.0,  1.0</a:t>
            </a:r>
            <a:r>
              <a:rPr lang="en-US" sz="1400">
                <a:latin typeface="+mj-lt"/>
              </a:rPr>
              <a:t>, null, null, null, null, null ] </a:t>
            </a:r>
          </a:p>
          <a:p>
            <a:pPr marL="0" indent="0">
              <a:buNone/>
            </a:pPr>
            <a:r>
              <a:rPr lang="en-US" sz="1400">
                <a:solidFill>
                  <a:srgbClr val="007B00"/>
                </a:solidFill>
                <a:latin typeface="+mj-lt"/>
              </a:rPr>
              <a:t>                                                               // addBack(4.0)</a:t>
            </a:r>
          </a:p>
          <a:p>
            <a:pPr marL="0" indent="0">
              <a:buNone/>
            </a:pPr>
            <a:r>
              <a:rPr lang="en-US" sz="1400">
                <a:latin typeface="+mj-lt"/>
              </a:rPr>
              <a:t>[ null, null,  </a:t>
            </a:r>
            <a:r>
              <a:rPr lang="en-US" sz="1400">
                <a:solidFill>
                  <a:srgbClr val="09B5B6"/>
                </a:solidFill>
                <a:latin typeface="+mj-lt"/>
              </a:rPr>
              <a:t>3.0,  2.0,  1.0,  4.0</a:t>
            </a:r>
            <a:r>
              <a:rPr lang="en-US" sz="1400">
                <a:latin typeface="+mj-lt"/>
              </a:rPr>
              <a:t>, null, null, null, null ]</a:t>
            </a:r>
          </a:p>
          <a:p>
            <a:pPr marL="0" indent="0">
              <a:buNone/>
            </a:pPr>
            <a:r>
              <a:rPr lang="en-US" sz="1400">
                <a:solidFill>
                  <a:srgbClr val="007B00"/>
                </a:solidFill>
                <a:latin typeface="+mj-lt"/>
              </a:rPr>
              <a:t>                                                               // removeFront()</a:t>
            </a:r>
          </a:p>
          <a:p>
            <a:pPr marL="0" indent="0">
              <a:buNone/>
            </a:pPr>
            <a:r>
              <a:rPr lang="en-US" sz="1400">
                <a:latin typeface="+mj-lt"/>
              </a:rPr>
              <a:t>[ null, null, null,</a:t>
            </a:r>
            <a:r>
              <a:rPr lang="en-US" sz="1400">
                <a:solidFill>
                  <a:srgbClr val="09B5B6"/>
                </a:solidFill>
                <a:latin typeface="+mj-lt"/>
              </a:rPr>
              <a:t>  2.0,  1.0,  4.0</a:t>
            </a:r>
            <a:r>
              <a:rPr lang="en-US" sz="1400">
                <a:latin typeface="+mj-lt"/>
              </a:rPr>
              <a:t>, null, null, null, null ]</a:t>
            </a:r>
          </a:p>
          <a:p>
            <a:pPr marL="0" indent="0">
              <a:buNone/>
            </a:pPr>
            <a:endParaRPr lang="en-US" sz="1600"/>
          </a:p>
          <a:p>
            <a:r>
              <a:rPr lang="en-US"/>
              <a:t>could also treat the array as circular (using % or </a:t>
            </a:r>
            <a:r>
              <a:rPr lang="en-US">
                <a:latin typeface="+mj-lt"/>
              </a:rPr>
              <a:t>floorMod</a:t>
            </a:r>
            <a:r>
              <a:rPr lang="en-US"/>
              <a:t>)</a:t>
            </a:r>
          </a:p>
        </p:txBody>
      </p:sp>
      <p:cxnSp>
        <p:nvCxnSpPr>
          <p:cNvPr id="2" name="Straight Connector 1">
            <a:extLst>
              <a:ext uri="{FF2B5EF4-FFF2-40B4-BE49-F238E27FC236}">
                <a16:creationId xmlns:a16="http://schemas.microsoft.com/office/drawing/2014/main" id="{A7C632FC-AE10-1DF3-33B3-9548CA6F20F8}"/>
              </a:ext>
            </a:extLst>
          </p:cNvPr>
          <p:cNvCxnSpPr>
            <a:cxnSpLocks/>
          </p:cNvCxnSpPr>
          <p:nvPr/>
        </p:nvCxnSpPr>
        <p:spPr>
          <a:xfrm flipV="1">
            <a:off x="3641696" y="1478942"/>
            <a:ext cx="0" cy="31169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149487"/>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Tree>
    <p:extLst>
      <p:ext uri="{BB962C8B-B14F-4D97-AF65-F5344CB8AC3E}">
        <p14:creationId xmlns:p14="http://schemas.microsoft.com/office/powerpoint/2010/main" val="2113635359"/>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2EE6A-CBFD-605D-7918-D43E8D29D0D9}"/>
              </a:ext>
            </a:extLst>
          </p:cNvPr>
          <p:cNvSpPr>
            <a:spLocks noGrp="1"/>
          </p:cNvSpPr>
          <p:nvPr>
            <p:ph type="title"/>
          </p:nvPr>
        </p:nvSpPr>
        <p:spPr/>
        <p:txBody>
          <a:bodyPr/>
          <a:lstStyle/>
          <a:p>
            <a:r>
              <a:rPr kumimoji="0" lang="en-US" sz="23900" b="0" i="0" u="none" strike="noStrike" kern="1200" cap="none" spc="0" normalizeH="0" baseline="0" noProof="0">
                <a:ln>
                  <a:noFill/>
                </a:ln>
                <a:solidFill>
                  <a:srgbClr val="000000"/>
                </a:solidFill>
                <a:effectLst/>
                <a:uLnTx/>
                <a:uFillTx/>
                <a:ea typeface="Segoe UI Emoji" panose="020B0502040204020203" pitchFamily="34" charset="0"/>
                <a:cs typeface="+mj-cs"/>
              </a:rPr>
              <a:t>☃️</a:t>
            </a:r>
            <a:endParaRPr lang="en-US" sz="23900"/>
          </a:p>
        </p:txBody>
      </p:sp>
    </p:spTree>
    <p:extLst>
      <p:ext uri="{BB962C8B-B14F-4D97-AF65-F5344CB8AC3E}">
        <p14:creationId xmlns:p14="http://schemas.microsoft.com/office/powerpoint/2010/main" val="1920402852"/>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8EB44-1BC3-AF27-0ADE-C1218D61F02A}"/>
              </a:ext>
            </a:extLst>
          </p:cNvPr>
          <p:cNvSpPr>
            <a:spLocks noGrp="1"/>
          </p:cNvSpPr>
          <p:nvPr>
            <p:ph type="title"/>
          </p:nvPr>
        </p:nvSpPr>
        <p:spPr>
          <a:xfrm>
            <a:off x="457200" y="119495"/>
            <a:ext cx="8229600" cy="4904510"/>
          </a:xfrm>
        </p:spPr>
        <p:txBody>
          <a:bodyPr/>
          <a:lstStyle/>
          <a:p>
            <a:r>
              <a:rPr lang="en-US" sz="34400"/>
              <a:t>🐍</a:t>
            </a:r>
          </a:p>
        </p:txBody>
      </p:sp>
      <p:sp>
        <p:nvSpPr>
          <p:cNvPr id="24" name="Rectangle 23">
            <a:extLst>
              <a:ext uri="{FF2B5EF4-FFF2-40B4-BE49-F238E27FC236}">
                <a16:creationId xmlns:a16="http://schemas.microsoft.com/office/drawing/2014/main" id="{1343A317-3071-39FE-6FC4-65881C9AE078}"/>
              </a:ext>
            </a:extLst>
          </p:cNvPr>
          <p:cNvSpPr/>
          <p:nvPr/>
        </p:nvSpPr>
        <p:spPr>
          <a:xfrm>
            <a:off x="0" y="1"/>
            <a:ext cx="9144000" cy="5143498"/>
          </a:xfrm>
          <a:prstGeom prst="rect">
            <a:avLst/>
          </a:prstGeom>
          <a:solidFill>
            <a:schemeClr val="bg1">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0E35ECD5-EE4F-6C5A-81CB-0B8AAE44217B}"/>
              </a:ext>
            </a:extLst>
          </p:cNvPr>
          <p:cNvSpPr txBox="1"/>
          <p:nvPr/>
        </p:nvSpPr>
        <p:spPr>
          <a:xfrm rot="6812342">
            <a:off x="5734874" y="277193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1F36AEF4-C64A-3DB6-1A23-F5C57C2F0213}"/>
              </a:ext>
            </a:extLst>
          </p:cNvPr>
          <p:cNvSpPr txBox="1"/>
          <p:nvPr/>
        </p:nvSpPr>
        <p:spPr>
          <a:xfrm rot="531932">
            <a:off x="5363786" y="84604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7" name="TextBox 6">
            <a:extLst>
              <a:ext uri="{FF2B5EF4-FFF2-40B4-BE49-F238E27FC236}">
                <a16:creationId xmlns:a16="http://schemas.microsoft.com/office/drawing/2014/main" id="{60F25161-45B7-5E1B-6884-3F01D0CBB354}"/>
              </a:ext>
            </a:extLst>
          </p:cNvPr>
          <p:cNvSpPr txBox="1"/>
          <p:nvPr/>
        </p:nvSpPr>
        <p:spPr>
          <a:xfrm>
            <a:off x="9470011" y="-249837"/>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BFB8CA57-4BC9-3DDF-B8A8-C76813024CF6}"/>
              </a:ext>
            </a:extLst>
          </p:cNvPr>
          <p:cNvSpPr txBox="1"/>
          <p:nvPr/>
        </p:nvSpPr>
        <p:spPr>
          <a:xfrm>
            <a:off x="3344340" y="146375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17" name="Straight Arrow Connector 16">
            <a:extLst>
              <a:ext uri="{FF2B5EF4-FFF2-40B4-BE49-F238E27FC236}">
                <a16:creationId xmlns:a16="http://schemas.microsoft.com/office/drawing/2014/main" id="{E4C77972-44A3-0762-729A-51AE785754F3}"/>
              </a:ext>
            </a:extLst>
          </p:cNvPr>
          <p:cNvCxnSpPr>
            <a:cxnSpLocks/>
            <a:endCxn id="6" idx="1"/>
          </p:cNvCxnSpPr>
          <p:nvPr/>
        </p:nvCxnSpPr>
        <p:spPr>
          <a:xfrm>
            <a:off x="3200400" y="606958"/>
            <a:ext cx="2169422" cy="345888"/>
          </a:xfrm>
          <a:prstGeom prst="straightConnector1">
            <a:avLst/>
          </a:prstGeom>
          <a:ln w="38100" cap="rnd">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A4F84074-37E4-2C53-C362-76F71CCD118B}"/>
              </a:ext>
            </a:extLst>
          </p:cNvPr>
          <p:cNvSpPr txBox="1"/>
          <p:nvPr/>
        </p:nvSpPr>
        <p:spPr>
          <a:xfrm>
            <a:off x="1633978" y="314570"/>
            <a:ext cx="1566422" cy="58477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mn-ea"/>
                <a:cs typeface="+mn-cs"/>
              </a:rPr>
              <a:t>head</a:t>
            </a:r>
            <a:endPar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8" name="TextBox 27">
            <a:extLst>
              <a:ext uri="{FF2B5EF4-FFF2-40B4-BE49-F238E27FC236}">
                <a16:creationId xmlns:a16="http://schemas.microsoft.com/office/drawing/2014/main" id="{EA5303CB-736B-6D12-4D5C-11201D767E78}"/>
              </a:ext>
            </a:extLst>
          </p:cNvPr>
          <p:cNvSpPr txBox="1"/>
          <p:nvPr/>
        </p:nvSpPr>
        <p:spPr>
          <a:xfrm rot="13168248">
            <a:off x="4613904" y="3010082"/>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29" name="Straight Arrow Connector 28">
            <a:extLst>
              <a:ext uri="{FF2B5EF4-FFF2-40B4-BE49-F238E27FC236}">
                <a16:creationId xmlns:a16="http://schemas.microsoft.com/office/drawing/2014/main" id="{5BE17265-C947-9933-5D4C-1C00493F578E}"/>
              </a:ext>
            </a:extLst>
          </p:cNvPr>
          <p:cNvCxnSpPr>
            <a:cxnSpLocks/>
            <a:endCxn id="4" idx="1"/>
          </p:cNvCxnSpPr>
          <p:nvPr/>
        </p:nvCxnSpPr>
        <p:spPr>
          <a:xfrm>
            <a:off x="6137564" y="1094509"/>
            <a:ext cx="304360" cy="139887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3F9CC478-6B6D-0791-4C8F-568924DAC29A}"/>
              </a:ext>
            </a:extLst>
          </p:cNvPr>
          <p:cNvCxnSpPr>
            <a:cxnSpLocks/>
            <a:endCxn id="28" idx="1"/>
          </p:cNvCxnSpPr>
          <p:nvPr/>
        </p:nvCxnSpPr>
        <p:spPr>
          <a:xfrm flipH="1">
            <a:off x="5509202" y="3194748"/>
            <a:ext cx="621457" cy="321187"/>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235428DC-27A8-F0D6-FCFB-65230E9DC625}"/>
              </a:ext>
            </a:extLst>
          </p:cNvPr>
          <p:cNvCxnSpPr>
            <a:cxnSpLocks/>
            <a:endCxn id="14" idx="3"/>
          </p:cNvCxnSpPr>
          <p:nvPr/>
        </p:nvCxnSpPr>
        <p:spPr>
          <a:xfrm flipH="1" flipV="1">
            <a:off x="4354864" y="1648419"/>
            <a:ext cx="575460" cy="1376954"/>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53982C5D-12EC-0E16-0A9F-8EB5E334D04E}"/>
              </a:ext>
            </a:extLst>
          </p:cNvPr>
          <p:cNvSpPr txBox="1"/>
          <p:nvPr/>
        </p:nvSpPr>
        <p:spPr>
          <a:xfrm rot="16364245">
            <a:off x="2239487" y="268889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0" name="Straight Arrow Connector 39">
            <a:extLst>
              <a:ext uri="{FF2B5EF4-FFF2-40B4-BE49-F238E27FC236}">
                <a16:creationId xmlns:a16="http://schemas.microsoft.com/office/drawing/2014/main" id="{FBC44142-48DA-82AF-0CC8-D3DD0152E14D}"/>
              </a:ext>
            </a:extLst>
          </p:cNvPr>
          <p:cNvCxnSpPr>
            <a:cxnSpLocks/>
            <a:endCxn id="39" idx="3"/>
          </p:cNvCxnSpPr>
          <p:nvPr/>
        </p:nvCxnSpPr>
        <p:spPr>
          <a:xfrm flipH="1">
            <a:off x="2768880" y="1680693"/>
            <a:ext cx="796980" cy="688183"/>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3" name="TextBox 42">
            <a:extLst>
              <a:ext uri="{FF2B5EF4-FFF2-40B4-BE49-F238E27FC236}">
                <a16:creationId xmlns:a16="http://schemas.microsoft.com/office/drawing/2014/main" id="{7DA920B7-9B5A-C41B-0053-A53E67139538}"/>
              </a:ext>
            </a:extLst>
          </p:cNvPr>
          <p:cNvSpPr txBox="1"/>
          <p:nvPr/>
        </p:nvSpPr>
        <p:spPr>
          <a:xfrm rot="1800000">
            <a:off x="3319699" y="407397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4" name="Straight Arrow Connector 43">
            <a:extLst>
              <a:ext uri="{FF2B5EF4-FFF2-40B4-BE49-F238E27FC236}">
                <a16:creationId xmlns:a16="http://schemas.microsoft.com/office/drawing/2014/main" id="{D7F3B415-9C1A-BDEC-F1A0-FD285BD45189}"/>
              </a:ext>
            </a:extLst>
          </p:cNvPr>
          <p:cNvCxnSpPr>
            <a:cxnSpLocks/>
            <a:endCxn id="43" idx="1"/>
          </p:cNvCxnSpPr>
          <p:nvPr/>
        </p:nvCxnSpPr>
        <p:spPr>
          <a:xfrm>
            <a:off x="2768880" y="3180813"/>
            <a:ext cx="618511" cy="825195"/>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4" name="TextBox 53">
            <a:extLst>
              <a:ext uri="{FF2B5EF4-FFF2-40B4-BE49-F238E27FC236}">
                <a16:creationId xmlns:a16="http://schemas.microsoft.com/office/drawing/2014/main" id="{CDE6CE07-E1CD-1D7B-17D5-1B82C4D3B75B}"/>
              </a:ext>
            </a:extLst>
          </p:cNvPr>
          <p:cNvSpPr txBox="1"/>
          <p:nvPr/>
        </p:nvSpPr>
        <p:spPr>
          <a:xfrm>
            <a:off x="5044043" y="424894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55" name="Straight Arrow Connector 54">
            <a:extLst>
              <a:ext uri="{FF2B5EF4-FFF2-40B4-BE49-F238E27FC236}">
                <a16:creationId xmlns:a16="http://schemas.microsoft.com/office/drawing/2014/main" id="{98D14285-D549-FB7E-A233-28064DB193C2}"/>
              </a:ext>
            </a:extLst>
          </p:cNvPr>
          <p:cNvCxnSpPr>
            <a:cxnSpLocks/>
            <a:endCxn id="54" idx="1"/>
          </p:cNvCxnSpPr>
          <p:nvPr/>
        </p:nvCxnSpPr>
        <p:spPr>
          <a:xfrm>
            <a:off x="4045608" y="4399708"/>
            <a:ext cx="998435" cy="33901"/>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61" name="TextBox 60">
            <a:extLst>
              <a:ext uri="{FF2B5EF4-FFF2-40B4-BE49-F238E27FC236}">
                <a16:creationId xmlns:a16="http://schemas.microsoft.com/office/drawing/2014/main" id="{3ADFCAE1-10F9-7E54-A41E-4B1960E50807}"/>
              </a:ext>
            </a:extLst>
          </p:cNvPr>
          <p:cNvSpPr txBox="1"/>
          <p:nvPr/>
        </p:nvSpPr>
        <p:spPr>
          <a:xfrm>
            <a:off x="6421817" y="1541825"/>
            <a:ext cx="1566422"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head.next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63" name="TextBox 62">
            <a:extLst>
              <a:ext uri="{FF2B5EF4-FFF2-40B4-BE49-F238E27FC236}">
                <a16:creationId xmlns:a16="http://schemas.microsoft.com/office/drawing/2014/main" id="{4BEE4C60-90BE-2E36-9F9B-4340EBF8B47B}"/>
              </a:ext>
            </a:extLst>
          </p:cNvPr>
          <p:cNvSpPr txBox="1"/>
          <p:nvPr/>
        </p:nvSpPr>
        <p:spPr>
          <a:xfrm>
            <a:off x="5509202" y="4283887"/>
            <a:ext cx="621457" cy="307777"/>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null</a:t>
            </a:r>
            <a:endParaRPr kumimoji="0" lang="en-US" sz="1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993631273"/>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nsolas"/>
              <a:ea typeface="+mn-ea"/>
              <a:cs typeface="+mn-cs"/>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870374"/>
            <a:ext cx="4917039"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Arial"/>
                <a:ea typeface="+mn-ea"/>
                <a:cs typeface="+mn-cs"/>
              </a:rPr>
              <a:t>"the stack"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local variable primitives</a:t>
            </a:r>
            <a:r>
              <a:rPr kumimoji="0" lang="en-US" sz="1600" b="0" i="0" u="none" strike="noStrike" kern="1200" cap="none" spc="0" normalizeH="0" baseline="0" noProof="0">
                <a:ln>
                  <a:noFill/>
                </a:ln>
                <a:solidFill>
                  <a:srgbClr val="000000"/>
                </a:solidFill>
                <a:effectLst/>
                <a:uLnTx/>
                <a:uFillTx/>
                <a:latin typeface="Arial"/>
                <a:ea typeface="+mn-ea"/>
                <a:cs typeface="+mn-cs"/>
              </a:rPr>
              <a:t> &amp; </a:t>
            </a:r>
            <a:r>
              <a:rPr kumimoji="0" lang="en-US" sz="1600" b="1" i="0" u="none" strike="noStrike" kern="1200" cap="none" spc="0" normalizeH="0" baseline="0" noProof="0">
                <a:ln>
                  <a:noFill/>
                </a:ln>
                <a:solidFill>
                  <a:srgbClr val="000000"/>
                </a:solidFill>
                <a:effectLst/>
                <a:uLnTx/>
                <a:uFillTx/>
                <a:latin typeface="Arial"/>
                <a:ea typeface="+mn-ea"/>
                <a:cs typeface="+mn-cs"/>
              </a:rPr>
              <a:t>references</a:t>
            </a:r>
            <a:r>
              <a:rPr kumimoji="0" lang="en-US" sz="1600" b="0" i="0" u="none" strike="noStrike" kern="1200" cap="none" spc="0" normalizeH="0" baseline="0" noProof="0">
                <a:ln>
                  <a:noFill/>
                </a:ln>
                <a:solidFill>
                  <a:srgbClr val="000000"/>
                </a:solidFill>
                <a:effectLst/>
                <a:uLnTx/>
                <a:uFillTx/>
                <a:latin typeface="Arial"/>
                <a:ea typeface="+mn-ea"/>
                <a:cs typeface="+mn-cs"/>
              </a:rPr>
              <a:t> to Objects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000000"/>
                </a:solidFill>
                <a:effectLst/>
                <a:uLnTx/>
                <a:uFillTx/>
                <a:latin typeface="Arial"/>
                <a:ea typeface="+mn-ea"/>
                <a:cs typeface="+mn-cs"/>
              </a:rPr>
              <a:t>undefined</a:t>
            </a:r>
            <a:r>
              <a:rPr kumimoji="0" lang="en-US" sz="1600" b="0" i="1" u="none" strike="noStrike" kern="1200" cap="none" spc="0" normalizeH="0" baseline="0" noProof="0">
                <a:ln>
                  <a:noFill/>
                </a:ln>
                <a:solidFill>
                  <a:srgbClr val="000000"/>
                </a:solidFill>
                <a:effectLst/>
                <a:uLnTx/>
                <a:uFillTx/>
                <a:latin typeface="Arial"/>
                <a:ea typeface="+mn-ea"/>
                <a:cs typeface="+mn-cs"/>
              </a:rPr>
              <a:t> 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000000"/>
                </a:solidFill>
                <a:effectLst/>
                <a:uLnTx/>
                <a:uFillTx/>
                <a:latin typeface="Arial"/>
                <a:ea typeface="+mn-ea"/>
                <a:cs typeface="+mn-cs"/>
              </a:rPr>
              <a:t>"the heap"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mn-ea"/>
                <a:cs typeface="+mn-cs"/>
              </a:rPr>
              <a:t>the actual </a:t>
            </a:r>
            <a:r>
              <a:rPr kumimoji="0" lang="en-US" sz="2400" b="1" i="0" u="none" strike="noStrike" kern="1200" cap="none" spc="0" normalizeH="0" baseline="0" noProof="0">
                <a:ln>
                  <a:noFill/>
                </a:ln>
                <a:solidFill>
                  <a:srgbClr val="000000"/>
                </a:solidFill>
                <a:effectLst/>
                <a:uLnTx/>
                <a:uFillTx/>
                <a:latin typeface="Arial"/>
                <a:ea typeface="+mn-ea"/>
                <a:cs typeface="+mn-cs"/>
              </a:rPr>
              <a:t>Objects </a:t>
            </a:r>
            <a:r>
              <a:rPr kumimoji="0" lang="en-US" sz="2400" b="0" i="0" u="none" strike="noStrike" kern="1200" cap="none" spc="0" normalizeH="0" baseline="0" noProof="0">
                <a:ln>
                  <a:noFill/>
                </a:ln>
                <a:solidFill>
                  <a:srgbClr val="000000"/>
                </a:solidFill>
                <a:effectLst/>
                <a:uLnTx/>
                <a:uFillTx/>
                <a:latin typeface="Arial"/>
                <a:ea typeface="+mn-ea"/>
                <a:cs typeface="+mn-cs"/>
              </a:rPr>
              <a:t>(arrays and String's count as Objects)</a:t>
            </a:r>
            <a:endParaRPr kumimoji="0" lang="en-US" sz="2400" b="1" i="0" u="none" strike="noStrike" kern="1200" cap="none" spc="0" normalizeH="0" baseline="0" noProof="0">
              <a:ln>
                <a:noFill/>
              </a:ln>
              <a:solidFill>
                <a:srgbClr val="000000"/>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Arial"/>
                <a:ea typeface="+mn-ea"/>
                <a:cs typeface="+mn-cs"/>
              </a:rPr>
              <a:t>cleared to 0 or null by default</a:t>
            </a:r>
            <a:endParaRPr kumimoji="0" lang="en-US" sz="5400" b="0" i="1"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682785734"/>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194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p>
        </p:txBody>
      </p: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0AD67F07-8CD2-D3C7-05DC-EBA568177F0B}"/>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87133BF4-2FAE-FEA9-3AFD-AE0BE82CDE23}"/>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410098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49D5BD-3DF0-7B04-75C4-069D7E30F40F}"/>
              </a:ext>
            </a:extLst>
          </p:cNvPr>
          <p:cNvSpPr>
            <a:spLocks noGrp="1"/>
          </p:cNvSpPr>
          <p:nvPr>
            <p:ph type="title"/>
          </p:nvPr>
        </p:nvSpPr>
        <p:spPr/>
        <p:txBody>
          <a:bodyPr/>
          <a:lstStyle/>
          <a:p>
            <a:r>
              <a:rPr lang="en-US">
                <a:latin typeface="+mj-lt"/>
              </a:rPr>
              <a:t>remove</a:t>
            </a:r>
            <a:endParaRPr lang="en-US"/>
          </a:p>
        </p:txBody>
      </p:sp>
    </p:spTree>
    <p:extLst>
      <p:ext uri="{BB962C8B-B14F-4D97-AF65-F5344CB8AC3E}">
        <p14:creationId xmlns:p14="http://schemas.microsoft.com/office/powerpoint/2010/main" val="3139425936"/>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CA5EB8-9366-8111-881B-26A234D88DCF}"/>
              </a:ext>
            </a:extLst>
          </p:cNvPr>
          <p:cNvPicPr>
            <a:picLocks noChangeAspect="1"/>
          </p:cNvPicPr>
          <p:nvPr/>
        </p:nvPicPr>
        <p:blipFill>
          <a:blip r:embed="rId2"/>
          <a:stretch>
            <a:fillRect/>
          </a:stretch>
        </p:blipFill>
        <p:spPr>
          <a:xfrm>
            <a:off x="-76199" y="1"/>
            <a:ext cx="9258299" cy="5143499"/>
          </a:xfrm>
          <a:prstGeom prst="rect">
            <a:avLst/>
          </a:prstGeom>
        </p:spPr>
      </p:pic>
      <p:sp>
        <p:nvSpPr>
          <p:cNvPr id="5" name="Freeform: Shape 4">
            <a:extLst>
              <a:ext uri="{FF2B5EF4-FFF2-40B4-BE49-F238E27FC236}">
                <a16:creationId xmlns:a16="http://schemas.microsoft.com/office/drawing/2014/main" id="{15C3C748-5B98-8BB5-CE31-213561FDECD3}"/>
              </a:ext>
            </a:extLst>
          </p:cNvPr>
          <p:cNvSpPr/>
          <p:nvPr/>
        </p:nvSpPr>
        <p:spPr>
          <a:xfrm>
            <a:off x="6179821" y="2236106"/>
            <a:ext cx="525779" cy="382011"/>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95485" y="120138"/>
                  <a:pt x="512064" y="178163"/>
                </a:cubicBezTo>
                <a:cubicBezTo>
                  <a:pt x="571612" y="386581"/>
                  <a:pt x="603779" y="213956"/>
                  <a:pt x="640080" y="233027"/>
                </a:cubicBezTo>
                <a:cubicBezTo>
                  <a:pt x="676381" y="252098"/>
                  <a:pt x="696611" y="282166"/>
                  <a:pt x="729869" y="292590"/>
                </a:cubicBezTo>
              </a:path>
            </a:pathLst>
          </a:custGeom>
          <a:noFill/>
          <a:ln w="57150" cap="rnd">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TextBox 5">
            <a:extLst>
              <a:ext uri="{FF2B5EF4-FFF2-40B4-BE49-F238E27FC236}">
                <a16:creationId xmlns:a16="http://schemas.microsoft.com/office/drawing/2014/main" id="{855D02AD-F504-A619-120F-C36F42413ADC}"/>
              </a:ext>
            </a:extLst>
          </p:cNvPr>
          <p:cNvSpPr txBox="1"/>
          <p:nvPr/>
        </p:nvSpPr>
        <p:spPr>
          <a:xfrm>
            <a:off x="4956428" y="1708511"/>
            <a:ext cx="341071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00"/>
                </a:solidFill>
                <a:effectLst/>
                <a:uLnTx/>
                <a:uFillTx/>
                <a:latin typeface="Comic Sans MS" panose="030F0702030302020204" pitchFamily="66" charset="0"/>
                <a:ea typeface="+mn-ea"/>
                <a:cs typeface="+mn-cs"/>
              </a:rPr>
              <a:t>can be seen as</a:t>
            </a:r>
          </a:p>
        </p:txBody>
      </p:sp>
    </p:spTree>
    <p:extLst>
      <p:ext uri="{BB962C8B-B14F-4D97-AF65-F5344CB8AC3E}">
        <p14:creationId xmlns:p14="http://schemas.microsoft.com/office/powerpoint/2010/main" val="245371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476848"/>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8328"/>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A595C3-FED2-95DC-F900-BEA79F7852F6}"/>
              </a:ext>
            </a:extLst>
          </p:cNvPr>
          <p:cNvSpPr txBox="1"/>
          <p:nvPr/>
        </p:nvSpPr>
        <p:spPr>
          <a:xfrm>
            <a:off x="5177315" y="647459"/>
            <a:ext cx="1285875" cy="46166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a:t>
            </a:r>
            <a:endParaRPr kumimoji="0" lang="en-US" sz="2400" b="0" i="0" u="none" strike="noStrike" kern="1200" cap="none" spc="0" normalizeH="0" baseline="0" noProof="0">
              <a:ln>
                <a:noFill/>
              </a:ln>
              <a:solidFill>
                <a:srgbClr val="0000FF"/>
              </a:solidFill>
              <a:effectLst/>
              <a:uLnTx/>
              <a:uFillTx/>
              <a:latin typeface="Comic Sans MS" panose="030F0702030302020204" pitchFamily="66" charset="0"/>
              <a:ea typeface="+mn-ea"/>
              <a:cs typeface="+mn-cs"/>
            </a:endParaRPr>
          </a:p>
        </p:txBody>
      </p:sp>
      <p:sp>
        <p:nvSpPr>
          <p:cNvPr id="3" name="TextBox 2">
            <a:extLst>
              <a:ext uri="{FF2B5EF4-FFF2-40B4-BE49-F238E27FC236}">
                <a16:creationId xmlns:a16="http://schemas.microsoft.com/office/drawing/2014/main" id="{9FB3C5E4-1EB0-AB97-5997-20D554C69A50}"/>
              </a:ext>
            </a:extLst>
          </p:cNvPr>
          <p:cNvSpPr txBox="1"/>
          <p:nvPr/>
        </p:nvSpPr>
        <p:spPr>
          <a:xfrm>
            <a:off x="4246487" y="1638248"/>
            <a:ext cx="1285875"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r>
              <a:rPr kumimoji="0" lang="en-US" sz="1800"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 mom</a:t>
            </a:r>
          </a:p>
        </p:txBody>
      </p:sp>
      <p:sp>
        <p:nvSpPr>
          <p:cNvPr id="4" name="TextBox 3">
            <a:extLst>
              <a:ext uri="{FF2B5EF4-FFF2-40B4-BE49-F238E27FC236}">
                <a16:creationId xmlns:a16="http://schemas.microsoft.com/office/drawing/2014/main" id="{50D51019-78A2-4124-4194-DCC085E6715C}"/>
              </a:ext>
            </a:extLst>
          </p:cNvPr>
          <p:cNvSpPr txBox="1"/>
          <p:nvPr/>
        </p:nvSpPr>
        <p:spPr>
          <a:xfrm>
            <a:off x="6127195" y="1638248"/>
            <a:ext cx="1285875"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r>
              <a:rPr kumimoji="0" lang="en-US" sz="1800"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 dad</a:t>
            </a:r>
          </a:p>
        </p:txBody>
      </p:sp>
      <p:sp>
        <p:nvSpPr>
          <p:cNvPr id="5" name="TextBox 4">
            <a:extLst>
              <a:ext uri="{FF2B5EF4-FFF2-40B4-BE49-F238E27FC236}">
                <a16:creationId xmlns:a16="http://schemas.microsoft.com/office/drawing/2014/main" id="{4BD048AD-FF51-8EA8-870A-F1ADD3620A33}"/>
              </a:ext>
            </a:extLst>
          </p:cNvPr>
          <p:cNvSpPr txBox="1"/>
          <p:nvPr/>
        </p:nvSpPr>
        <p:spPr>
          <a:xfrm>
            <a:off x="4167666" y="2581274"/>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mom's mom</a:t>
            </a:r>
          </a:p>
        </p:txBody>
      </p:sp>
      <p:sp>
        <p:nvSpPr>
          <p:cNvPr id="7" name="TextBox 6">
            <a:extLst>
              <a:ext uri="{FF2B5EF4-FFF2-40B4-BE49-F238E27FC236}">
                <a16:creationId xmlns:a16="http://schemas.microsoft.com/office/drawing/2014/main" id="{A3F0B88B-4475-058C-B396-82B7D558BDCD}"/>
              </a:ext>
            </a:extLst>
          </p:cNvPr>
          <p:cNvSpPr txBox="1"/>
          <p:nvPr/>
        </p:nvSpPr>
        <p:spPr>
          <a:xfrm>
            <a:off x="4879899" y="2581274"/>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mom's dad</a:t>
            </a:r>
          </a:p>
        </p:txBody>
      </p:sp>
      <p:sp>
        <p:nvSpPr>
          <p:cNvPr id="8" name="TextBox 7">
            <a:extLst>
              <a:ext uri="{FF2B5EF4-FFF2-40B4-BE49-F238E27FC236}">
                <a16:creationId xmlns:a16="http://schemas.microsoft.com/office/drawing/2014/main" id="{CE5D7BBA-29F4-E873-EE42-ED0CEBFACC47}"/>
              </a:ext>
            </a:extLst>
          </p:cNvPr>
          <p:cNvSpPr txBox="1"/>
          <p:nvPr/>
        </p:nvSpPr>
        <p:spPr>
          <a:xfrm>
            <a:off x="6059448" y="2588096"/>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dad's mom</a:t>
            </a:r>
          </a:p>
        </p:txBody>
      </p:sp>
      <p:sp>
        <p:nvSpPr>
          <p:cNvPr id="9" name="TextBox 8">
            <a:extLst>
              <a:ext uri="{FF2B5EF4-FFF2-40B4-BE49-F238E27FC236}">
                <a16:creationId xmlns:a16="http://schemas.microsoft.com/office/drawing/2014/main" id="{41409B1A-74D1-4D26-28D3-D625869F6015}"/>
              </a:ext>
            </a:extLst>
          </p:cNvPr>
          <p:cNvSpPr txBox="1"/>
          <p:nvPr/>
        </p:nvSpPr>
        <p:spPr>
          <a:xfrm>
            <a:off x="6770133" y="2588096"/>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dad's dad</a:t>
            </a:r>
          </a:p>
        </p:txBody>
      </p:sp>
      <p:sp>
        <p:nvSpPr>
          <p:cNvPr id="10" name="TextBox 9">
            <a:extLst>
              <a:ext uri="{FF2B5EF4-FFF2-40B4-BE49-F238E27FC236}">
                <a16:creationId xmlns:a16="http://schemas.microsoft.com/office/drawing/2014/main" id="{A4F8B4FB-9A12-E242-E600-772AA1E9A643}"/>
              </a:ext>
            </a:extLst>
          </p:cNvPr>
          <p:cNvSpPr txBox="1"/>
          <p:nvPr/>
        </p:nvSpPr>
        <p:spPr>
          <a:xfrm>
            <a:off x="191910" y="1251324"/>
            <a:ext cx="3535577" cy="1200329"/>
          </a:xfrm>
          <a:prstGeom prst="rect">
            <a:avLst/>
          </a:prstGeom>
          <a:solidFill>
            <a:schemeClr val="bg1"/>
          </a:solidFill>
          <a:ln w="38100">
            <a:solidFill>
              <a:srgbClr val="FFC000"/>
            </a:solidFill>
          </a:ln>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Segoe UI Emoji"/>
                <a:ea typeface="+mn-ea"/>
                <a:cs typeface="+mn-cs"/>
              </a:rPr>
              <a:t>careful:</a:t>
            </a:r>
            <a:r>
              <a:rPr kumimoji="0" lang="en-US" sz="2400" b="0" i="0" u="none" strike="noStrike" kern="1200" cap="none" spc="0" normalizeH="0" baseline="0" noProof="0">
                <a:ln>
                  <a:noFill/>
                </a:ln>
                <a:solidFill>
                  <a:srgbClr val="FFC000"/>
                </a:solidFill>
                <a:effectLst/>
                <a:uLnTx/>
                <a:uFillTx/>
                <a:latin typeface="Segoe UI Emoji"/>
                <a:ea typeface="+mn-ea"/>
                <a:cs typeface="+mn-cs"/>
              </a:rPr>
              <a:t> these nodes are</a:t>
            </a:r>
          </a:p>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Emoji"/>
                <a:ea typeface="+mn-ea"/>
                <a:cs typeface="+mn-cs"/>
              </a:rPr>
              <a:t>the </a:t>
            </a:r>
            <a:r>
              <a:rPr kumimoji="0" lang="en-US" sz="2400" b="0" i="0" u="sng" strike="noStrike" kern="1200" cap="none" spc="0" normalizeH="0" baseline="0" noProof="0">
                <a:ln>
                  <a:noFill/>
                </a:ln>
                <a:solidFill>
                  <a:srgbClr val="FFC000"/>
                </a:solidFill>
                <a:effectLst/>
                <a:uLnTx/>
                <a:uFillTx/>
                <a:latin typeface="Segoe UI Emoji"/>
                <a:ea typeface="+mn-ea"/>
                <a:cs typeface="+mn-cs"/>
              </a:rPr>
              <a:t>children</a:t>
            </a:r>
            <a:r>
              <a:rPr kumimoji="0" lang="en-US" sz="2400" b="0" i="0" u="none" strike="noStrike" kern="1200" cap="none" spc="0" normalizeH="0" baseline="0" noProof="0">
                <a:ln>
                  <a:noFill/>
                </a:ln>
                <a:solidFill>
                  <a:srgbClr val="FFC000"/>
                </a:solidFill>
                <a:effectLst/>
                <a:uLnTx/>
                <a:uFillTx/>
                <a:latin typeface="Segoe UI Emoji"/>
                <a:ea typeface="+mn-ea"/>
                <a:cs typeface="+mn-cs"/>
              </a:rPr>
              <a:t> of</a:t>
            </a:r>
            <a:br>
              <a:rPr kumimoji="0" lang="en-US" sz="2400" b="0" i="0" u="none" strike="noStrike" kern="1200" cap="none" spc="0" normalizeH="0" baseline="0" noProof="0">
                <a:ln>
                  <a:noFill/>
                </a:ln>
                <a:solidFill>
                  <a:srgbClr val="FFC000"/>
                </a:solidFill>
                <a:effectLst/>
                <a:uLnTx/>
                <a:uFillTx/>
                <a:latin typeface="Segoe UI Emoji"/>
                <a:ea typeface="+mn-ea"/>
                <a:cs typeface="+mn-cs"/>
              </a:rPr>
            </a:br>
            <a:r>
              <a:rPr kumimoji="0" lang="en-US" sz="1200" b="0" i="0" u="none" strike="noStrike" kern="1200" cap="none" spc="0" normalizeH="0" baseline="0" noProof="0">
                <a:ln>
                  <a:noFill/>
                </a:ln>
                <a:solidFill>
                  <a:srgbClr val="FFC000"/>
                </a:solidFill>
                <a:effectLst/>
                <a:uLnTx/>
                <a:uFillTx/>
                <a:latin typeface="Segoe UI Emoji"/>
                <a:ea typeface="+mn-ea"/>
                <a:cs typeface="+mn-cs"/>
              </a:rPr>
              <a:t>the node with value</a:t>
            </a:r>
            <a:r>
              <a:rPr kumimoji="0" lang="en-US" sz="2400" b="0" i="0" u="none" strike="noStrike" kern="1200" cap="none" spc="0" normalizeH="0" baseline="0" noProof="0">
                <a:ln>
                  <a:noFill/>
                </a:ln>
                <a:solidFill>
                  <a:srgbClr val="FFC000"/>
                </a:solidFill>
                <a:effectLst/>
                <a:uLnTx/>
                <a:uFillTx/>
                <a:latin typeface="Segoe UI Emoji"/>
                <a:ea typeface="+mn-ea"/>
                <a:cs typeface="+mn-cs"/>
              </a:rPr>
              <a:t> </a:t>
            </a:r>
            <a:r>
              <a:rPr kumimoji="0" lang="en-US" sz="2400" b="0" i="0" u="none" strike="noStrike" kern="1200" cap="none" spc="0" normalizeH="0" baseline="0" noProof="0" err="1">
                <a:ln>
                  <a:noFill/>
                </a:ln>
                <a:solidFill>
                  <a:srgbClr val="FFC000"/>
                </a:solidFill>
                <a:effectLst/>
                <a:uLnTx/>
                <a:uFillTx/>
                <a:latin typeface="Comic Sans MS" panose="030F0702030302020204" pitchFamily="66" charset="0"/>
                <a:ea typeface="+mn-ea"/>
                <a:cs typeface="+mn-cs"/>
              </a:rPr>
              <a:t>jim</a:t>
            </a:r>
            <a:endParaRPr kumimoji="0" lang="en-US" sz="2400" b="0" i="0" u="sng" strike="noStrike" kern="1200" cap="none" spc="0" normalizeH="0" baseline="0" noProof="0">
              <a:ln>
                <a:noFill/>
              </a:ln>
              <a:solidFill>
                <a:srgbClr val="FFC000"/>
              </a:solidFill>
              <a:effectLst/>
              <a:uLnTx/>
              <a:uFillTx/>
              <a:latin typeface="Comic Sans MS" panose="030F0702030302020204" pitchFamily="66" charset="0"/>
              <a:ea typeface="+mn-ea"/>
              <a:cs typeface="+mn-cs"/>
            </a:endParaRPr>
          </a:p>
        </p:txBody>
      </p:sp>
      <p:sp>
        <p:nvSpPr>
          <p:cNvPr id="11" name="Oval 10">
            <a:extLst>
              <a:ext uri="{FF2B5EF4-FFF2-40B4-BE49-F238E27FC236}">
                <a16:creationId xmlns:a16="http://schemas.microsoft.com/office/drawing/2014/main" id="{D35A909B-C56B-6FA1-C0C3-0E43B9316B14}"/>
              </a:ext>
            </a:extLst>
          </p:cNvPr>
          <p:cNvSpPr/>
          <p:nvPr/>
        </p:nvSpPr>
        <p:spPr>
          <a:xfrm>
            <a:off x="3933825" y="1342529"/>
            <a:ext cx="3819525" cy="99483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Emoji"/>
              <a:ea typeface="+mn-ea"/>
              <a:cs typeface="+mn-cs"/>
            </a:endParaRPr>
          </a:p>
        </p:txBody>
      </p:sp>
    </p:spTree>
    <p:extLst>
      <p:ext uri="{BB962C8B-B14F-4D97-AF65-F5344CB8AC3E}">
        <p14:creationId xmlns:p14="http://schemas.microsoft.com/office/powerpoint/2010/main" val="2591551717"/>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CE15A-BAC1-9CA6-24CA-5564A8CBF0AF}"/>
              </a:ext>
            </a:extLst>
          </p:cNvPr>
          <p:cNvSpPr>
            <a:spLocks noGrp="1"/>
          </p:cNvSpPr>
          <p:nvPr>
            <p:ph type="title"/>
          </p:nvPr>
        </p:nvSpPr>
        <p:spPr/>
        <p:txBody>
          <a:bodyPr>
            <a:normAutofit/>
          </a:bodyPr>
          <a:lstStyle/>
          <a:p>
            <a:r>
              <a:rPr lang="en-US" b="1"/>
              <a:t>breadth-first</a:t>
            </a:r>
            <a:r>
              <a:rPr lang="en-US"/>
              <a:t>     vs.  (pre-order) </a:t>
            </a:r>
            <a:r>
              <a:rPr lang="en-US" b="1"/>
              <a:t>depth-first</a:t>
            </a:r>
          </a:p>
        </p:txBody>
      </p:sp>
      <p:cxnSp>
        <p:nvCxnSpPr>
          <p:cNvPr id="161" name="Straight Connector 160">
            <a:extLst>
              <a:ext uri="{FF2B5EF4-FFF2-40B4-BE49-F238E27FC236}">
                <a16:creationId xmlns:a16="http://schemas.microsoft.com/office/drawing/2014/main" id="{251D4616-B22A-3E0B-6990-EF13ADA9F055}"/>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Spherical Wave Fronts - QS Study">
            <a:extLst>
              <a:ext uri="{FF2B5EF4-FFF2-40B4-BE49-F238E27FC236}">
                <a16:creationId xmlns:a16="http://schemas.microsoft.com/office/drawing/2014/main" id="{9EFAB366-C6A9-AF55-740E-E0C0DA815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22" y="3445238"/>
            <a:ext cx="3137444" cy="15687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0187EF-9F50-F388-F8F1-B05E6DB66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714742" y="1056876"/>
            <a:ext cx="2128193" cy="21281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peaker Icon PNG, Vector, PSD, and Clipart With Transparent Background for  Free Download | Pngtree">
            <a:extLst>
              <a:ext uri="{FF2B5EF4-FFF2-40B4-BE49-F238E27FC236}">
                <a16:creationId xmlns:a16="http://schemas.microsoft.com/office/drawing/2014/main" id="{272902F2-56F2-89ED-EEA0-DF35285C1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4" y="1654200"/>
            <a:ext cx="1835100" cy="1835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3041C35-55FD-381C-BAF3-49624DA4BF19}"/>
              </a:ext>
            </a:extLst>
          </p:cNvPr>
          <p:cNvSpPr txBox="1"/>
          <p:nvPr/>
        </p:nvSpPr>
        <p:spPr>
          <a:xfrm>
            <a:off x="4915338" y="1331034"/>
            <a:ext cx="410151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"a persistent, optimistic,</a:t>
            </a:r>
            <a:br>
              <a:rPr kumimoji="0" lang="en-US" sz="1800" b="0" i="0" u="none" strike="noStrike" kern="1200" cap="none" spc="0" normalizeH="0" baseline="0" noProof="0">
                <a:ln>
                  <a:noFill/>
                </a:ln>
                <a:solidFill>
                  <a:srgbClr val="000000"/>
                </a:solidFill>
                <a:effectLst/>
                <a:uLnTx/>
                <a:uFillTx/>
                <a:latin typeface="Arial"/>
                <a:ea typeface="+mn-ea"/>
                <a:cs typeface="+mn-cs"/>
              </a:rPr>
            </a:br>
            <a:r>
              <a:rPr kumimoji="0" lang="en-US" sz="1800" b="0" i="0" u="none" strike="noStrike" kern="1200" cap="none" spc="0" normalizeH="0" baseline="0" noProof="0">
                <a:ln>
                  <a:noFill/>
                </a:ln>
                <a:solidFill>
                  <a:srgbClr val="000000"/>
                </a:solidFill>
                <a:effectLst/>
                <a:uLnTx/>
                <a:uFillTx/>
                <a:latin typeface="Arial"/>
                <a:ea typeface="+mn-ea"/>
                <a:cs typeface="+mn-cs"/>
              </a:rPr>
              <a:t>very thorough worm" –Mark Hopkins</a:t>
            </a:r>
          </a:p>
        </p:txBody>
      </p:sp>
      <p:pic>
        <p:nvPicPr>
          <p:cNvPr id="4" name="Picture 2" descr="Worm Maze | Kids Environment Kids Health - National Institute of  Environmental Health Sciences">
            <a:extLst>
              <a:ext uri="{FF2B5EF4-FFF2-40B4-BE49-F238E27FC236}">
                <a16:creationId xmlns:a16="http://schemas.microsoft.com/office/drawing/2014/main" id="{E2CD38AA-CADF-FEA9-EB2D-C5563421A2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519" y="2266738"/>
            <a:ext cx="3411099" cy="24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944893"/>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74353D-D5AC-82B6-37F9-309D61CD578F}"/>
              </a:ext>
            </a:extLst>
          </p:cNvPr>
          <p:cNvSpPr>
            <a:spLocks noGrp="1"/>
          </p:cNvSpPr>
          <p:nvPr>
            <p:ph type="title"/>
          </p:nvPr>
        </p:nvSpPr>
        <p:spPr/>
        <p:txBody>
          <a:bodyPr/>
          <a:lstStyle/>
          <a:p>
            <a:r>
              <a:rPr lang="en-US" sz="6000"/>
              <a:t>quadtree rabbit hole</a:t>
            </a:r>
            <a:br>
              <a:rPr lang="en-US" sz="6000"/>
            </a:br>
            <a:r>
              <a:rPr lang="en-US" sz="13800"/>
              <a:t>🐰</a:t>
            </a:r>
            <a:endParaRPr lang="en-US" sz="6000"/>
          </a:p>
        </p:txBody>
      </p:sp>
    </p:spTree>
    <p:extLst>
      <p:ext uri="{BB962C8B-B14F-4D97-AF65-F5344CB8AC3E}">
        <p14:creationId xmlns:p14="http://schemas.microsoft.com/office/powerpoint/2010/main" val="4124434270"/>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1848095"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2754727"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2183003"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a:t>
            </a:r>
          </a:p>
        </p:txBody>
      </p:sp>
      <p:sp>
        <p:nvSpPr>
          <p:cNvPr id="23" name="Oval 22">
            <a:extLst>
              <a:ext uri="{FF2B5EF4-FFF2-40B4-BE49-F238E27FC236}">
                <a16:creationId xmlns:a16="http://schemas.microsoft.com/office/drawing/2014/main" id="{AF62F06D-023B-3F58-7208-9E51BD959FDB}"/>
              </a:ext>
            </a:extLst>
          </p:cNvPr>
          <p:cNvSpPr/>
          <p:nvPr/>
        </p:nvSpPr>
        <p:spPr>
          <a:xfrm>
            <a:off x="151318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a:t>
            </a:r>
          </a:p>
        </p:txBody>
      </p:sp>
      <p:sp>
        <p:nvSpPr>
          <p:cNvPr id="27" name="Oval 26">
            <a:extLst>
              <a:ext uri="{FF2B5EF4-FFF2-40B4-BE49-F238E27FC236}">
                <a16:creationId xmlns:a16="http://schemas.microsoft.com/office/drawing/2014/main" id="{2F6CCE00-771C-7D1E-E369-5C565D9FF564}"/>
              </a:ext>
            </a:extLst>
          </p:cNvPr>
          <p:cNvSpPr/>
          <p:nvPr/>
        </p:nvSpPr>
        <p:spPr>
          <a:xfrm>
            <a:off x="275472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4</a:t>
            </a:r>
          </a:p>
        </p:txBody>
      </p:sp>
      <p:cxnSp>
        <p:nvCxnSpPr>
          <p:cNvPr id="37" name="Straight Arrow Connector 36">
            <a:extLst>
              <a:ext uri="{FF2B5EF4-FFF2-40B4-BE49-F238E27FC236}">
                <a16:creationId xmlns:a16="http://schemas.microsoft.com/office/drawing/2014/main" id="{6CCCDD70-A8F4-F212-2725-D172EDB2C0E2}"/>
              </a:ext>
            </a:extLst>
          </p:cNvPr>
          <p:cNvCxnSpPr>
            <a:cxnSpLocks/>
            <a:stCxn id="23" idx="3"/>
            <a:endCxn id="48" idx="0"/>
          </p:cNvCxnSpPr>
          <p:nvPr/>
        </p:nvCxnSpPr>
        <p:spPr>
          <a:xfrm flipH="1">
            <a:off x="1178279" y="3143474"/>
            <a:ext cx="433001"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0B7172-1EB3-9443-72E7-81171418682A}"/>
              </a:ext>
            </a:extLst>
          </p:cNvPr>
          <p:cNvCxnSpPr>
            <a:cxnSpLocks/>
            <a:stCxn id="23" idx="5"/>
            <a:endCxn id="56" idx="0"/>
          </p:cNvCxnSpPr>
          <p:nvPr/>
        </p:nvCxnSpPr>
        <p:spPr>
          <a:xfrm>
            <a:off x="2084911" y="3143474"/>
            <a:ext cx="334908"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2D9CCD6-8630-6CED-69FB-FA985EAA63E4}"/>
              </a:ext>
            </a:extLst>
          </p:cNvPr>
          <p:cNvSpPr/>
          <p:nvPr/>
        </p:nvSpPr>
        <p:spPr>
          <a:xfrm>
            <a:off x="84337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2</a:t>
            </a:r>
          </a:p>
        </p:txBody>
      </p:sp>
      <p:sp>
        <p:nvSpPr>
          <p:cNvPr id="56" name="Oval 55">
            <a:extLst>
              <a:ext uri="{FF2B5EF4-FFF2-40B4-BE49-F238E27FC236}">
                <a16:creationId xmlns:a16="http://schemas.microsoft.com/office/drawing/2014/main" id="{A4D64DEA-FCB0-E40A-8321-22E9CD3EE3FB}"/>
              </a:ext>
            </a:extLst>
          </p:cNvPr>
          <p:cNvSpPr/>
          <p:nvPr/>
        </p:nvSpPr>
        <p:spPr>
          <a:xfrm>
            <a:off x="208491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3</a:t>
            </a:r>
          </a:p>
        </p:txBody>
      </p:sp>
      <p:sp>
        <p:nvSpPr>
          <p:cNvPr id="66" name="Title 5">
            <a:extLst>
              <a:ext uri="{FF2B5EF4-FFF2-40B4-BE49-F238E27FC236}">
                <a16:creationId xmlns:a16="http://schemas.microsoft.com/office/drawing/2014/main" id="{7E3D8D82-A493-8F8B-B50E-D2BA5011E937}"/>
              </a:ext>
            </a:extLst>
          </p:cNvPr>
          <p:cNvSpPr txBox="1">
            <a:spLocks/>
          </p:cNvSpPr>
          <p:nvPr/>
        </p:nvSpPr>
        <p:spPr>
          <a:xfrm>
            <a:off x="2754727"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Emoji" panose="020B0502040204020203" pitchFamily="34" charset="0"/>
                <a:ea typeface="Segoe UI Emoji" panose="020B0502040204020203" pitchFamily="34" charset="0"/>
                <a:cs typeface="+mj-cs"/>
              </a:rPr>
              <a:t>+ 4</a:t>
            </a:r>
          </a:p>
        </p:txBody>
      </p:sp>
      <p:sp>
        <p:nvSpPr>
          <p:cNvPr id="67" name="Title 5">
            <a:extLst>
              <a:ext uri="{FF2B5EF4-FFF2-40B4-BE49-F238E27FC236}">
                <a16:creationId xmlns:a16="http://schemas.microsoft.com/office/drawing/2014/main" id="{5BEE2065-C8B5-BF0C-D5B3-36DE148E8B56}"/>
              </a:ext>
            </a:extLst>
          </p:cNvPr>
          <p:cNvSpPr txBox="1">
            <a:spLocks/>
          </p:cNvSpPr>
          <p:nvPr/>
        </p:nvSpPr>
        <p:spPr>
          <a:xfrm>
            <a:off x="1323134" y="241184"/>
            <a:ext cx="1685925"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Emoji" panose="020B0502040204020203" pitchFamily="34" charset="0"/>
                <a:ea typeface="Segoe UI Emoji" panose="020B0502040204020203" pitchFamily="34" charset="0"/>
                <a:cs typeface="+mj-cs"/>
              </a:rPr>
              <a:t>2 * 3</a:t>
            </a:r>
          </a:p>
        </p:txBody>
      </p:sp>
      <p:pic>
        <p:nvPicPr>
          <p:cNvPr id="2050" name="Picture 2" descr="Who's That Pokemon - Pink Blob Edition | Quiz | Outcyders">
            <a:extLst>
              <a:ext uri="{FF2B5EF4-FFF2-40B4-BE49-F238E27FC236}">
                <a16:creationId xmlns:a16="http://schemas.microsoft.com/office/drawing/2014/main" id="{FE33DF3F-D527-33E1-B994-662043360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183" y="2286829"/>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20EC16-CF4B-C207-080E-3640FF8F45CE}"/>
              </a:ext>
            </a:extLst>
          </p:cNvPr>
          <p:cNvSpPr txBox="1"/>
          <p:nvPr/>
        </p:nvSpPr>
        <p:spPr>
          <a:xfrm>
            <a:off x="4386183" y="1023063"/>
            <a:ext cx="2796495"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who's that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traversal order?</a:t>
            </a:r>
          </a:p>
        </p:txBody>
      </p:sp>
      <p:sp>
        <p:nvSpPr>
          <p:cNvPr id="3" name="TextBox 2">
            <a:extLst>
              <a:ext uri="{FF2B5EF4-FFF2-40B4-BE49-F238E27FC236}">
                <a16:creationId xmlns:a16="http://schemas.microsoft.com/office/drawing/2014/main" id="{ECCFDDE0-3350-1791-4986-B5CF045D40A7}"/>
              </a:ext>
            </a:extLst>
          </p:cNvPr>
          <p:cNvSpPr txBox="1"/>
          <p:nvPr/>
        </p:nvSpPr>
        <p:spPr>
          <a:xfrm>
            <a:off x="6593977" y="1537939"/>
            <a:ext cx="2796495"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in-order!</a:t>
            </a:r>
          </a:p>
        </p:txBody>
      </p:sp>
    </p:spTree>
    <p:extLst>
      <p:ext uri="{BB962C8B-B14F-4D97-AF65-F5344CB8AC3E}">
        <p14:creationId xmlns:p14="http://schemas.microsoft.com/office/powerpoint/2010/main" val="4156921089"/>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4 2 3</a:t>
            </a:r>
            <a:r>
              <a:rPr lang="en-US" dirty="0">
                <a:solidFill>
                  <a:schemeClr val="bg2">
                    <a:lumMod val="60000"/>
                    <a:lumOff val="40000"/>
                  </a:schemeClr>
                </a:solidFill>
                <a:latin typeface="+mj-lt"/>
              </a:rPr>
              <a:t>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22181448"/>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4 2 3</a:t>
            </a:r>
            <a:r>
              <a:rPr lang="en-US" dirty="0">
                <a:solidFill>
                  <a:schemeClr val="bg2">
                    <a:lumMod val="60000"/>
                    <a:lumOff val="40000"/>
                  </a:schemeClr>
                </a:solidFill>
                <a:latin typeface="+mj-lt"/>
              </a:rPr>
              <a:t> </a:t>
            </a:r>
            <a:r>
              <a:rPr lang="en-US" dirty="0">
                <a:solidFill>
                  <a:schemeClr val="accent2"/>
                </a:solidFill>
                <a:latin typeface="+mj-lt"/>
              </a:rPr>
              <a:t>6</a:t>
            </a:r>
            <a:r>
              <a:rPr lang="en-US" dirty="0">
                <a:solidFill>
                  <a:schemeClr val="bg2">
                    <a:lumMod val="60000"/>
                    <a:lumOff val="40000"/>
                  </a:schemeClr>
                </a:solidFill>
                <a:latin typeface="+mj-lt"/>
              </a:rPr>
              <a:t>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sp>
        <p:nvSpPr>
          <p:cNvPr id="11" name="TextBox 10">
            <a:extLst>
              <a:ext uri="{FF2B5EF4-FFF2-40B4-BE49-F238E27FC236}">
                <a16:creationId xmlns:a16="http://schemas.microsoft.com/office/drawing/2014/main" id="{FD550DEC-59CA-4C5B-314B-32960A72B51D}"/>
              </a:ext>
            </a:extLst>
          </p:cNvPr>
          <p:cNvSpPr txBox="1"/>
          <p:nvPr/>
        </p:nvSpPr>
        <p:spPr>
          <a:xfrm>
            <a:off x="3303813" y="2253500"/>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367866946"/>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a:t>
            </a:r>
            <a:r>
              <a:rPr lang="en-US" dirty="0">
                <a:solidFill>
                  <a:schemeClr val="accent2"/>
                </a:solidFill>
                <a:latin typeface="+mj-lt"/>
              </a:rPr>
              <a:t>6</a:t>
            </a:r>
            <a:r>
              <a:rPr lang="en-US" dirty="0">
                <a:solidFill>
                  <a:schemeClr val="accent6">
                    <a:lumMod val="75000"/>
                  </a:schemeClr>
                </a:solidFill>
                <a:latin typeface="+mj-lt"/>
              </a:rPr>
              <a:t> 2 3 4</a:t>
            </a:r>
            <a:r>
              <a:rPr lang="en-US" dirty="0">
                <a:solidFill>
                  <a:schemeClr val="bg2">
                    <a:lumMod val="60000"/>
                    <a:lumOff val="40000"/>
                  </a:schemeClr>
                </a:solidFill>
                <a:latin typeface="+mj-lt"/>
              </a:rPr>
              <a:t>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9DA6D479-281C-93FA-B6CD-65492DE41DAB}"/>
              </a:ext>
            </a:extLst>
          </p:cNvPr>
          <p:cNvSpPr txBox="1"/>
          <p:nvPr/>
        </p:nvSpPr>
        <p:spPr>
          <a:xfrm>
            <a:off x="2809465" y="2052634"/>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9923165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b="1"/>
              <a:t>remove</a:t>
            </a:r>
            <a:endParaRPr lang="en-US"/>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extLst>
              <p:ext uri="{D42A27DB-BD31-4B8C-83A1-F6EECF244321}">
                <p14:modId xmlns:p14="http://schemas.microsoft.com/office/powerpoint/2010/main" val="604215821"/>
              </p:ext>
            </p:extLst>
          </p:nvPr>
        </p:nvGraphicFramePr>
        <p:xfrm>
          <a:off x="1757549" y="1564633"/>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2960625"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8077362B-4BD6-5F17-78B2-656BEB934370}"/>
              </a:ext>
            </a:extLst>
          </p:cNvPr>
          <p:cNvCxnSpPr>
            <a:cxnSpLocks/>
          </p:cNvCxnSpPr>
          <p:nvPr/>
        </p:nvCxnSpPr>
        <p:spPr>
          <a:xfrm>
            <a:off x="878732"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extLst>
              <p:ext uri="{D42A27DB-BD31-4B8C-83A1-F6EECF244321}">
                <p14:modId xmlns:p14="http://schemas.microsoft.com/office/powerpoint/2010/main" val="2892871710"/>
              </p:ext>
            </p:extLst>
          </p:nvPr>
        </p:nvGraphicFramePr>
        <p:xfrm>
          <a:off x="3839981" y="1564633"/>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5043057"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4" name="Table 13">
            <a:extLst>
              <a:ext uri="{FF2B5EF4-FFF2-40B4-BE49-F238E27FC236}">
                <a16:creationId xmlns:a16="http://schemas.microsoft.com/office/drawing/2014/main" id="{217107E7-08A8-FE70-F8D8-034E71D2968F}"/>
              </a:ext>
            </a:extLst>
          </p:cNvPr>
          <p:cNvGraphicFramePr>
            <a:graphicFrameLocks noGrp="1"/>
          </p:cNvGraphicFramePr>
          <p:nvPr>
            <p:extLst>
              <p:ext uri="{D42A27DB-BD31-4B8C-83A1-F6EECF244321}">
                <p14:modId xmlns:p14="http://schemas.microsoft.com/office/powerpoint/2010/main" val="1161915546"/>
              </p:ext>
            </p:extLst>
          </p:nvPr>
        </p:nvGraphicFramePr>
        <p:xfrm>
          <a:off x="5932015" y="1564633"/>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5" name="Straight Arrow Connector 14">
            <a:extLst>
              <a:ext uri="{FF2B5EF4-FFF2-40B4-BE49-F238E27FC236}">
                <a16:creationId xmlns:a16="http://schemas.microsoft.com/office/drawing/2014/main" id="{49BF3FB3-2E77-FBFC-4A65-9B45FD458F7D}"/>
              </a:ext>
            </a:extLst>
          </p:cNvPr>
          <p:cNvCxnSpPr>
            <a:cxnSpLocks/>
          </p:cNvCxnSpPr>
          <p:nvPr/>
        </p:nvCxnSpPr>
        <p:spPr>
          <a:xfrm>
            <a:off x="7135091"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1757549" y="1100762"/>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9" name="TextBox 18">
            <a:extLst>
              <a:ext uri="{FF2B5EF4-FFF2-40B4-BE49-F238E27FC236}">
                <a16:creationId xmlns:a16="http://schemas.microsoft.com/office/drawing/2014/main" id="{2065C6A5-F968-AA3A-2D8A-7D313D579860}"/>
              </a:ext>
            </a:extLst>
          </p:cNvPr>
          <p:cNvSpPr txBox="1"/>
          <p:nvPr/>
        </p:nvSpPr>
        <p:spPr>
          <a:xfrm>
            <a:off x="3839442" y="1100762"/>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a:t>
            </a:r>
            <a:endParaRPr lang="en-US" sz="2000">
              <a:latin typeface="Consolas"/>
              <a:ea typeface="Segoe UI Emoji" panose="020B0502040204020203" pitchFamily="34" charset="0"/>
              <a:cs typeface="Consolas" panose="020B0609020204030204" pitchFamily="49" charset="0"/>
            </a:endParaRPr>
          </a:p>
        </p:txBody>
      </p:sp>
      <p:sp>
        <p:nvSpPr>
          <p:cNvPr id="20" name="TextBox 19">
            <a:extLst>
              <a:ext uri="{FF2B5EF4-FFF2-40B4-BE49-F238E27FC236}">
                <a16:creationId xmlns:a16="http://schemas.microsoft.com/office/drawing/2014/main" id="{4EBD6B8C-2681-3AE0-A9E4-371ECE234BAD}"/>
              </a:ext>
            </a:extLst>
          </p:cNvPr>
          <p:cNvSpPr txBox="1"/>
          <p:nvPr/>
        </p:nvSpPr>
        <p:spPr>
          <a:xfrm>
            <a:off x="5932015" y="1100762"/>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
        <p:nvSpPr>
          <p:cNvPr id="21" name="TextBox 20">
            <a:extLst>
              <a:ext uri="{FF2B5EF4-FFF2-40B4-BE49-F238E27FC236}">
                <a16:creationId xmlns:a16="http://schemas.microsoft.com/office/drawing/2014/main" id="{1FEA93D9-9D8B-B8B5-8E3A-B93FDB725AFB}"/>
              </a:ext>
            </a:extLst>
          </p:cNvPr>
          <p:cNvSpPr txBox="1"/>
          <p:nvPr/>
        </p:nvSpPr>
        <p:spPr>
          <a:xfrm>
            <a:off x="457201" y="2571750"/>
            <a:ext cx="8229600" cy="2031325"/>
          </a:xfrm>
          <a:prstGeom prst="rect">
            <a:avLst/>
          </a:prstGeom>
          <a:noFill/>
          <a:ln>
            <a:solidFill>
              <a:schemeClr val="tx1"/>
            </a:solidFill>
          </a:ln>
        </p:spPr>
        <p:txBody>
          <a:bodyPr wrap="square">
            <a:spAutoFit/>
          </a:bodyPr>
          <a:lstStyle/>
          <a:p>
            <a:pPr lvl="0"/>
            <a:r>
              <a:rPr lang="en-US">
                <a:solidFill>
                  <a:srgbClr val="00007F"/>
                </a:solidFill>
                <a:latin typeface="Consolas"/>
              </a:rPr>
              <a:t>Node</a:t>
            </a:r>
            <a:r>
              <a:rPr lang="en-US">
                <a:latin typeface="Consolas"/>
              </a:rPr>
              <a:t> prev = </a:t>
            </a:r>
            <a:r>
              <a:rPr lang="en-US">
                <a:solidFill>
                  <a:srgbClr val="0000FF"/>
                </a:solidFill>
                <a:latin typeface="Consolas"/>
              </a:rPr>
              <a:t>null</a:t>
            </a:r>
            <a:r>
              <a:rPr lang="en-US">
                <a:latin typeface="Consolas"/>
              </a:rPr>
              <a:t>; </a:t>
            </a:r>
            <a:r>
              <a:rPr lang="en-US">
                <a:solidFill>
                  <a:srgbClr val="007B00"/>
                </a:solidFill>
                <a:latin typeface="Consolas"/>
              </a:rPr>
              <a:t>// the previous node</a:t>
            </a:r>
          </a:p>
          <a:p>
            <a:pPr lvl="0"/>
            <a:r>
              <a:rPr lang="en-US">
                <a:solidFill>
                  <a:srgbClr val="00007F"/>
                </a:solidFill>
                <a:latin typeface="Consolas"/>
              </a:rPr>
              <a:t>Node</a:t>
            </a:r>
            <a:r>
              <a:rPr lang="en-US">
                <a:latin typeface="Consolas"/>
              </a:rPr>
              <a:t> curr = head; </a:t>
            </a:r>
            <a:r>
              <a:rPr lang="en-US">
                <a:solidFill>
                  <a:srgbClr val="007B00"/>
                </a:solidFill>
                <a:latin typeface="Consolas"/>
              </a:rPr>
              <a:t>// the current node</a:t>
            </a:r>
          </a:p>
          <a:p>
            <a:pPr lvl="0"/>
            <a:r>
              <a:rPr lang="en-US">
                <a:solidFill>
                  <a:srgbClr val="0000FF"/>
                </a:solidFill>
                <a:latin typeface="Consolas"/>
              </a:rPr>
              <a:t>while</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BFBFBF"/>
                </a:solidFill>
                <a:latin typeface="Consolas"/>
              </a:rPr>
              <a:t>...</a:t>
            </a:r>
          </a:p>
          <a:p>
            <a:pPr lvl="0"/>
            <a:r>
              <a:rPr lang="en-US">
                <a:latin typeface="Consolas"/>
              </a:rPr>
              <a:t>    prev = curr;</a:t>
            </a:r>
          </a:p>
          <a:p>
            <a:pPr lvl="0"/>
            <a:r>
              <a:rPr lang="en-US">
                <a:latin typeface="Consolas"/>
              </a:rPr>
              <a:t>    curr = curr.next;</a:t>
            </a:r>
          </a:p>
          <a:p>
            <a:pPr lvl="0"/>
            <a:r>
              <a:rPr lang="en-US">
                <a:latin typeface="Consolas"/>
              </a:rPr>
              <a:t>}</a:t>
            </a:r>
            <a:endParaRPr lang="en-US">
              <a:latin typeface="+mj-lt"/>
            </a:endParaRPr>
          </a:p>
        </p:txBody>
      </p:sp>
    </p:spTree>
    <p:extLst>
      <p:ext uri="{BB962C8B-B14F-4D97-AF65-F5344CB8AC3E}">
        <p14:creationId xmlns:p14="http://schemas.microsoft.com/office/powerpoint/2010/main" val="2417162250"/>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6" name="Group 5">
            <a:extLst>
              <a:ext uri="{FF2B5EF4-FFF2-40B4-BE49-F238E27FC236}">
                <a16:creationId xmlns:a16="http://schemas.microsoft.com/office/drawing/2014/main" id="{7BC36FC8-F5E4-A0F1-EECC-0AEB72058E3E}"/>
              </a:ext>
            </a:extLst>
          </p:cNvPr>
          <p:cNvGrpSpPr/>
          <p:nvPr/>
        </p:nvGrpSpPr>
        <p:grpSpPr>
          <a:xfrm>
            <a:off x="1798929" y="2918930"/>
            <a:ext cx="1336643" cy="1909273"/>
            <a:chOff x="326513" y="2918930"/>
            <a:chExt cx="1336643" cy="1909273"/>
          </a:xfrm>
        </p:grpSpPr>
        <p:pic>
          <p:nvPicPr>
            <p:cNvPr id="9" name="Picture 2" descr="Penguin | Club Penguin Shutdown Wiki | Fandom">
              <a:extLst>
                <a:ext uri="{FF2B5EF4-FFF2-40B4-BE49-F238E27FC236}">
                  <a16:creationId xmlns:a16="http://schemas.microsoft.com/office/drawing/2014/main" id="{2A2D9939-D679-5807-E3BC-1F2A30AE7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0FFF39-5754-82F9-3F02-379A4F2A790E}"/>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11" name="Group 10">
            <a:extLst>
              <a:ext uri="{FF2B5EF4-FFF2-40B4-BE49-F238E27FC236}">
                <a16:creationId xmlns:a16="http://schemas.microsoft.com/office/drawing/2014/main" id="{BB9DDCEC-47E1-2902-FA3A-5DEEB91EA2CF}"/>
              </a:ext>
            </a:extLst>
          </p:cNvPr>
          <p:cNvGrpSpPr/>
          <p:nvPr/>
        </p:nvGrpSpPr>
        <p:grpSpPr>
          <a:xfrm>
            <a:off x="525399" y="2918930"/>
            <a:ext cx="1226120" cy="1894981"/>
            <a:chOff x="-947017" y="2918930"/>
            <a:chExt cx="1226120" cy="1894981"/>
          </a:xfrm>
        </p:grpSpPr>
        <p:pic>
          <p:nvPicPr>
            <p:cNvPr id="12" name="Picture 2" descr="Dark Green | Club Penguin Wiki | Fandom">
              <a:extLst>
                <a:ext uri="{FF2B5EF4-FFF2-40B4-BE49-F238E27FC236}">
                  <a16:creationId xmlns:a16="http://schemas.microsoft.com/office/drawing/2014/main" id="{D033C86F-121D-83FD-39F5-352DF8074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289482F-A3CA-12FF-0AC8-3C802A5660B9}"/>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14" name="Group 13">
            <a:extLst>
              <a:ext uri="{FF2B5EF4-FFF2-40B4-BE49-F238E27FC236}">
                <a16:creationId xmlns:a16="http://schemas.microsoft.com/office/drawing/2014/main" id="{6C1D33CE-1F4D-CC57-0A64-960776034106}"/>
              </a:ext>
            </a:extLst>
          </p:cNvPr>
          <p:cNvGrpSpPr/>
          <p:nvPr/>
        </p:nvGrpSpPr>
        <p:grpSpPr>
          <a:xfrm>
            <a:off x="4686319" y="2702784"/>
            <a:ext cx="1203028" cy="2049440"/>
            <a:chOff x="3213903" y="2702784"/>
            <a:chExt cx="1203028" cy="2049440"/>
          </a:xfrm>
        </p:grpSpPr>
        <p:pic>
          <p:nvPicPr>
            <p:cNvPr id="15" name="Picture 4" descr="Party Hat | Club Penguin Wiki | Fandom">
              <a:extLst>
                <a:ext uri="{FF2B5EF4-FFF2-40B4-BE49-F238E27FC236}">
                  <a16:creationId xmlns:a16="http://schemas.microsoft.com/office/drawing/2014/main" id="{65DA5A4C-9F5E-D1FB-A180-803F8D1D5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98641B0-6756-931E-9D40-5F354932157D}"/>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9</a:t>
              </a:r>
            </a:p>
          </p:txBody>
        </p:sp>
      </p:grpSp>
      <p:grpSp>
        <p:nvGrpSpPr>
          <p:cNvPr id="17" name="Group 16">
            <a:extLst>
              <a:ext uri="{FF2B5EF4-FFF2-40B4-BE49-F238E27FC236}">
                <a16:creationId xmlns:a16="http://schemas.microsoft.com/office/drawing/2014/main" id="{E81AE763-4396-8176-CB39-922992A8A58F}"/>
              </a:ext>
            </a:extLst>
          </p:cNvPr>
          <p:cNvGrpSpPr/>
          <p:nvPr/>
        </p:nvGrpSpPr>
        <p:grpSpPr>
          <a:xfrm>
            <a:off x="3263669" y="2826534"/>
            <a:ext cx="1200426" cy="1997078"/>
            <a:chOff x="1791253" y="2826534"/>
            <a:chExt cx="1200426" cy="1997078"/>
          </a:xfrm>
        </p:grpSpPr>
        <p:sp>
          <p:nvSpPr>
            <p:cNvPr id="18" name="TextBox 17">
              <a:extLst>
                <a:ext uri="{FF2B5EF4-FFF2-40B4-BE49-F238E27FC236}">
                  <a16:creationId xmlns:a16="http://schemas.microsoft.com/office/drawing/2014/main" id="{AF20F37A-DBC3-DB02-90B2-6AF5803834C4}"/>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5</a:t>
              </a:r>
            </a:p>
          </p:txBody>
        </p:sp>
        <p:pic>
          <p:nvPicPr>
            <p:cNvPr id="19" name="Picture 4" descr="Inflatable Duck | Club Penguin Wiki | Fandom">
              <a:extLst>
                <a:ext uri="{FF2B5EF4-FFF2-40B4-BE49-F238E27FC236}">
                  <a16:creationId xmlns:a16="http://schemas.microsoft.com/office/drawing/2014/main" id="{FCA6C11C-9F12-0A35-AEF7-D79F6FAB42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40947323"/>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26513"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94701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47" name="Group 46">
            <a:extLst>
              <a:ext uri="{FF2B5EF4-FFF2-40B4-BE49-F238E27FC236}">
                <a16:creationId xmlns:a16="http://schemas.microsoft.com/office/drawing/2014/main" id="{C96ACB37-A1BA-FAC9-D85F-3A1A79BA8C3D}"/>
              </a:ext>
            </a:extLst>
          </p:cNvPr>
          <p:cNvGrpSpPr/>
          <p:nvPr/>
        </p:nvGrpSpPr>
        <p:grpSpPr>
          <a:xfrm>
            <a:off x="3213903" y="2702784"/>
            <a:ext cx="1203028" cy="2049440"/>
            <a:chOff x="3213903" y="2702784"/>
            <a:chExt cx="1203028" cy="2049440"/>
          </a:xfrm>
        </p:grpSpPr>
        <p:pic>
          <p:nvPicPr>
            <p:cNvPr id="40" name="Picture 4" descr="Party Hat | Club Penguin Wiki | Fandom">
              <a:extLst>
                <a:ext uri="{FF2B5EF4-FFF2-40B4-BE49-F238E27FC236}">
                  <a16:creationId xmlns:a16="http://schemas.microsoft.com/office/drawing/2014/main" id="{0DB9628B-2E52-133D-1D75-52B8B2867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D85F600-85E0-A8B3-61DA-2D7832C294B1}"/>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9</a:t>
              </a:r>
            </a:p>
          </p:txBody>
        </p:sp>
      </p:grpSp>
      <p:grpSp>
        <p:nvGrpSpPr>
          <p:cNvPr id="48" name="Group 47">
            <a:extLst>
              <a:ext uri="{FF2B5EF4-FFF2-40B4-BE49-F238E27FC236}">
                <a16:creationId xmlns:a16="http://schemas.microsoft.com/office/drawing/2014/main" id="{3D8176E2-60A6-61E4-1F0F-934F85499E1C}"/>
              </a:ext>
            </a:extLst>
          </p:cNvPr>
          <p:cNvGrpSpPr/>
          <p:nvPr/>
        </p:nvGrpSpPr>
        <p:grpSpPr>
          <a:xfrm>
            <a:off x="1791253" y="2826534"/>
            <a:ext cx="1200426" cy="1997078"/>
            <a:chOff x="1791253" y="2826534"/>
            <a:chExt cx="1200426" cy="1997078"/>
          </a:xfrm>
        </p:grpSpPr>
        <p:sp>
          <p:nvSpPr>
            <p:cNvPr id="42" name="TextBox 41">
              <a:extLst>
                <a:ext uri="{FF2B5EF4-FFF2-40B4-BE49-F238E27FC236}">
                  <a16:creationId xmlns:a16="http://schemas.microsoft.com/office/drawing/2014/main" id="{CC2C789A-7B90-8D71-FE1F-2E1962BD09A0}"/>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5</a:t>
              </a:r>
            </a:p>
          </p:txBody>
        </p:sp>
        <p:pic>
          <p:nvPicPr>
            <p:cNvPr id="17412" name="Picture 4" descr="Inflatable Duck | Club Penguin Wiki | Fandom">
              <a:extLst>
                <a:ext uri="{FF2B5EF4-FFF2-40B4-BE49-F238E27FC236}">
                  <a16:creationId xmlns:a16="http://schemas.microsoft.com/office/drawing/2014/main" id="{430067BB-AE56-ABAE-66A6-217A948EBC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503B967-3DAB-262C-5DA4-AF5C6671318C}"/>
              </a:ext>
            </a:extLst>
          </p:cNvPr>
          <p:cNvGrpSpPr/>
          <p:nvPr/>
        </p:nvGrpSpPr>
        <p:grpSpPr>
          <a:xfrm>
            <a:off x="4575505" y="2355792"/>
            <a:ext cx="1598781" cy="2600570"/>
            <a:chOff x="4575505" y="2355792"/>
            <a:chExt cx="1598781" cy="2600570"/>
          </a:xfrm>
        </p:grpSpPr>
        <p:pic>
          <p:nvPicPr>
            <p:cNvPr id="44" name="Picture 10" descr="Rockhopper | Disney Wiki | Fandom">
              <a:extLst>
                <a:ext uri="{FF2B5EF4-FFF2-40B4-BE49-F238E27FC236}">
                  <a16:creationId xmlns:a16="http://schemas.microsoft.com/office/drawing/2014/main" id="{2F1DAE06-AB9F-0101-FBAC-EBBE52892F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1595" y="2980049"/>
              <a:ext cx="1200427" cy="197631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C5D35C50-AB81-92FD-0223-2AB98E1B041D}"/>
                </a:ext>
              </a:extLst>
            </p:cNvPr>
            <p:cNvSpPr txBox="1"/>
            <p:nvPr/>
          </p:nvSpPr>
          <p:spPr>
            <a:xfrm>
              <a:off x="4575505" y="2355792"/>
              <a:ext cx="1598781" cy="400110"/>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a:ea typeface="+mn-ea"/>
                  <a:cs typeface="+mn-cs"/>
                </a:rPr>
                <a:t>priority 999</a:t>
              </a:r>
            </a:p>
          </p:txBody>
        </p:sp>
      </p:grpSp>
    </p:spTree>
    <p:extLst>
      <p:ext uri="{BB962C8B-B14F-4D97-AF65-F5344CB8AC3E}">
        <p14:creationId xmlns:p14="http://schemas.microsoft.com/office/powerpoint/2010/main" val="3670346048"/>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y</a:t>
              </a:r>
            </a:p>
          </p:txBody>
        </p:sp>
      </p:grpSp>
    </p:spTree>
    <p:extLst>
      <p:ext uri="{BB962C8B-B14F-4D97-AF65-F5344CB8AC3E}">
        <p14:creationId xmlns:p14="http://schemas.microsoft.com/office/powerpoint/2010/main" val="1351971017"/>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y</a:t>
              </a:r>
            </a:p>
          </p:txBody>
        </p:sp>
      </p:grpSp>
    </p:spTree>
    <p:extLst>
      <p:ext uri="{BB962C8B-B14F-4D97-AF65-F5344CB8AC3E}">
        <p14:creationId xmlns:p14="http://schemas.microsoft.com/office/powerpoint/2010/main" val="353099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otta Catch 'Em All | Know Your Meme">
            <a:extLst>
              <a:ext uri="{FF2B5EF4-FFF2-40B4-BE49-F238E27FC236}">
                <a16:creationId xmlns:a16="http://schemas.microsoft.com/office/drawing/2014/main" id="{C8AAF5BE-0AA3-5B0A-40E0-F9FED779ED9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35164" y="234950"/>
            <a:ext cx="8308622" cy="4673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DC8FC3-551D-668D-F166-9DB6443A019E}"/>
              </a:ext>
            </a:extLst>
          </p:cNvPr>
          <p:cNvSpPr txBox="1"/>
          <p:nvPr/>
        </p:nvSpPr>
        <p:spPr>
          <a:xfrm>
            <a:off x="3227910" y="698256"/>
            <a:ext cx="2280138" cy="584775"/>
          </a:xfrm>
          <a:prstGeom prst="rect">
            <a:avLst/>
          </a:prstGeom>
          <a:solidFill>
            <a:srgbClr val="FF0000"/>
          </a:solidFill>
          <a:ln w="38100">
            <a:solidFill>
              <a:schemeClr val="accent3"/>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FF"/>
                </a:solidFill>
                <a:effectLst/>
                <a:uLnTx/>
                <a:uFillTx/>
                <a:latin typeface="Comic Sans MS" panose="030F0702030302020204" pitchFamily="66" charset="0"/>
                <a:ea typeface="+mn-ea"/>
                <a:cs typeface="+mn-cs"/>
              </a:rPr>
              <a:t>enumerate</a:t>
            </a:r>
          </a:p>
        </p:txBody>
      </p:sp>
    </p:spTree>
    <p:extLst>
      <p:ext uri="{BB962C8B-B14F-4D97-AF65-F5344CB8AC3E}">
        <p14:creationId xmlns:p14="http://schemas.microsoft.com/office/powerpoint/2010/main" val="3039407243"/>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A05E-48A5-299F-75CE-B3DAF1D3AAE3}"/>
              </a:ext>
            </a:extLst>
          </p:cNvPr>
          <p:cNvSpPr>
            <a:spLocks noGrp="1"/>
          </p:cNvSpPr>
          <p:nvPr>
            <p:ph type="title"/>
          </p:nvPr>
        </p:nvSpPr>
        <p:spPr/>
        <p:txBody>
          <a:bodyPr/>
          <a:lstStyle/>
          <a:p>
            <a:r>
              <a:rPr lang="en-US" sz="2400"/>
              <a:t>🙂👍</a:t>
            </a:r>
          </a:p>
        </p:txBody>
      </p:sp>
    </p:spTree>
    <p:extLst>
      <p:ext uri="{BB962C8B-B14F-4D97-AF65-F5344CB8AC3E}">
        <p14:creationId xmlns:p14="http://schemas.microsoft.com/office/powerpoint/2010/main" val="830842921"/>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A05E-48A5-299F-75CE-B3DAF1D3AAE3}"/>
              </a:ext>
            </a:extLst>
          </p:cNvPr>
          <p:cNvSpPr>
            <a:spLocks noGrp="1"/>
          </p:cNvSpPr>
          <p:nvPr>
            <p:ph type="title"/>
          </p:nvPr>
        </p:nvSpPr>
        <p:spPr/>
        <p:txBody>
          <a:bodyPr/>
          <a:lstStyle/>
          <a:p>
            <a:r>
              <a:rPr lang="en-US" sz="2400"/>
              <a:t>🥲👍</a:t>
            </a:r>
          </a:p>
        </p:txBody>
      </p:sp>
    </p:spTree>
    <p:extLst>
      <p:ext uri="{BB962C8B-B14F-4D97-AF65-F5344CB8AC3E}">
        <p14:creationId xmlns:p14="http://schemas.microsoft.com/office/powerpoint/2010/main" val="59744638"/>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5A86-A7B5-5369-9FBE-F9454D02941A}"/>
              </a:ext>
            </a:extLst>
          </p:cNvPr>
          <p:cNvSpPr>
            <a:spLocks noGrp="1"/>
          </p:cNvSpPr>
          <p:nvPr>
            <p:ph type="title"/>
          </p:nvPr>
        </p:nvSpPr>
        <p:spPr/>
        <p:txBody>
          <a:bodyPr/>
          <a:lstStyle/>
          <a:p>
            <a:r>
              <a:rPr lang="en-US"/>
              <a:t>homework</a:t>
            </a:r>
            <a:br>
              <a:rPr lang="en-US"/>
            </a:br>
            <a:r>
              <a:rPr lang="en-US" sz="2000"/>
              <a:t>✨ </a:t>
            </a:r>
            <a:r>
              <a:rPr lang="en-US" sz="2000" b="1"/>
              <a:t>how do the post-midterm homeworks </a:t>
            </a:r>
            <a:r>
              <a:rPr lang="en-US" sz="2000" b="1" i="1"/>
              <a:t>work?</a:t>
            </a:r>
            <a:br>
              <a:rPr lang="en-US" sz="2000" i="1"/>
            </a:br>
            <a:r>
              <a:rPr lang="en-US" sz="2000"/>
              <a:t>can you "run them by hand?"</a:t>
            </a:r>
            <a:r>
              <a:rPr lang="en-US" sz="900"/>
              <a:t> </a:t>
            </a:r>
            <a:endParaRPr lang="en-US"/>
          </a:p>
        </p:txBody>
      </p:sp>
    </p:spTree>
    <p:extLst>
      <p:ext uri="{BB962C8B-B14F-4D97-AF65-F5344CB8AC3E}">
        <p14:creationId xmlns:p14="http://schemas.microsoft.com/office/powerpoint/2010/main" val="1892144604"/>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2D4C53-C8AD-B74C-C3BD-4E1683A8E91F}"/>
              </a:ext>
            </a:extLst>
          </p:cNvPr>
          <p:cNvPicPr>
            <a:picLocks noChangeAspect="1"/>
          </p:cNvPicPr>
          <p:nvPr/>
        </p:nvPicPr>
        <p:blipFill>
          <a:blip r:embed="rId2"/>
          <a:stretch>
            <a:fillRect/>
          </a:stretch>
        </p:blipFill>
        <p:spPr>
          <a:xfrm>
            <a:off x="5290058" y="428061"/>
            <a:ext cx="3075009" cy="4287378"/>
          </a:xfrm>
          <a:prstGeom prst="rect">
            <a:avLst/>
          </a:prstGeom>
          <a:ln>
            <a:solidFill>
              <a:schemeClr val="tx1"/>
            </a:solidFill>
          </a:ln>
        </p:spPr>
      </p:pic>
      <p:pic>
        <p:nvPicPr>
          <p:cNvPr id="5" name="Picture 4">
            <a:extLst>
              <a:ext uri="{FF2B5EF4-FFF2-40B4-BE49-F238E27FC236}">
                <a16:creationId xmlns:a16="http://schemas.microsoft.com/office/drawing/2014/main" id="{813A9F58-CB67-A33B-376B-A3853E4CEF13}"/>
              </a:ext>
            </a:extLst>
          </p:cNvPr>
          <p:cNvPicPr>
            <a:picLocks noChangeAspect="1"/>
          </p:cNvPicPr>
          <p:nvPr/>
        </p:nvPicPr>
        <p:blipFill>
          <a:blip r:embed="rId3"/>
          <a:stretch>
            <a:fillRect/>
          </a:stretch>
        </p:blipFill>
        <p:spPr>
          <a:xfrm>
            <a:off x="392289" y="428061"/>
            <a:ext cx="4278709" cy="2484261"/>
          </a:xfrm>
          <a:prstGeom prst="rect">
            <a:avLst/>
          </a:prstGeom>
        </p:spPr>
      </p:pic>
      <p:sp>
        <p:nvSpPr>
          <p:cNvPr id="6" name="TextBox 5">
            <a:extLst>
              <a:ext uri="{FF2B5EF4-FFF2-40B4-BE49-F238E27FC236}">
                <a16:creationId xmlns:a16="http://schemas.microsoft.com/office/drawing/2014/main" id="{A146AF4C-2AAC-8749-99CE-4978D3CDEFA6}"/>
              </a:ext>
            </a:extLst>
          </p:cNvPr>
          <p:cNvSpPr txBox="1"/>
          <p:nvPr/>
        </p:nvSpPr>
        <p:spPr>
          <a:xfrm>
            <a:off x="403578" y="1095023"/>
            <a:ext cx="714022" cy="203133"/>
          </a:xfrm>
          <a:prstGeom prst="rect">
            <a:avLst/>
          </a:prstGeom>
          <a:solidFill>
            <a:schemeClr val="tx1"/>
          </a:solidFill>
        </p:spPr>
        <p:txBody>
          <a:bodyPr wrap="square" tIns="9144" bIns="9144" rtlCol="0">
            <a:spAutoFit/>
          </a:bodyPr>
          <a:lstStyle/>
          <a:p>
            <a:pPr algn="ctr"/>
            <a:r>
              <a:rPr lang="en-US" sz="1200">
                <a:solidFill>
                  <a:srgbClr val="CE4069"/>
                </a:solidFill>
              </a:rPr>
              <a:t>int</a:t>
            </a:r>
          </a:p>
        </p:txBody>
      </p:sp>
      <p:sp>
        <p:nvSpPr>
          <p:cNvPr id="7" name="Oval 6">
            <a:extLst>
              <a:ext uri="{FF2B5EF4-FFF2-40B4-BE49-F238E27FC236}">
                <a16:creationId xmlns:a16="http://schemas.microsoft.com/office/drawing/2014/main" id="{40926494-5EC4-34F0-264C-07AEFB1368DC}"/>
              </a:ext>
            </a:extLst>
          </p:cNvPr>
          <p:cNvSpPr/>
          <p:nvPr/>
        </p:nvSpPr>
        <p:spPr>
          <a:xfrm>
            <a:off x="530578" y="564447"/>
            <a:ext cx="474133" cy="474133"/>
          </a:xfrm>
          <a:prstGeom prst="ellipse">
            <a:avLst/>
          </a:prstGeom>
          <a:solidFill>
            <a:srgbClr val="CE406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2C66193-CE18-512E-838F-CCB61241E9C4}"/>
              </a:ext>
            </a:extLst>
          </p:cNvPr>
          <p:cNvSpPr txBox="1"/>
          <p:nvPr/>
        </p:nvSpPr>
        <p:spPr>
          <a:xfrm>
            <a:off x="564445" y="541869"/>
            <a:ext cx="587022" cy="523220"/>
          </a:xfrm>
          <a:prstGeom prst="rect">
            <a:avLst/>
          </a:prstGeom>
          <a:noFill/>
        </p:spPr>
        <p:txBody>
          <a:bodyPr wrap="square" rtlCol="0">
            <a:spAutoFit/>
          </a:bodyPr>
          <a:lstStyle/>
          <a:p>
            <a:r>
              <a:rPr lang="en-US" sz="2800"/>
              <a:t>1</a:t>
            </a:r>
          </a:p>
        </p:txBody>
      </p:sp>
    </p:spTree>
    <p:extLst>
      <p:ext uri="{BB962C8B-B14F-4D97-AF65-F5344CB8AC3E}">
        <p14:creationId xmlns:p14="http://schemas.microsoft.com/office/powerpoint/2010/main" val="3197924323"/>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6818E9-9DAB-5794-2762-2AE40FC41CEC}"/>
              </a:ext>
            </a:extLst>
          </p:cNvPr>
          <p:cNvPicPr>
            <a:picLocks noChangeAspect="1"/>
          </p:cNvPicPr>
          <p:nvPr/>
        </p:nvPicPr>
        <p:blipFill>
          <a:blip r:embed="rId2"/>
          <a:stretch>
            <a:fillRect/>
          </a:stretch>
        </p:blipFill>
        <p:spPr>
          <a:xfrm>
            <a:off x="4888090" y="980018"/>
            <a:ext cx="3815644" cy="3815644"/>
          </a:xfrm>
          <a:prstGeom prst="rect">
            <a:avLst/>
          </a:prstGeom>
          <a:ln>
            <a:solidFill>
              <a:schemeClr val="tx1"/>
            </a:solidFill>
          </a:ln>
        </p:spPr>
      </p:pic>
      <p:pic>
        <p:nvPicPr>
          <p:cNvPr id="5" name="Picture 4">
            <a:extLst>
              <a:ext uri="{FF2B5EF4-FFF2-40B4-BE49-F238E27FC236}">
                <a16:creationId xmlns:a16="http://schemas.microsoft.com/office/drawing/2014/main" id="{4D5A0CC8-D7C7-C5A0-8C8D-CECFFC460B8C}"/>
              </a:ext>
            </a:extLst>
          </p:cNvPr>
          <p:cNvPicPr>
            <a:picLocks noChangeAspect="1"/>
          </p:cNvPicPr>
          <p:nvPr/>
        </p:nvPicPr>
        <p:blipFill>
          <a:blip r:embed="rId3"/>
          <a:stretch>
            <a:fillRect/>
          </a:stretch>
        </p:blipFill>
        <p:spPr>
          <a:xfrm>
            <a:off x="440266" y="440267"/>
            <a:ext cx="4202066" cy="2131483"/>
          </a:xfrm>
          <a:prstGeom prst="rect">
            <a:avLst/>
          </a:prstGeom>
        </p:spPr>
      </p:pic>
    </p:spTree>
    <p:extLst>
      <p:ext uri="{BB962C8B-B14F-4D97-AF65-F5344CB8AC3E}">
        <p14:creationId xmlns:p14="http://schemas.microsoft.com/office/powerpoint/2010/main" val="31920580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 name="Straight Arrow Connector 3">
            <a:extLst>
              <a:ext uri="{FF2B5EF4-FFF2-40B4-BE49-F238E27FC236}">
                <a16:creationId xmlns:a16="http://schemas.microsoft.com/office/drawing/2014/main" id="{C613C9BE-32CF-1298-ECCD-3DE977A4E097}"/>
              </a:ext>
            </a:extLst>
          </p:cNvPr>
          <p:cNvCxnSpPr>
            <a:cxnSpLocks/>
          </p:cNvCxnSpPr>
          <p:nvPr/>
        </p:nvCxnSpPr>
        <p:spPr>
          <a:xfrm>
            <a:off x="2960625"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E0FDDD30-3E85-3C4A-D59A-F90BEAB47895}"/>
              </a:ext>
            </a:extLst>
          </p:cNvPr>
          <p:cNvGraphicFramePr>
            <a:graphicFrameLocks noGrp="1"/>
          </p:cNvGraphicFramePr>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754CC00-927B-9AD7-35E1-CD5BA225A4F1}"/>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C2D2E5C-1006-0F4A-6D32-25D6FA2B2609}"/>
              </a:ext>
            </a:extLst>
          </p:cNvPr>
          <p:cNvSpPr txBox="1"/>
          <p:nvPr/>
        </p:nvSpPr>
        <p:spPr>
          <a:xfrm>
            <a:off x="1757549"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937F9C3D-5F10-B7F8-4B44-ABCBF5A58D32}"/>
              </a:ext>
            </a:extLst>
          </p:cNvPr>
          <p:cNvSpPr txBox="1"/>
          <p:nvPr/>
        </p:nvSpPr>
        <p:spPr>
          <a:xfrm>
            <a:off x="3839442"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a:t>
            </a:r>
            <a:endParaRPr lang="en-US" sz="20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3F176EC2-50C3-6619-0CE9-BF374C292DB2}"/>
              </a:ext>
            </a:extLst>
          </p:cNvPr>
          <p:cNvSpPr txBox="1"/>
          <p:nvPr/>
        </p:nvSpPr>
        <p:spPr>
          <a:xfrm>
            <a:off x="5932015"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442815525"/>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1B8F0E-1F02-27E3-AD78-236B2E42D556}"/>
              </a:ext>
            </a:extLst>
          </p:cNvPr>
          <p:cNvPicPr>
            <a:picLocks noChangeAspect="1"/>
          </p:cNvPicPr>
          <p:nvPr/>
        </p:nvPicPr>
        <p:blipFill>
          <a:blip r:embed="rId2"/>
          <a:stretch>
            <a:fillRect/>
          </a:stretch>
        </p:blipFill>
        <p:spPr>
          <a:xfrm>
            <a:off x="1741407" y="2376311"/>
            <a:ext cx="7196476" cy="2501900"/>
          </a:xfrm>
          <a:prstGeom prst="rect">
            <a:avLst/>
          </a:prstGeom>
          <a:ln>
            <a:solidFill>
              <a:schemeClr val="tx1"/>
            </a:solidFill>
          </a:ln>
        </p:spPr>
      </p:pic>
      <p:pic>
        <p:nvPicPr>
          <p:cNvPr id="4" name="Picture 3">
            <a:extLst>
              <a:ext uri="{FF2B5EF4-FFF2-40B4-BE49-F238E27FC236}">
                <a16:creationId xmlns:a16="http://schemas.microsoft.com/office/drawing/2014/main" id="{58D9AB79-C640-5141-D5B6-96C571ACE27C}"/>
              </a:ext>
            </a:extLst>
          </p:cNvPr>
          <p:cNvPicPr>
            <a:picLocks noChangeAspect="1"/>
          </p:cNvPicPr>
          <p:nvPr/>
        </p:nvPicPr>
        <p:blipFill>
          <a:blip r:embed="rId3"/>
          <a:stretch>
            <a:fillRect/>
          </a:stretch>
        </p:blipFill>
        <p:spPr>
          <a:xfrm>
            <a:off x="177895" y="265289"/>
            <a:ext cx="3436193" cy="1902178"/>
          </a:xfrm>
          <a:prstGeom prst="rect">
            <a:avLst/>
          </a:prstGeom>
        </p:spPr>
      </p:pic>
    </p:spTree>
    <p:extLst>
      <p:ext uri="{BB962C8B-B14F-4D97-AF65-F5344CB8AC3E}">
        <p14:creationId xmlns:p14="http://schemas.microsoft.com/office/powerpoint/2010/main" val="1373007924"/>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8747470733a2f2f692e70696e696d672e636f6d2f6f726967696e616c732f34362f63632f37372f34366363373766366564383638386134653933306435303532613163633035332e676966">
            <a:extLst>
              <a:ext uri="{FF2B5EF4-FFF2-40B4-BE49-F238E27FC236}">
                <a16:creationId xmlns:a16="http://schemas.microsoft.com/office/drawing/2014/main" id="{85C55EB1-5D94-A896-FC59-BBECACD57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19" y="331611"/>
            <a:ext cx="3835048" cy="21601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76429F8-4FC2-E1DE-55AF-5C6C3EF46291}"/>
              </a:ext>
            </a:extLst>
          </p:cNvPr>
          <p:cNvPicPr>
            <a:picLocks noChangeAspect="1"/>
          </p:cNvPicPr>
          <p:nvPr/>
        </p:nvPicPr>
        <p:blipFill>
          <a:blip r:embed="rId3"/>
          <a:stretch>
            <a:fillRect/>
          </a:stretch>
        </p:blipFill>
        <p:spPr>
          <a:xfrm>
            <a:off x="4360686" y="441326"/>
            <a:ext cx="4433358" cy="4433358"/>
          </a:xfrm>
          <a:prstGeom prst="rect">
            <a:avLst/>
          </a:prstGeom>
          <a:ln>
            <a:solidFill>
              <a:schemeClr val="tx1"/>
            </a:solidFill>
          </a:ln>
        </p:spPr>
      </p:pic>
    </p:spTree>
    <p:extLst>
      <p:ext uri="{BB962C8B-B14F-4D97-AF65-F5344CB8AC3E}">
        <p14:creationId xmlns:p14="http://schemas.microsoft.com/office/powerpoint/2010/main" val="48848815"/>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95C827A-C622-D888-6889-52B62E0C7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22" y="422707"/>
            <a:ext cx="3825522" cy="21490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E26E6EC-702C-2484-FB8A-16E6E3D58942}"/>
              </a:ext>
            </a:extLst>
          </p:cNvPr>
          <p:cNvPicPr>
            <a:picLocks noChangeAspect="1"/>
          </p:cNvPicPr>
          <p:nvPr/>
        </p:nvPicPr>
        <p:blipFill>
          <a:blip r:embed="rId3"/>
          <a:stretch>
            <a:fillRect/>
          </a:stretch>
        </p:blipFill>
        <p:spPr>
          <a:xfrm>
            <a:off x="4413956" y="562328"/>
            <a:ext cx="4199465" cy="4199465"/>
          </a:xfrm>
          <a:prstGeom prst="rect">
            <a:avLst/>
          </a:prstGeom>
          <a:ln>
            <a:solidFill>
              <a:schemeClr val="tx1"/>
            </a:solidFill>
          </a:ln>
        </p:spPr>
      </p:pic>
    </p:spTree>
    <p:extLst>
      <p:ext uri="{BB962C8B-B14F-4D97-AF65-F5344CB8AC3E}">
        <p14:creationId xmlns:p14="http://schemas.microsoft.com/office/powerpoint/2010/main" val="1319754945"/>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a:extLst>
              <a:ext uri="{FF2B5EF4-FFF2-40B4-BE49-F238E27FC236}">
                <a16:creationId xmlns:a16="http://schemas.microsoft.com/office/drawing/2014/main" id="{5580EB8D-4AAF-E9CD-8CC4-C07BDD5E8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114" y="1512974"/>
            <a:ext cx="3587198" cy="21175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F1EBF3E-F39D-C873-DAB2-9AE146C566B3}"/>
              </a:ext>
            </a:extLst>
          </p:cNvPr>
          <p:cNvSpPr txBox="1"/>
          <p:nvPr/>
        </p:nvSpPr>
        <p:spPr>
          <a:xfrm>
            <a:off x="4618382" y="2249005"/>
            <a:ext cx="4651515" cy="830997"/>
          </a:xfrm>
          <a:prstGeom prst="rect">
            <a:avLst/>
          </a:prstGeom>
          <a:noFill/>
        </p:spPr>
        <p:txBody>
          <a:bodyPr wrap="square" rtlCol="0">
            <a:spAutoFit/>
          </a:bodyPr>
          <a:lstStyle/>
          <a:p>
            <a:r>
              <a:rPr lang="en-US" sz="2400" b="1"/>
              <a:t>how do you interpret PostScript?</a:t>
            </a:r>
          </a:p>
        </p:txBody>
      </p:sp>
    </p:spTree>
    <p:extLst>
      <p:ext uri="{BB962C8B-B14F-4D97-AF65-F5344CB8AC3E}">
        <p14:creationId xmlns:p14="http://schemas.microsoft.com/office/powerpoint/2010/main" val="28634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1EBF3E-F39D-C873-DAB2-9AE146C566B3}"/>
              </a:ext>
            </a:extLst>
          </p:cNvPr>
          <p:cNvSpPr txBox="1"/>
          <p:nvPr/>
        </p:nvSpPr>
        <p:spPr>
          <a:xfrm>
            <a:off x="4472610" y="2340917"/>
            <a:ext cx="4075046" cy="461665"/>
          </a:xfrm>
          <a:prstGeom prst="rect">
            <a:avLst/>
          </a:prstGeom>
          <a:noFill/>
        </p:spPr>
        <p:txBody>
          <a:bodyPr wrap="square" rtlCol="0">
            <a:spAutoFit/>
          </a:bodyPr>
          <a:lstStyle/>
          <a:p>
            <a:r>
              <a:rPr lang="en-US" sz="2400" b="1">
                <a:solidFill>
                  <a:schemeClr val="accent4">
                    <a:lumMod val="75000"/>
                  </a:schemeClr>
                </a:solidFill>
              </a:rPr>
              <a:t>how do you generate text?</a:t>
            </a:r>
          </a:p>
        </p:txBody>
      </p:sp>
      <p:pic>
        <p:nvPicPr>
          <p:cNvPr id="7170" name="Picture 2" descr="68747470733a2f2f67696664622e636f6d2f696d616765732f7468756d626e61696c2f6b65726d69742d6b6579626f6172642d747970696e672d3466306c6f37696f70697039676a6a662e676966">
            <a:extLst>
              <a:ext uri="{FF2B5EF4-FFF2-40B4-BE49-F238E27FC236}">
                <a16:creationId xmlns:a16="http://schemas.microsoft.com/office/drawing/2014/main" id="{D9DB3E85-DD04-A631-85AB-7DD0912CD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078" y="1508263"/>
            <a:ext cx="2835966" cy="212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55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a:extLst>
              <a:ext uri="{FF2B5EF4-FFF2-40B4-BE49-F238E27FC236}">
                <a16:creationId xmlns:a16="http://schemas.microsoft.com/office/drawing/2014/main" id="{2756185A-DFDB-A3AD-B689-1DC4418CC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17" y="1686167"/>
            <a:ext cx="4311883" cy="17711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8DD82D-C80D-885A-6323-0CD6C081BE79}"/>
              </a:ext>
            </a:extLst>
          </p:cNvPr>
          <p:cNvSpPr txBox="1"/>
          <p:nvPr/>
        </p:nvSpPr>
        <p:spPr>
          <a:xfrm>
            <a:off x="4962939" y="2156251"/>
            <a:ext cx="4446103" cy="830997"/>
          </a:xfrm>
          <a:prstGeom prst="rect">
            <a:avLst/>
          </a:prstGeom>
          <a:noFill/>
        </p:spPr>
        <p:txBody>
          <a:bodyPr wrap="square" rtlCol="0">
            <a:spAutoFit/>
          </a:bodyPr>
          <a:lstStyle/>
          <a:p>
            <a:r>
              <a:rPr lang="en-US" sz="2400" b="1">
                <a:solidFill>
                  <a:schemeClr val="accent6"/>
                </a:solidFill>
              </a:rPr>
              <a:t>how do you create</a:t>
            </a:r>
          </a:p>
          <a:p>
            <a:r>
              <a:rPr lang="en-US" sz="2400" b="1">
                <a:solidFill>
                  <a:schemeClr val="accent6"/>
                </a:solidFill>
              </a:rPr>
              <a:t>&amp; change a linked list?</a:t>
            </a:r>
          </a:p>
        </p:txBody>
      </p:sp>
    </p:spTree>
    <p:extLst>
      <p:ext uri="{BB962C8B-B14F-4D97-AF65-F5344CB8AC3E}">
        <p14:creationId xmlns:p14="http://schemas.microsoft.com/office/powerpoint/2010/main" val="35749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8DD82D-C80D-885A-6323-0CD6C081BE79}"/>
              </a:ext>
            </a:extLst>
          </p:cNvPr>
          <p:cNvSpPr txBox="1"/>
          <p:nvPr/>
        </p:nvSpPr>
        <p:spPr>
          <a:xfrm>
            <a:off x="4081670" y="2156251"/>
            <a:ext cx="4638259" cy="830997"/>
          </a:xfrm>
          <a:prstGeom prst="rect">
            <a:avLst/>
          </a:prstGeom>
          <a:noFill/>
        </p:spPr>
        <p:txBody>
          <a:bodyPr wrap="square" rtlCol="0">
            <a:spAutoFit/>
          </a:bodyPr>
          <a:lstStyle/>
          <a:p>
            <a:r>
              <a:rPr lang="en-US" sz="2400" b="1">
                <a:solidFill>
                  <a:schemeClr val="accent5">
                    <a:lumMod val="75000"/>
                  </a:schemeClr>
                </a:solidFill>
              </a:rPr>
              <a:t>how do you store a vocabulary in a tree (trie)?</a:t>
            </a:r>
          </a:p>
        </p:txBody>
      </p:sp>
      <p:pic>
        <p:nvPicPr>
          <p:cNvPr id="9218" name="Picture 2" descr="image">
            <a:extLst>
              <a:ext uri="{FF2B5EF4-FFF2-40B4-BE49-F238E27FC236}">
                <a16:creationId xmlns:a16="http://schemas.microsoft.com/office/drawing/2014/main" id="{3AAEC3AB-27B9-B40A-9B85-4651449ED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225" y="728663"/>
            <a:ext cx="1847850"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74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a:extLst>
              <a:ext uri="{FF2B5EF4-FFF2-40B4-BE49-F238E27FC236}">
                <a16:creationId xmlns:a16="http://schemas.microsoft.com/office/drawing/2014/main" id="{9C160814-EF1C-238B-9132-D951358DA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5564" y="1499153"/>
            <a:ext cx="5712872" cy="2145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364442"/>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48451FC0-DC0C-73B0-B1C9-98047BB0F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008" y="1376363"/>
            <a:ext cx="3524250" cy="23907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5239AB-6E96-04EC-662C-A87198F0F9A2}"/>
              </a:ext>
            </a:extLst>
          </p:cNvPr>
          <p:cNvSpPr txBox="1"/>
          <p:nvPr/>
        </p:nvSpPr>
        <p:spPr>
          <a:xfrm>
            <a:off x="5046133" y="2156251"/>
            <a:ext cx="4018844" cy="830997"/>
          </a:xfrm>
          <a:prstGeom prst="rect">
            <a:avLst/>
          </a:prstGeom>
          <a:noFill/>
        </p:spPr>
        <p:txBody>
          <a:bodyPr wrap="square" rtlCol="0">
            <a:spAutoFit/>
          </a:bodyPr>
          <a:lstStyle/>
          <a:p>
            <a:r>
              <a:rPr lang="en-US" sz="2400" b="1"/>
              <a:t>what is the big O runtime of a piece of code?</a:t>
            </a:r>
          </a:p>
        </p:txBody>
      </p:sp>
    </p:spTree>
    <p:extLst>
      <p:ext uri="{BB962C8B-B14F-4D97-AF65-F5344CB8AC3E}">
        <p14:creationId xmlns:p14="http://schemas.microsoft.com/office/powerpoint/2010/main" val="3185414985"/>
      </p:ext>
    </p:extLst>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bg>
      <p:bgPr>
        <a:solidFill>
          <a:srgbClr val="6D453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p:txBody>
          <a:bodyPr/>
          <a:lstStyle/>
          <a:p>
            <a:r>
              <a:rPr lang="en-US" sz="19900"/>
              <a:t>🦉</a:t>
            </a:r>
            <a:br>
              <a:rPr lang="en-US"/>
            </a:br>
            <a:endParaRPr lang="en-US"/>
          </a:p>
        </p:txBody>
      </p:sp>
    </p:spTree>
    <p:extLst>
      <p:ext uri="{BB962C8B-B14F-4D97-AF65-F5344CB8AC3E}">
        <p14:creationId xmlns:p14="http://schemas.microsoft.com/office/powerpoint/2010/main" val="3517759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list</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latin typeface="+mj-lt"/>
              </a:rPr>
              <a:t>// Many other functions can be included in the list interface.</a:t>
            </a:r>
            <a:endParaRPr lang="en-US">
              <a:latin typeface="+mj-lt"/>
            </a:endParaRPr>
          </a:p>
          <a:p>
            <a:pPr lvl="1"/>
            <a:r>
              <a:rPr lang="en-US" err="1">
                <a:solidFill>
                  <a:srgbClr val="000080"/>
                </a:solidFill>
                <a:effectLst/>
                <a:latin typeface="+mj-lt"/>
              </a:rPr>
              <a:t>void</a:t>
            </a:r>
            <a:r>
              <a:rPr lang="en-US">
                <a:latin typeface="+mj-lt"/>
              </a:rPr>
              <a:t> </a:t>
            </a:r>
            <a:r>
              <a:rPr lang="en-US">
                <a:effectLst/>
                <a:latin typeface="+mj-lt"/>
              </a:rPr>
              <a:t>sort</a:t>
            </a:r>
            <a:r>
              <a:rPr lang="en-US">
                <a:latin typeface="+mj-lt"/>
              </a:rPr>
              <a:t>();</a:t>
            </a:r>
            <a:r>
              <a:rPr lang="en-US">
                <a:solidFill>
                  <a:srgbClr val="007B00"/>
                </a:solidFill>
                <a:latin typeface="+mj-lt"/>
              </a:rPr>
              <a:t> // Sort the list.</a:t>
            </a:r>
            <a:endParaRPr lang="en-US">
              <a:latin typeface="+mj-lt"/>
            </a:endParaRPr>
          </a:p>
          <a:p>
            <a:pPr lvl="1"/>
            <a:r>
              <a:rPr lang="en-US" err="1">
                <a:solidFill>
                  <a:srgbClr val="000080"/>
                </a:solidFill>
                <a:effectLst/>
                <a:latin typeface="+mj-lt"/>
              </a:rPr>
              <a:t>void</a:t>
            </a:r>
            <a:r>
              <a:rPr lang="en-US">
                <a:latin typeface="+mj-lt"/>
              </a:rPr>
              <a:t> </a:t>
            </a:r>
            <a:r>
              <a:rPr lang="en-US">
                <a:effectLst/>
                <a:latin typeface="+mj-lt"/>
              </a:rPr>
              <a:t>reverse</a:t>
            </a:r>
            <a:r>
              <a:rPr lang="en-US">
                <a:latin typeface="+mj-lt"/>
              </a:rPr>
              <a:t>();</a:t>
            </a:r>
            <a:r>
              <a:rPr lang="en-US">
                <a:solidFill>
                  <a:srgbClr val="007B00"/>
                </a:solidFill>
                <a:latin typeface="+mj-lt"/>
              </a:rPr>
              <a:t> // Reverse the list.</a:t>
            </a:r>
          </a:p>
          <a:p>
            <a:pPr lvl="1"/>
            <a:endParaRPr lang="en-US">
              <a:latin typeface="+mj-lt"/>
            </a:endParaRPr>
          </a:p>
          <a:p>
            <a:pPr lvl="1"/>
            <a:r>
              <a:rPr lang="en-US" err="1">
                <a:solidFill>
                  <a:srgbClr val="000080"/>
                </a:solidFill>
                <a:effectLst/>
                <a:latin typeface="+mj-lt"/>
              </a:rPr>
              <a:t>List</a:t>
            </a:r>
            <a:r>
              <a:rPr lang="en-US" err="1">
                <a:effectLst/>
                <a:latin typeface="+mj-lt"/>
              </a:rPr>
              <a:t>&lt;</a:t>
            </a:r>
            <a:r>
              <a:rPr lang="en-US" err="1">
                <a:solidFill>
                  <a:srgbClr val="00007F"/>
                </a:solidFill>
                <a:effectLst/>
                <a:latin typeface="+mj-lt"/>
              </a:rPr>
              <a:t>ElementType</a:t>
            </a:r>
            <a:r>
              <a:rPr lang="en-US" err="1">
                <a:effectLst/>
                <a:latin typeface="+mj-lt"/>
              </a:rPr>
              <a:t>&gt;</a:t>
            </a:r>
            <a:r>
              <a:rPr lang="en-US">
                <a:latin typeface="+mj-lt"/>
              </a:rPr>
              <a:t> </a:t>
            </a:r>
            <a:r>
              <a:rPr lang="en-US">
                <a:effectLst/>
                <a:latin typeface="+mj-lt"/>
              </a:rPr>
              <a:t>sorted</a:t>
            </a:r>
            <a:r>
              <a:rPr lang="en-US">
                <a:latin typeface="+mj-lt"/>
              </a:rPr>
              <a:t>();</a:t>
            </a:r>
            <a:r>
              <a:rPr lang="en-US">
                <a:solidFill>
                  <a:srgbClr val="007B00"/>
                </a:solidFill>
                <a:latin typeface="+mj-lt"/>
              </a:rPr>
              <a:t> // Get sorted copy of the list.</a:t>
            </a:r>
          </a:p>
          <a:p>
            <a:pPr lvl="1"/>
            <a:r>
              <a:rPr lang="en-US" err="1">
                <a:solidFill>
                  <a:srgbClr val="000080"/>
                </a:solidFill>
                <a:effectLst/>
                <a:latin typeface="+mj-lt"/>
              </a:rPr>
              <a:t>List</a:t>
            </a:r>
            <a:r>
              <a:rPr lang="en-US" err="1">
                <a:effectLst/>
                <a:latin typeface="+mj-lt"/>
              </a:rPr>
              <a:t>&lt;</a:t>
            </a:r>
            <a:r>
              <a:rPr lang="en-US" err="1">
                <a:solidFill>
                  <a:srgbClr val="00007F"/>
                </a:solidFill>
                <a:effectLst/>
                <a:latin typeface="+mj-lt"/>
              </a:rPr>
              <a:t>ElementType</a:t>
            </a:r>
            <a:r>
              <a:rPr lang="en-US" err="1">
                <a:effectLst/>
                <a:latin typeface="+mj-lt"/>
              </a:rPr>
              <a:t>&gt;</a:t>
            </a:r>
            <a:r>
              <a:rPr lang="en-US">
                <a:latin typeface="+mj-lt"/>
              </a:rPr>
              <a:t> </a:t>
            </a:r>
            <a:r>
              <a:rPr lang="en-US">
                <a:effectLst/>
                <a:latin typeface="+mj-lt"/>
              </a:rPr>
              <a:t>reversed</a:t>
            </a:r>
            <a:r>
              <a:rPr lang="en-US">
                <a:latin typeface="+mj-lt"/>
              </a:rPr>
              <a:t>();</a:t>
            </a:r>
            <a:r>
              <a:rPr lang="en-US">
                <a:solidFill>
                  <a:srgbClr val="007B00"/>
                </a:solidFill>
                <a:latin typeface="+mj-lt"/>
              </a:rPr>
              <a:t> // Get reversed copy of list.</a:t>
            </a:r>
          </a:p>
          <a:p>
            <a:pPr lvl="1"/>
            <a:endParaRPr lang="en-US">
              <a:solidFill>
                <a:srgbClr val="007B00"/>
              </a:solidFill>
              <a:latin typeface="+mj-lt"/>
            </a:endParaRPr>
          </a:p>
          <a:p>
            <a:pPr lvl="1"/>
            <a:r>
              <a:rPr lang="en-US">
                <a:solidFill>
                  <a:srgbClr val="007B00"/>
                </a:solidFill>
                <a:latin typeface="+mj-lt"/>
              </a:rPr>
              <a:t>// Get index of first element with this value.</a:t>
            </a:r>
            <a:br>
              <a:rPr lang="en-US" err="1">
                <a:solidFill>
                  <a:srgbClr val="000080"/>
                </a:solidFill>
                <a:effectLst/>
                <a:latin typeface="+mj-lt"/>
              </a:rPr>
            </a:br>
            <a:r>
              <a:rPr lang="en-US" err="1">
                <a:solidFill>
                  <a:srgbClr val="000080"/>
                </a:solidFill>
                <a:effectLst/>
                <a:latin typeface="+mj-lt"/>
              </a:rPr>
              <a:t>int</a:t>
            </a:r>
            <a:r>
              <a:rPr lang="en-US">
                <a:latin typeface="+mj-lt"/>
              </a:rPr>
              <a:t> </a:t>
            </a:r>
            <a:r>
              <a:rPr lang="en-US">
                <a:effectLst/>
                <a:latin typeface="+mj-lt"/>
              </a:rPr>
              <a:t>find</a:t>
            </a:r>
            <a:r>
              <a:rPr lang="en-US">
                <a:latin typeface="+mj-lt"/>
              </a:rPr>
              <a:t>(</a:t>
            </a:r>
            <a:r>
              <a:rPr lang="en-US" err="1">
                <a:solidFill>
                  <a:srgbClr val="00007F"/>
                </a:solidFill>
                <a:effectLst/>
                <a:latin typeface="+mj-lt"/>
              </a:rPr>
              <a:t>ElementType </a:t>
            </a:r>
            <a:r>
              <a:rPr lang="en-US" err="1">
                <a:effectLst/>
                <a:latin typeface="+mj-lt"/>
              </a:rPr>
              <a:t>element</a:t>
            </a:r>
            <a:r>
              <a:rPr lang="en-US">
                <a:latin typeface="+mj-lt"/>
              </a:rPr>
              <a:t>);</a:t>
            </a:r>
          </a:p>
          <a:p>
            <a:pPr lvl="1"/>
            <a:endParaRPr lang="en-US">
              <a:latin typeface="+mj-lt"/>
            </a:endParaRPr>
          </a:p>
          <a:p>
            <a:pPr lvl="1"/>
            <a:r>
              <a:rPr lang="en-US">
                <a:solidFill>
                  <a:srgbClr val="BFBFBF"/>
                </a:solidFill>
                <a:latin typeface="+mj-lt"/>
              </a:rPr>
              <a:t>...</a:t>
            </a:r>
          </a:p>
        </p:txBody>
      </p:sp>
    </p:spTree>
    <p:extLst>
      <p:ext uri="{BB962C8B-B14F-4D97-AF65-F5344CB8AC3E}">
        <p14:creationId xmlns:p14="http://schemas.microsoft.com/office/powerpoint/2010/main" val="40686950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extLst>
              <p:ext uri="{D42A27DB-BD31-4B8C-83A1-F6EECF244321}">
                <p14:modId xmlns:p14="http://schemas.microsoft.com/office/powerpoint/2010/main" val="3761955342"/>
              </p:ext>
            </p:extLst>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 name="Straight Arrow Connector 3">
            <a:extLst>
              <a:ext uri="{FF2B5EF4-FFF2-40B4-BE49-F238E27FC236}">
                <a16:creationId xmlns:a16="http://schemas.microsoft.com/office/drawing/2014/main" id="{C613C9BE-32CF-1298-ECCD-3DE977A4E097}"/>
              </a:ext>
            </a:extLst>
          </p:cNvPr>
          <p:cNvCxnSpPr>
            <a:cxnSpLocks/>
          </p:cNvCxnSpPr>
          <p:nvPr/>
        </p:nvCxnSpPr>
        <p:spPr>
          <a:xfrm>
            <a:off x="2960625" y="2801529"/>
            <a:ext cx="878817" cy="0"/>
          </a:xfrm>
          <a:prstGeom prst="straightConnector1">
            <a:avLst/>
          </a:prstGeom>
          <a:ln w="38100" cap="rnd">
            <a:solidFill>
              <a:schemeClr val="accent6"/>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E0FDDD30-3E85-3C4A-D59A-F90BEAB47895}"/>
              </a:ext>
            </a:extLst>
          </p:cNvPr>
          <p:cNvGraphicFramePr>
            <a:graphicFrameLocks noGrp="1"/>
          </p:cNvGraphicFramePr>
          <p:nvPr>
            <p:extLst>
              <p:ext uri="{D42A27DB-BD31-4B8C-83A1-F6EECF244321}">
                <p14:modId xmlns:p14="http://schemas.microsoft.com/office/powerpoint/2010/main" val="1312017218"/>
              </p:ext>
            </p:extLst>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754CC00-927B-9AD7-35E1-CD5BA225A4F1}"/>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extLst>
              <p:ext uri="{D42A27DB-BD31-4B8C-83A1-F6EECF244321}">
                <p14:modId xmlns:p14="http://schemas.microsoft.com/office/powerpoint/2010/main" val="1775973012"/>
              </p:ext>
            </p:extLst>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C2D2E5C-1006-0F4A-6D32-25D6FA2B2609}"/>
              </a:ext>
            </a:extLst>
          </p:cNvPr>
          <p:cNvSpPr txBox="1"/>
          <p:nvPr/>
        </p:nvSpPr>
        <p:spPr>
          <a:xfrm>
            <a:off x="1757549"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937F9C3D-5F10-B7F8-4B44-ABCBF5A58D32}"/>
              </a:ext>
            </a:extLst>
          </p:cNvPr>
          <p:cNvSpPr txBox="1"/>
          <p:nvPr/>
        </p:nvSpPr>
        <p:spPr>
          <a:xfrm>
            <a:off x="3839442"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a:t>
            </a:r>
            <a:endParaRPr lang="en-US" sz="20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3F176EC2-50C3-6619-0CE9-BF374C292DB2}"/>
              </a:ext>
            </a:extLst>
          </p:cNvPr>
          <p:cNvSpPr txBox="1"/>
          <p:nvPr/>
        </p:nvSpPr>
        <p:spPr>
          <a:xfrm>
            <a:off x="5932015"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199169289"/>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D873E-7711-0CBC-8B59-911A19C1640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3735D0D-7B55-64FD-378A-D60D2F87167A}"/>
              </a:ext>
            </a:extLst>
          </p:cNvPr>
          <p:cNvSpPr>
            <a:spLocks noGrp="1"/>
          </p:cNvSpPr>
          <p:nvPr>
            <p:ph type="title"/>
          </p:nvPr>
        </p:nvSpPr>
        <p:spPr/>
        <p:txBody>
          <a:bodyPr/>
          <a:lstStyle/>
          <a:p>
            <a:r>
              <a:rPr lang="en-US" sz="19900"/>
              <a:t>🦉</a:t>
            </a:r>
            <a:br>
              <a:rPr lang="en-US"/>
            </a:br>
            <a:r>
              <a:rPr lang="en-US"/>
              <a:t>kahoot</a:t>
            </a:r>
          </a:p>
        </p:txBody>
      </p:sp>
    </p:spTree>
    <p:extLst>
      <p:ext uri="{BB962C8B-B14F-4D97-AF65-F5344CB8AC3E}">
        <p14:creationId xmlns:p14="http://schemas.microsoft.com/office/powerpoint/2010/main" val="3002902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5DD57-CE78-3523-2B9A-424F00C43FC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FF5A2B2-EBFC-C644-765E-2CC3EC457A4D}"/>
              </a:ext>
            </a:extLst>
          </p:cNvPr>
          <p:cNvSpPr>
            <a:spLocks noGrp="1"/>
          </p:cNvSpPr>
          <p:nvPr>
            <p:ph type="title"/>
          </p:nvPr>
        </p:nvSpPr>
        <p:spPr/>
        <p:txBody>
          <a:bodyPr/>
          <a:lstStyle/>
          <a:p>
            <a:r>
              <a:rPr lang="en-US" sz="19900"/>
              <a:t>🦉</a:t>
            </a:r>
            <a:br>
              <a:rPr lang="en-US"/>
            </a:br>
            <a:r>
              <a:rPr lang="en-US"/>
              <a:t>kahoot !</a:t>
            </a:r>
          </a:p>
        </p:txBody>
      </p:sp>
    </p:spTree>
    <p:extLst>
      <p:ext uri="{BB962C8B-B14F-4D97-AF65-F5344CB8AC3E}">
        <p14:creationId xmlns:p14="http://schemas.microsoft.com/office/powerpoint/2010/main" val="3307749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3357267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extLst>
              <p:ext uri="{D42A27DB-BD31-4B8C-83A1-F6EECF244321}">
                <p14:modId xmlns:p14="http://schemas.microsoft.com/office/powerpoint/2010/main" val="258294911"/>
              </p:ext>
            </p:extLst>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E0FDDD30-3E85-3C4A-D59A-F90BEAB47895}"/>
              </a:ext>
            </a:extLst>
          </p:cNvPr>
          <p:cNvGraphicFramePr>
            <a:graphicFrameLocks noGrp="1"/>
          </p:cNvGraphicFramePr>
          <p:nvPr>
            <p:extLst>
              <p:ext uri="{D42A27DB-BD31-4B8C-83A1-F6EECF244321}">
                <p14:modId xmlns:p14="http://schemas.microsoft.com/office/powerpoint/2010/main" val="1647541885"/>
              </p:ext>
            </p:extLst>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754CC00-927B-9AD7-35E1-CD5BA225A4F1}"/>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extLst>
              <p:ext uri="{D42A27DB-BD31-4B8C-83A1-F6EECF244321}">
                <p14:modId xmlns:p14="http://schemas.microsoft.com/office/powerpoint/2010/main" val="2735903948"/>
              </p:ext>
            </p:extLst>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C2D2E5C-1006-0F4A-6D32-25D6FA2B2609}"/>
              </a:ext>
            </a:extLst>
          </p:cNvPr>
          <p:cNvSpPr txBox="1"/>
          <p:nvPr/>
        </p:nvSpPr>
        <p:spPr>
          <a:xfrm>
            <a:off x="1757549"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937F9C3D-5F10-B7F8-4B44-ABCBF5A58D32}"/>
              </a:ext>
            </a:extLst>
          </p:cNvPr>
          <p:cNvSpPr txBox="1"/>
          <p:nvPr/>
        </p:nvSpPr>
        <p:spPr>
          <a:xfrm>
            <a:off x="3839442"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a:t>
            </a:r>
            <a:endParaRPr lang="en-US" sz="20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3F176EC2-50C3-6619-0CE9-BF374C292DB2}"/>
              </a:ext>
            </a:extLst>
          </p:cNvPr>
          <p:cNvSpPr txBox="1"/>
          <p:nvPr/>
        </p:nvSpPr>
        <p:spPr>
          <a:xfrm>
            <a:off x="5932015"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
        <p:nvSpPr>
          <p:cNvPr id="14" name="Freeform 13">
            <a:extLst>
              <a:ext uri="{FF2B5EF4-FFF2-40B4-BE49-F238E27FC236}">
                <a16:creationId xmlns:a16="http://schemas.microsoft.com/office/drawing/2014/main" id="{8FEAA11B-077D-5594-5011-9781827AE5DB}"/>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accent6"/>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8148F236-9DAF-80BF-ECF6-8B72FEEE61F4}"/>
              </a:ext>
            </a:extLst>
          </p:cNvPr>
          <p:cNvSpPr txBox="1"/>
          <p:nvPr/>
        </p:nvSpPr>
        <p:spPr>
          <a:xfrm>
            <a:off x="5053823" y="1432161"/>
            <a:ext cx="3297801" cy="400110"/>
          </a:xfrm>
          <a:prstGeom prst="rect">
            <a:avLst/>
          </a:prstGeom>
          <a:noFill/>
        </p:spPr>
        <p:txBody>
          <a:bodyPr wrap="square">
            <a:spAutoFit/>
          </a:bodyPr>
          <a:lstStyle/>
          <a:p>
            <a:pPr defTabSz="342886">
              <a:spcBef>
                <a:spcPct val="20000"/>
              </a:spcBef>
              <a:buClr>
                <a:srgbClr val="FFFFFF">
                  <a:lumMod val="65000"/>
                </a:srgbClr>
              </a:buClr>
            </a:pPr>
            <a:r>
              <a:rPr lang="en-US" sz="2000">
                <a:solidFill>
                  <a:schemeClr val="accent6"/>
                </a:solidFill>
                <a:latin typeface="Consolas"/>
              </a:rPr>
              <a:t>prev.next = curr.next;</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4987685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E0FDDD30-3E85-3C4A-D59A-F90BEAB47895}"/>
              </a:ext>
            </a:extLst>
          </p:cNvPr>
          <p:cNvGraphicFramePr>
            <a:graphicFrameLocks noGrp="1"/>
          </p:cNvGraphicFramePr>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754CC00-927B-9AD7-35E1-CD5BA225A4F1}"/>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C2D2E5C-1006-0F4A-6D32-25D6FA2B2609}"/>
              </a:ext>
            </a:extLst>
          </p:cNvPr>
          <p:cNvSpPr txBox="1"/>
          <p:nvPr/>
        </p:nvSpPr>
        <p:spPr>
          <a:xfrm>
            <a:off x="1757549"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937F9C3D-5F10-B7F8-4B44-ABCBF5A58D32}"/>
              </a:ext>
            </a:extLst>
          </p:cNvPr>
          <p:cNvSpPr txBox="1"/>
          <p:nvPr/>
        </p:nvSpPr>
        <p:spPr>
          <a:xfrm>
            <a:off x="3839442"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a:t>
            </a:r>
            <a:endParaRPr lang="en-US" sz="20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3F176EC2-50C3-6619-0CE9-BF374C292DB2}"/>
              </a:ext>
            </a:extLst>
          </p:cNvPr>
          <p:cNvSpPr txBox="1"/>
          <p:nvPr/>
        </p:nvSpPr>
        <p:spPr>
          <a:xfrm>
            <a:off x="5932015"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
        <p:nvSpPr>
          <p:cNvPr id="14" name="Freeform 13">
            <a:extLst>
              <a:ext uri="{FF2B5EF4-FFF2-40B4-BE49-F238E27FC236}">
                <a16:creationId xmlns:a16="http://schemas.microsoft.com/office/drawing/2014/main" id="{8FEAA11B-077D-5594-5011-9781827AE5DB}"/>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accent6"/>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8148F236-9DAF-80BF-ECF6-8B72FEEE61F4}"/>
              </a:ext>
            </a:extLst>
          </p:cNvPr>
          <p:cNvSpPr txBox="1"/>
          <p:nvPr/>
        </p:nvSpPr>
        <p:spPr>
          <a:xfrm>
            <a:off x="5053823" y="1432161"/>
            <a:ext cx="3297801" cy="400110"/>
          </a:xfrm>
          <a:prstGeom prst="rect">
            <a:avLst/>
          </a:prstGeom>
          <a:noFill/>
        </p:spPr>
        <p:txBody>
          <a:bodyPr wrap="square">
            <a:spAutoFit/>
          </a:bodyPr>
          <a:lstStyle/>
          <a:p>
            <a:pPr defTabSz="342886">
              <a:spcBef>
                <a:spcPct val="20000"/>
              </a:spcBef>
              <a:buClr>
                <a:srgbClr val="FFFFFF">
                  <a:lumMod val="65000"/>
                </a:srgbClr>
              </a:buClr>
            </a:pPr>
            <a:r>
              <a:rPr lang="en-US" sz="2000">
                <a:solidFill>
                  <a:schemeClr val="accent6"/>
                </a:solidFill>
                <a:latin typeface="Consolas"/>
              </a:rPr>
              <a:t>prev.next = curr.next;</a:t>
            </a:r>
            <a:endParaRPr lang="en-US" sz="2000">
              <a:solidFill>
                <a:schemeClr val="accent6"/>
              </a:solidFill>
              <a:latin typeface="Consolas"/>
              <a:ea typeface="Segoe UI Emoji" panose="020B0502040204020203" pitchFamily="34" charset="0"/>
              <a:cs typeface="Consolas" panose="020B0609020204030204" pitchFamily="49" charset="0"/>
            </a:endParaRPr>
          </a:p>
        </p:txBody>
      </p:sp>
      <p:cxnSp>
        <p:nvCxnSpPr>
          <p:cNvPr id="17" name="Straight Connector 16">
            <a:extLst>
              <a:ext uri="{FF2B5EF4-FFF2-40B4-BE49-F238E27FC236}">
                <a16:creationId xmlns:a16="http://schemas.microsoft.com/office/drawing/2014/main" id="{E3141CBB-F290-A425-608A-FC1AE9CFE544}"/>
              </a:ext>
            </a:extLst>
          </p:cNvPr>
          <p:cNvCxnSpPr/>
          <p:nvPr/>
        </p:nvCxnSpPr>
        <p:spPr>
          <a:xfrm flipV="1">
            <a:off x="4045530" y="2218718"/>
            <a:ext cx="1091423" cy="1092521"/>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612914A-69C3-940B-D96A-12582BE7C988}"/>
              </a:ext>
            </a:extLst>
          </p:cNvPr>
          <p:cNvCxnSpPr>
            <a:cxnSpLocks/>
          </p:cNvCxnSpPr>
          <p:nvPr/>
        </p:nvCxnSpPr>
        <p:spPr>
          <a:xfrm>
            <a:off x="4045530" y="2216995"/>
            <a:ext cx="1167296" cy="1079545"/>
          </a:xfrm>
          <a:prstGeom prst="line">
            <a:avLst/>
          </a:prstGeom>
          <a:ln w="381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6461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C2D2E5C-1006-0F4A-6D32-25D6FA2B2609}"/>
              </a:ext>
            </a:extLst>
          </p:cNvPr>
          <p:cNvSpPr txBox="1"/>
          <p:nvPr/>
        </p:nvSpPr>
        <p:spPr>
          <a:xfrm>
            <a:off x="1757549"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3F176EC2-50C3-6619-0CE9-BF374C292DB2}"/>
              </a:ext>
            </a:extLst>
          </p:cNvPr>
          <p:cNvSpPr txBox="1"/>
          <p:nvPr/>
        </p:nvSpPr>
        <p:spPr>
          <a:xfrm>
            <a:off x="5932015"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
        <p:nvSpPr>
          <p:cNvPr id="4" name="Freeform 3">
            <a:extLst>
              <a:ext uri="{FF2B5EF4-FFF2-40B4-BE49-F238E27FC236}">
                <a16:creationId xmlns:a16="http://schemas.microsoft.com/office/drawing/2014/main" id="{896F8A1E-D176-3704-D731-27365366C6CA}"/>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accent6"/>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CC8FA78-9B4D-27D2-7A9A-9AF28A820EC7}"/>
              </a:ext>
            </a:extLst>
          </p:cNvPr>
          <p:cNvSpPr txBox="1"/>
          <p:nvPr/>
        </p:nvSpPr>
        <p:spPr>
          <a:xfrm>
            <a:off x="5053823" y="1432161"/>
            <a:ext cx="3297801" cy="400110"/>
          </a:xfrm>
          <a:prstGeom prst="rect">
            <a:avLst/>
          </a:prstGeom>
          <a:noFill/>
        </p:spPr>
        <p:txBody>
          <a:bodyPr wrap="square">
            <a:spAutoFit/>
          </a:bodyPr>
          <a:lstStyle/>
          <a:p>
            <a:pPr defTabSz="342886">
              <a:spcBef>
                <a:spcPct val="20000"/>
              </a:spcBef>
              <a:buClr>
                <a:srgbClr val="FFFFFF">
                  <a:lumMod val="65000"/>
                </a:srgbClr>
              </a:buClr>
            </a:pPr>
            <a:r>
              <a:rPr lang="en-US" sz="2000">
                <a:solidFill>
                  <a:schemeClr val="accent6"/>
                </a:solidFill>
                <a:latin typeface="Consolas"/>
              </a:rPr>
              <a:t>prev.next = curr.next;</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6450717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 name="Freeform 3">
            <a:extLst>
              <a:ext uri="{FF2B5EF4-FFF2-40B4-BE49-F238E27FC236}">
                <a16:creationId xmlns:a16="http://schemas.microsoft.com/office/drawing/2014/main" id="{E087DAAF-6388-9852-23CC-2E9A4AB8EE06}"/>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066919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extLst>
              <p:ext uri="{D42A27DB-BD31-4B8C-83A1-F6EECF244321}">
                <p14:modId xmlns:p14="http://schemas.microsoft.com/office/powerpoint/2010/main" val="3579750108"/>
              </p:ext>
            </p:extLst>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 name="Table 3">
            <a:extLst>
              <a:ext uri="{FF2B5EF4-FFF2-40B4-BE49-F238E27FC236}">
                <a16:creationId xmlns:a16="http://schemas.microsoft.com/office/drawing/2014/main" id="{3BC759DC-67BA-03EB-5386-45CA393EC5C2}"/>
              </a:ext>
            </a:extLst>
          </p:cNvPr>
          <p:cNvGraphicFramePr>
            <a:graphicFrameLocks noGrp="1"/>
          </p:cNvGraphicFramePr>
          <p:nvPr>
            <p:extLst>
              <p:ext uri="{D42A27DB-BD31-4B8C-83A1-F6EECF244321}">
                <p14:modId xmlns:p14="http://schemas.microsoft.com/office/powerpoint/2010/main" val="1615601530"/>
              </p:ext>
            </p:extLst>
          </p:nvPr>
        </p:nvGraphicFramePr>
        <p:xfrm>
          <a:off x="3830624"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6" name="Straight Arrow Connector 5">
            <a:extLst>
              <a:ext uri="{FF2B5EF4-FFF2-40B4-BE49-F238E27FC236}">
                <a16:creationId xmlns:a16="http://schemas.microsoft.com/office/drawing/2014/main" id="{08B40372-9641-AC06-EC12-96F8ECC1E2E0}"/>
              </a:ext>
            </a:extLst>
          </p:cNvPr>
          <p:cNvCxnSpPr>
            <a:cxnSpLocks/>
          </p:cNvCxnSpPr>
          <p:nvPr/>
        </p:nvCxnSpPr>
        <p:spPr>
          <a:xfrm>
            <a:off x="295180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A7AA98B5-928F-9B52-D8E6-F78DAB06B969}"/>
              </a:ext>
            </a:extLst>
          </p:cNvPr>
          <p:cNvCxnSpPr>
            <a:cxnSpLocks/>
          </p:cNvCxnSpPr>
          <p:nvPr/>
        </p:nvCxnSpPr>
        <p:spPr>
          <a:xfrm>
            <a:off x="5011634"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189014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5E6A0F-740E-A400-C0D6-FF04B7C7C119}"/>
              </a:ext>
            </a:extLst>
          </p:cNvPr>
          <p:cNvSpPr>
            <a:spLocks noGrp="1"/>
          </p:cNvSpPr>
          <p:nvPr>
            <p:ph type="title"/>
          </p:nvPr>
        </p:nvSpPr>
        <p:spPr>
          <a:xfrm>
            <a:off x="457200" y="0"/>
            <a:ext cx="8229600" cy="3000375"/>
          </a:xfrm>
        </p:spPr>
        <p:txBody>
          <a:bodyPr/>
          <a:lstStyle/>
          <a:p>
            <a:pPr algn="l"/>
            <a:r>
              <a:rPr lang="en-US"/>
              <a:t>where did the middle node go?</a:t>
            </a:r>
            <a:br>
              <a:rPr lang="en-US"/>
            </a:br>
            <a:r>
              <a:rPr lang="en-US" sz="3200"/>
              <a:t>- way back when...we created it using </a:t>
            </a:r>
            <a:r>
              <a:rPr lang="en-US" sz="3200">
                <a:solidFill>
                  <a:srgbClr val="0000FF"/>
                </a:solidFill>
                <a:latin typeface="+mj-lt"/>
              </a:rPr>
              <a:t>new</a:t>
            </a:r>
            <a:br>
              <a:rPr lang="en-US" sz="3200">
                <a:solidFill>
                  <a:srgbClr val="0000FF"/>
                </a:solidFill>
                <a:latin typeface="+mj-lt"/>
              </a:rPr>
            </a:br>
            <a:r>
              <a:rPr lang="en-US" sz="3200"/>
              <a:t>- then we just like..."stopped referring to it"</a:t>
            </a:r>
            <a:br>
              <a:rPr lang="en-US" sz="3200"/>
            </a:br>
            <a:r>
              <a:rPr lang="en-US" sz="3200"/>
              <a:t>- is it gone now? 😥</a:t>
            </a:r>
            <a:endParaRPr lang="en-US">
              <a:solidFill>
                <a:srgbClr val="0000FF"/>
              </a:solidFill>
              <a:latin typeface="+mj-lt"/>
            </a:endParaRPr>
          </a:p>
        </p:txBody>
      </p:sp>
      <p:pic>
        <p:nvPicPr>
          <p:cNvPr id="17" name="Picture 16">
            <a:extLst>
              <a:ext uri="{FF2B5EF4-FFF2-40B4-BE49-F238E27FC236}">
                <a16:creationId xmlns:a16="http://schemas.microsoft.com/office/drawing/2014/main" id="{56AB2158-C6E1-5CC0-C72B-0D04C3E06865}"/>
              </a:ext>
            </a:extLst>
          </p:cNvPr>
          <p:cNvPicPr>
            <a:picLocks noChangeAspect="1"/>
          </p:cNvPicPr>
          <p:nvPr/>
        </p:nvPicPr>
        <p:blipFill>
          <a:blip r:embed="rId2"/>
          <a:stretch>
            <a:fillRect/>
          </a:stretch>
        </p:blipFill>
        <p:spPr>
          <a:xfrm>
            <a:off x="787400" y="2571750"/>
            <a:ext cx="7569200" cy="1993900"/>
          </a:xfrm>
          <a:prstGeom prst="rect">
            <a:avLst/>
          </a:prstGeom>
        </p:spPr>
      </p:pic>
    </p:spTree>
    <p:extLst>
      <p:ext uri="{BB962C8B-B14F-4D97-AF65-F5344CB8AC3E}">
        <p14:creationId xmlns:p14="http://schemas.microsoft.com/office/powerpoint/2010/main" val="5642545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D3C7F-B984-B5D4-1B14-F15641FF314C}"/>
              </a:ext>
            </a:extLst>
          </p:cNvPr>
          <p:cNvSpPr>
            <a:spLocks noGrp="1"/>
          </p:cNvSpPr>
          <p:nvPr>
            <p:ph type="title"/>
          </p:nvPr>
        </p:nvSpPr>
        <p:spPr/>
        <p:txBody>
          <a:bodyPr/>
          <a:lstStyle/>
          <a:p>
            <a:r>
              <a:rPr lang="en-US" b="1"/>
              <a:t>answer:</a:t>
            </a:r>
            <a:r>
              <a:rPr lang="en-US"/>
              <a:t> yes / sorta-kinda</a:t>
            </a:r>
            <a:br>
              <a:rPr lang="en-US"/>
            </a:br>
            <a:r>
              <a:rPr lang="en-US" sz="2000"/>
              <a:t>(at least in Java)</a:t>
            </a:r>
            <a:endParaRPr lang="en-US"/>
          </a:p>
        </p:txBody>
      </p:sp>
    </p:spTree>
    <p:extLst>
      <p:ext uri="{BB962C8B-B14F-4D97-AF65-F5344CB8AC3E}">
        <p14:creationId xmlns:p14="http://schemas.microsoft.com/office/powerpoint/2010/main" val="6250211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211B38-4AEF-1902-44E7-232DD6ED7D0A}"/>
              </a:ext>
            </a:extLst>
          </p:cNvPr>
          <p:cNvSpPr>
            <a:spLocks noGrp="1"/>
          </p:cNvSpPr>
          <p:nvPr>
            <p:ph type="title"/>
          </p:nvPr>
        </p:nvSpPr>
        <p:spPr/>
        <p:txBody>
          <a:bodyPr/>
          <a:lstStyle/>
          <a:p>
            <a:pPr algn="l"/>
            <a:r>
              <a:rPr lang="en-US" sz="5400"/>
              <a:t>switch to Windows Laptop</a:t>
            </a:r>
            <a:br>
              <a:rPr lang="en-US" sz="5400"/>
            </a:br>
            <a:r>
              <a:rPr lang="en-US" sz="5400"/>
              <a:t>-</a:t>
            </a:r>
            <a:r>
              <a:rPr lang="en-US" sz="4400"/>
              <a:t> garbage collection motivation</a:t>
            </a:r>
            <a:br>
              <a:rPr lang="en-US" sz="5400"/>
            </a:br>
            <a:r>
              <a:rPr lang="en-US" sz="5400"/>
              <a:t>- </a:t>
            </a:r>
            <a:r>
              <a:rPr lang="en-US" sz="3600"/>
              <a:t>extra time:</a:t>
            </a:r>
            <a:br>
              <a:rPr lang="en-US" sz="3600"/>
            </a:br>
            <a:r>
              <a:rPr lang="en-US" sz="3600"/>
              <a:t>		MD5 hash (review from last week)</a:t>
            </a:r>
            <a:endParaRPr lang="en-US" sz="5400"/>
          </a:p>
        </p:txBody>
      </p:sp>
    </p:spTree>
    <p:extLst>
      <p:ext uri="{BB962C8B-B14F-4D97-AF65-F5344CB8AC3E}">
        <p14:creationId xmlns:p14="http://schemas.microsoft.com/office/powerpoint/2010/main" val="11456544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71150"/>
            <a:ext cx="8396548" cy="4401205"/>
          </a:xfrm>
          <a:prstGeom prst="rect">
            <a:avLst/>
          </a:prstGeom>
          <a:noFill/>
        </p:spPr>
        <p:txBody>
          <a:bodyPr wrap="square" rtlCol="0" anchor="ctr">
            <a:spAutoFit/>
          </a:bodyPr>
          <a:lstStyle/>
          <a:p>
            <a:r>
              <a:rPr lang="en-US" sz="3200" b="1">
                <a:solidFill>
                  <a:schemeClr val="accent5"/>
                </a:solidFill>
              </a:rPr>
              <a:t>ANNOUNCEMENTS</a:t>
            </a:r>
            <a:r>
              <a:rPr kumimoji="0" lang="en-US" sz="4800" b="0" i="0" u="none" strike="noStrike" kern="1200" cap="none" spc="0" normalizeH="0" baseline="0" noProof="0">
                <a:ln>
                  <a:noFill/>
                </a:ln>
                <a:solidFill>
                  <a:schemeClr val="accent5"/>
                </a:solidFill>
                <a:effectLst/>
                <a:uLnTx/>
                <a:uFillTx/>
                <a:ea typeface="Segoe UI Emoji" panose="020B0502040204020203" pitchFamily="34" charset="0"/>
                <a:cs typeface="+mj-cs"/>
              </a:rPr>
              <a:t>☃️</a:t>
            </a:r>
            <a:endParaRPr kumimoji="0" lang="en-US" sz="2400" b="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ea typeface="Segoe UI Emoji" panose="020B0502040204020203" pitchFamily="34" charset="0"/>
                <a:cs typeface="+mj-cs"/>
              </a:rPr>
              <a:t>colloquium (alumni panel) today!</a:t>
            </a:r>
            <a:br>
              <a:rPr lang="en-US" sz="2400">
                <a:solidFill>
                  <a:schemeClr val="accent5"/>
                </a:solidFill>
                <a:ea typeface="Segoe UI Emoji" panose="020B0502040204020203" pitchFamily="34" charset="0"/>
                <a:cs typeface="+mj-cs"/>
              </a:rPr>
            </a:br>
            <a:r>
              <a:rPr lang="en-US" sz="2400">
                <a:solidFill>
                  <a:schemeClr val="accent5"/>
                </a:solidFill>
                <a:ea typeface="Segoe UI Emoji" panose="020B0502040204020203" pitchFamily="34" charset="0"/>
                <a:cs typeface="+mj-cs"/>
              </a:rPr>
              <a:t>juggling club after colloquium!</a:t>
            </a:r>
            <a:endParaRPr lang="en-US" sz="2400">
              <a:solidFill>
                <a:schemeClr val="accent5"/>
              </a:solidFill>
            </a:endParaRPr>
          </a:p>
          <a:p>
            <a:br>
              <a:rPr lang="en-US" sz="2400" b="1"/>
            </a:br>
            <a:r>
              <a:rPr lang="en-US" sz="3200" b="1">
                <a:solidFill>
                  <a:schemeClr val="accent3"/>
                </a:solidFill>
              </a:rPr>
              <a:t>WARMUP</a:t>
            </a:r>
            <a:br>
              <a:rPr lang="en-US" sz="2400" b="1">
                <a:solidFill>
                  <a:schemeClr val="accent3"/>
                </a:solidFill>
              </a:rPr>
            </a:br>
            <a:r>
              <a:rPr lang="en-US" sz="2400">
                <a:solidFill>
                  <a:schemeClr val="accent3"/>
                </a:solidFill>
              </a:rPr>
              <a:t>imagine you have n circles</a:t>
            </a:r>
          </a:p>
          <a:p>
            <a:r>
              <a:rPr lang="en-US" sz="2400">
                <a:solidFill>
                  <a:schemeClr val="accent3"/>
                </a:solidFill>
              </a:rPr>
              <a:t>how do you answer the querstion "are there any collisions?"</a:t>
            </a:r>
          </a:p>
          <a:p>
            <a:r>
              <a:rPr lang="en-US" sz="2400">
                <a:solidFill>
                  <a:schemeClr val="accent3"/>
                </a:solidFill>
              </a:rPr>
              <a:t>what is the worst case big O runtime</a:t>
            </a:r>
          </a:p>
          <a:p>
            <a:br>
              <a:rPr lang="en-US" sz="2400">
                <a:solidFill>
                  <a:schemeClr val="accent4"/>
                </a:solidFill>
              </a:rPr>
            </a:br>
            <a:r>
              <a:rPr lang="en-US" sz="3200" b="1">
                <a:solidFill>
                  <a:schemeClr val="accent4"/>
                </a:solidFill>
              </a:rPr>
              <a:t>TODAY</a:t>
            </a:r>
            <a:r>
              <a:rPr lang="en-US" sz="2400" b="1">
                <a:solidFill>
                  <a:schemeClr val="accent4"/>
                </a:solidFill>
              </a:rPr>
              <a:t> </a:t>
            </a:r>
            <a:r>
              <a:rPr lang="en-US" sz="2400">
                <a:solidFill>
                  <a:schemeClr val="accent4"/>
                </a:solidFill>
              </a:rPr>
              <a:t>review, memory </a:t>
            </a:r>
            <a:r>
              <a:rPr kumimoji="0" lang="en-US" sz="2400" b="0" i="0" u="none" strike="noStrike" kern="1200" cap="none" spc="0" normalizeH="0" baseline="0" noProof="0">
                <a:ln>
                  <a:noFill/>
                </a:ln>
                <a:solidFill>
                  <a:srgbClr val="000000"/>
                </a:solidFill>
                <a:effectLst/>
                <a:uLnTx/>
                <a:uFillTx/>
                <a:ea typeface="Segoe UI Emoji" panose="020B0502040204020203" pitchFamily="34" charset="0"/>
                <a:cs typeface="+mj-cs"/>
              </a:rPr>
              <a:t>🚛</a:t>
            </a:r>
            <a:r>
              <a:rPr lang="en-US" sz="2400">
                <a:solidFill>
                  <a:schemeClr val="accent4"/>
                </a:solidFill>
              </a:rPr>
              <a:t>, memory in C</a:t>
            </a:r>
          </a:p>
        </p:txBody>
      </p:sp>
    </p:spTree>
    <p:extLst>
      <p:ext uri="{BB962C8B-B14F-4D97-AF65-F5344CB8AC3E}">
        <p14:creationId xmlns:p14="http://schemas.microsoft.com/office/powerpoint/2010/main" val="827009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74046</TotalTime>
  <Words>28811</Words>
  <Application>Microsoft Macintosh PowerPoint</Application>
  <PresentationFormat>On-screen Show (16:9)</PresentationFormat>
  <Paragraphs>5329</Paragraphs>
  <Slides>902</Slides>
  <Notes>29</Notes>
  <HiddenSlides>11</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902</vt:i4>
      </vt:variant>
    </vt:vector>
  </HeadingPairs>
  <TitlesOfParts>
    <vt:vector size="916" baseType="lpstr">
      <vt:lpstr>-apple-system</vt:lpstr>
      <vt:lpstr>Arial</vt:lpstr>
      <vt:lpstr>Calibri</vt:lpstr>
      <vt:lpstr>Cambria Math</vt:lpstr>
      <vt:lpstr>Comic Sans MS</vt:lpstr>
      <vt:lpstr>Consolas</vt:lpstr>
      <vt:lpstr>Impact</vt:lpstr>
      <vt:lpstr>Papyrus</vt:lpstr>
      <vt:lpstr>Segoe UI Emoji</vt:lpstr>
      <vt:lpstr>System Font Regular</vt:lpstr>
      <vt:lpstr>Times New Roman</vt:lpstr>
      <vt:lpstr>Wingdings</vt:lpstr>
      <vt:lpstr>Zapfino</vt:lpstr>
      <vt:lpstr>Jim</vt:lpstr>
      <vt:lpstr>PowerPoint Presentation</vt:lpstr>
      <vt:lpstr>PowerPoint Presentation</vt:lpstr>
      <vt:lpstr>PowerPoint Presentation</vt:lpstr>
      <vt:lpstr>Kahoot review (map, %, modifying data while you iterate over it)</vt:lpstr>
      <vt:lpstr>PowerPoint Presentation</vt:lpstr>
      <vt:lpstr>linked lists</vt:lpstr>
      <vt:lpstr>review: list interface</vt:lpstr>
      <vt:lpstr>list interface</vt:lpstr>
      <vt:lpstr>list interface</vt:lpstr>
      <vt:lpstr>a few weeks ago, we implemented the list interface using an array  this was the array list</vt:lpstr>
      <vt:lpstr>now we will implement the list interface using nodes with links to other nodes  this will be the linked list</vt:lpstr>
      <vt:lpstr>why are we doing this?</vt:lpstr>
      <vt:lpstr>it will be cool to see two very different implementations of the same interface ☃️</vt:lpstr>
      <vt:lpstr>review: array list</vt:lpstr>
      <vt:lpstr>review: accessing an array [list] is O(1)</vt:lpstr>
      <vt:lpstr>runtime of array list operations</vt:lpstr>
      <vt:lpstr>linked list</vt:lpstr>
      <vt:lpstr>PowerPoint Presentation</vt:lpstr>
      <vt:lpstr>PowerPoint Presentation</vt:lpstr>
      <vt:lpstr>PowerPoint Presentation</vt:lpstr>
      <vt:lpstr>linked list</vt:lpstr>
      <vt:lpstr>linked list</vt:lpstr>
      <vt:lpstr>what does this actually look like in memory?</vt:lpstr>
      <vt:lpstr>PowerPoint Presentation</vt:lpstr>
      <vt:lpstr>PowerPoint Presentation</vt:lpstr>
      <vt:lpstr>what does this mean?  cons? ☹️  pros? 🙂</vt:lpstr>
      <vt:lpstr>PowerPoint Presentation</vt:lpstr>
      <vt:lpstr>linked list implementation</vt:lpstr>
      <vt:lpstr>write the usage code first</vt:lpstr>
      <vt:lpstr>PowerPoint Presentation</vt:lpstr>
      <vt:lpstr>implement Node and LinkedList</vt:lpstr>
      <vt:lpstr>PowerPoint Presentation</vt:lpstr>
      <vt:lpstr>implement size()</vt:lpstr>
      <vt:lpstr>PowerPoint Presentation</vt:lpstr>
      <vt:lpstr>all code</vt:lpstr>
      <vt:lpstr>PowerPoint Presentation</vt:lpstr>
      <vt:lpstr>PowerPoint Presentation</vt:lpstr>
      <vt:lpstr>☃️</vt:lpstr>
      <vt:lpstr>record LEC 02</vt:lpstr>
      <vt:lpstr>size()</vt:lpstr>
      <vt:lpstr>while way more efficient, this approach is perhaps a bit spooky 👻  a whole bunch of different functions now have to modify the instance variable size (mess up, and functions that use size will be very weirdly broken)  maybe... start out with size() as a function, get everything working perfectly, and then (very carefully) rewrite size as an instance variable note: none of the homework problems require you to know the size of the list</vt:lpstr>
      <vt:lpstr>link lsssssst</vt:lpstr>
      <vt:lpstr>🐍</vt:lpstr>
      <vt:lpstr>addFront(value) // add(0, value)</vt:lpstr>
      <vt:lpstr>addFront(2.0)</vt:lpstr>
      <vt:lpstr>addFront(2.0)</vt:lpstr>
      <vt:lpstr>addFront(2.0)</vt:lpstr>
      <vt:lpstr>addFront(2.0)</vt:lpstr>
      <vt:lpstr>addFront(2.0)</vt:lpstr>
      <vt:lpstr>addFront(2.0)</vt:lpstr>
      <vt:lpstr>addFront(2.0)</vt:lpstr>
      <vt:lpstr>addFront(2.0)</vt:lpstr>
      <vt:lpstr>addFront(2.0)</vt:lpstr>
      <vt:lpstr>same thing but with labels instead of arrows for head and tmp</vt:lpstr>
      <vt:lpstr>addFront(2.0)</vt:lpstr>
      <vt:lpstr>addFront(2.0)</vt:lpstr>
      <vt:lpstr>addFront(2.0)</vt:lpstr>
      <vt:lpstr>addFront(2.0)</vt:lpstr>
      <vt:lpstr>addFront(2.0)</vt:lpstr>
      <vt:lpstr>addFront(2.0)</vt:lpstr>
      <vt:lpstr>addFront(2.0)</vt:lpstr>
      <vt:lpstr>PowerPoint Presentation</vt:lpstr>
      <vt:lpstr>PowerPoint Presentation</vt:lpstr>
      <vt:lpstr>example to try on paper</vt:lpstr>
      <vt:lpstr>example</vt:lpstr>
      <vt:lpstr>example</vt:lpstr>
      <vt:lpstr>example</vt:lpstr>
      <vt:lpstr>example </vt:lpstr>
      <vt:lpstr>example</vt:lpstr>
      <vt:lpstr>example</vt:lpstr>
      <vt:lpstr>example</vt:lpstr>
      <vt:lpstr>example</vt:lpstr>
      <vt:lpstr>example</vt:lpstr>
      <vt:lpstr>example</vt:lpstr>
      <vt:lpstr>was that faster than calling addFront() over and over?  same big O or different big O?</vt:lpstr>
      <vt:lpstr>was that faster than calling addFront() over and over? yes (only updated head once) same big O or different big O? same (still have to "hook up" O(n) references)</vt:lpstr>
      <vt:lpstr>doubly-linked list</vt:lpstr>
      <vt:lpstr>singly-linked list</vt:lpstr>
      <vt:lpstr>doubly-linked list</vt:lpstr>
      <vt:lpstr> 🤷</vt:lpstr>
      <vt:lpstr>PowerPoint Presentation</vt:lpstr>
      <vt:lpstr>runtimes</vt:lpstr>
      <vt:lpstr>singly-linked list runtimes</vt:lpstr>
      <vt:lpstr>doubly-linked list runtimes</vt:lpstr>
      <vt:lpstr>a doubly-linked list is a great way to implement a deque (double-ended queue)</vt:lpstr>
      <vt:lpstr>array deque (implementing a double-ended queue using an array)</vt:lpstr>
      <vt:lpstr>remove</vt:lpstr>
      <vt:lpstr>remove</vt:lpstr>
      <vt:lpstr>remove</vt:lpstr>
      <vt:lpstr>remove</vt:lpstr>
      <vt:lpstr>remove</vt:lpstr>
      <vt:lpstr>remove</vt:lpstr>
      <vt:lpstr>remove</vt:lpstr>
      <vt:lpstr>remove</vt:lpstr>
      <vt:lpstr>remove</vt:lpstr>
      <vt:lpstr>where did the middle node go? - way back when...we created it using new - then we just like..."stopped referring to it" - is it gone now? 😥</vt:lpstr>
      <vt:lpstr>answer: yes / sorta-kinda (at least in Java)</vt:lpstr>
      <vt:lpstr>switch to Windows Laptop - garbage collection motivation - extra time:   MD5 hash (review from last week)</vt:lpstr>
      <vt:lpstr>PowerPoint Presentation</vt:lpstr>
      <vt:lpstr>quadtrees preview</vt:lpstr>
      <vt:lpstr>problem: collision detection</vt:lpstr>
      <vt:lpstr>naive collision detection is O(n^2)☹️  can we do better?</vt:lpstr>
      <vt:lpstr>problem: collision detection</vt:lpstr>
      <vt:lpstr>problem: collision detection</vt:lpstr>
      <vt:lpstr>yes 🙂 this is called a quadtree</vt:lpstr>
      <vt:lpstr>PowerPoint Presentation</vt:lpstr>
      <vt:lpstr>james-bern.github.io</vt:lpstr>
      <vt:lpstr>record LEC 02</vt:lpstr>
      <vt:lpstr>review prepend example &amp; array deque</vt:lpstr>
      <vt:lpstr>review: prepending a list</vt:lpstr>
      <vt:lpstr>example</vt:lpstr>
      <vt:lpstr>example</vt:lpstr>
      <vt:lpstr>example</vt:lpstr>
      <vt:lpstr>example </vt:lpstr>
      <vt:lpstr>example</vt:lpstr>
      <vt:lpstr>example</vt:lpstr>
      <vt:lpstr>example</vt:lpstr>
      <vt:lpstr>example</vt:lpstr>
      <vt:lpstr>example</vt:lpstr>
      <vt:lpstr>example</vt:lpstr>
      <vt:lpstr>review: double-ended queue implementations</vt:lpstr>
      <vt:lpstr>a doubly-linked list is a great way to implement a deque (double-ended queue)</vt:lpstr>
      <vt:lpstr>array deque (implementing a double-ended queue using an array)</vt:lpstr>
      <vt:lpstr>review: type</vt:lpstr>
      <vt:lpstr>variables in Java have a specified type</vt:lpstr>
      <vt:lpstr>in Java, declaring and initializing variables are separate things</vt:lpstr>
      <vt:lpstr>memory</vt:lpstr>
      <vt:lpstr>note: i am intentionally breaking these examples into many steps to teach you about memory  don't actually code this way! int foo = 7; // &lt;-- Good!</vt:lpstr>
      <vt:lpstr>PowerPoint Presentation</vt:lpstr>
      <vt:lpstr>basic example int a is a primitive int[] b is a reference to an array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 list (from HW-08) example </vt:lpstr>
      <vt:lpstr>singly-linked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memory in C</vt:lpstr>
      <vt:lpstr>in C, we often get to choose whether to allocate memory on the stack or the heap </vt:lpstr>
      <vt:lpstr>memory allocation</vt:lpstr>
      <vt:lpstr>PowerPoint Presentation</vt:lpstr>
      <vt:lpstr>🦉</vt:lpstr>
      <vt:lpstr>record LEC-02</vt:lpstr>
      <vt:lpstr>~review</vt:lpstr>
      <vt:lpstr>for-each loop</vt:lpstr>
      <vt:lpstr>🐍 Python's for loop is a for-each loop</vt:lpstr>
      <vt:lpstr>a for-each loop can be a convenient alternative to a for loop</vt:lpstr>
      <vt:lpstr>a for-each loop can be a convenient alternative to a for loop</vt:lpstr>
      <vt:lpstr>for-each loop</vt:lpstr>
      <vt:lpstr>turrets = new Turret[100]; for (Turret turret : turrets) { // turret is NOT the same reference as in the turrets array     turret = new Turret(); } turrets[0].position = new Vector2(40.0, 0.0); // turrets[0] is still null; this will crash</vt:lpstr>
      <vt:lpstr>for-each loop</vt:lpstr>
      <vt:lpstr>directed graphs &amp; trees</vt:lpstr>
      <vt:lpstr>TODO (Jim): Talk about math.</vt:lpstr>
      <vt:lpstr>directed graph</vt:lpstr>
      <vt:lpstr>a directed graph is a super general linked list</vt:lpstr>
      <vt:lpstr>(directed) tree</vt:lpstr>
      <vt:lpstr>trees use kinship terms</vt:lpstr>
      <vt:lpstr>a tree is a graph that...</vt:lpstr>
      <vt:lpstr>time for everyone's favorite home game...</vt:lpstr>
      <vt:lpstr>is it a tree?</vt:lpstr>
      <vt:lpstr>is it a tree?</vt:lpstr>
      <vt:lpstr>PowerPoint Presentation</vt:lpstr>
      <vt:lpstr>uses of trees</vt:lpstr>
      <vt:lpstr>simplifying expressions</vt:lpstr>
      <vt:lpstr>PowerPoint Presentation</vt:lpstr>
      <vt:lpstr>PowerPoint Presentation</vt:lpstr>
      <vt:lpstr>20</vt:lpstr>
      <vt:lpstr>PowerPoint Presentation</vt:lpstr>
      <vt:lpstr>PowerPoint Presentation</vt:lpstr>
      <vt:lpstr>PowerPoint Presentation</vt:lpstr>
      <vt:lpstr>PowerPoint Presentation</vt:lpstr>
      <vt:lpstr>and so much more!</vt:lpstr>
      <vt:lpstr>PowerPoint Presentation</vt:lpstr>
      <vt:lpstr>PowerPoint Presentation</vt:lpstr>
      <vt:lpstr>PowerPoint Presentation</vt:lpstr>
      <vt:lpstr>PowerPoint Presentation</vt:lpstr>
      <vt:lpstr>PowerPoint Presentation</vt:lpstr>
      <vt:lpstr>PowerPoint Presentation</vt:lpstr>
      <vt:lpstr>record LEC-02</vt:lpstr>
      <vt:lpstr>tree terminology</vt:lpstr>
      <vt:lpstr>PowerPoint Presentation</vt:lpstr>
      <vt:lpstr>PowerPoint Presentation</vt:lpstr>
      <vt:lpstr>the root has no parents a leaf has no children</vt:lpstr>
      <vt:lpstr>a path is a chain of distinct edges </vt:lpstr>
      <vt:lpstr>a node's depth is the number of edges in the path from the root to that node </vt:lpstr>
      <vt:lpstr>level means either depth or (depth + 1) depending on who you ask 🤷‍♀️</vt:lpstr>
      <vt:lpstr>tree traversal</vt:lpstr>
      <vt:lpstr>let us first experience tree traversal visually</vt:lpstr>
      <vt:lpstr>switch slide deck</vt:lpstr>
      <vt:lpstr>PowerPoint Presentation</vt:lpstr>
      <vt:lpstr>tree traversal (walking the tree)</vt:lpstr>
      <vt:lpstr>why might we want to traverse a tree?  why did we want to traverse a linked list?  do we every *traverse* an array? </vt:lpstr>
      <vt:lpstr>PowerPoint Presentation</vt:lpstr>
      <vt:lpstr>Terrific Tree Traversal Tutorial</vt:lpstr>
      <vt:lpstr>PowerPoint Presentation</vt:lpstr>
      <vt:lpstr>record LEC-02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PowerPoint Presentation</vt:lpstr>
      <vt:lpstr>PowerPoint Presentation</vt:lpstr>
      <vt:lpstr>PowerPoint Presentation</vt:lpstr>
      <vt:lpstr>worms world party example</vt:lpstr>
      <vt:lpstr>tree traversal</vt:lpstr>
      <vt:lpstr>breadth-first     vs.  (pre-order) depth-first</vt:lpstr>
      <vt:lpstr>breadth-first     vs.  (pre-order) depth-first</vt:lpstr>
      <vt:lpstr>breadth-first     vs.  (pre-order) depth-first</vt:lpstr>
      <vt:lpstr>(switch slide deck)</vt:lpstr>
      <vt:lpstr>Tree Tutorial continued</vt:lpstr>
      <vt:lpstr>traverseBreadthFirst</vt:lpstr>
      <vt:lpstr>traversePreOrderDepthFirst</vt:lpstr>
      <vt:lpstr>quadtree rabbit hole 🐰</vt:lpstr>
      <vt:lpstr>problem: naive collision detection is slow O(n^2) to check all pairs</vt:lpstr>
      <vt:lpstr>idea: use a grid O(n) to assign all circles to grid cells</vt:lpstr>
      <vt:lpstr>problem: so many grid cells; most empty!</vt:lpstr>
      <vt:lpstr>idea: "only have grid where you need it" </vt:lpstr>
      <vt:lpstr>problem: how do we store this?</vt:lpstr>
      <vt:lpstr>idea: a tree</vt:lpstr>
      <vt:lpstr>idea: a tree</vt:lpstr>
      <vt:lpstr>PowerPoint Presentation</vt:lpstr>
      <vt:lpstr>PowerPoint Presentation</vt:lpstr>
      <vt:lpstr>quadtree reading</vt:lpstr>
      <vt:lpstr>PowerPoint Presentation</vt:lpstr>
      <vt:lpstr>binary trees</vt:lpstr>
      <vt:lpstr>binary tree</vt:lpstr>
      <vt:lpstr>🧠 is a linked list a binary tree?</vt:lpstr>
      <vt:lpstr>technically, yes all nodes have &lt;= 2 children (tail has 0 children, all other nodes have 1 child)</vt:lpstr>
      <vt:lpstr>(ordered) binary tree</vt:lpstr>
      <vt:lpstr>(ordered) binary tree</vt:lpstr>
      <vt:lpstr>sort &amp; search</vt:lpstr>
      <vt:lpstr>sort</vt:lpstr>
      <vt:lpstr>sorted</vt:lpstr>
      <vt:lpstr>search</vt:lpstr>
      <vt:lpstr>search</vt:lpstr>
      <vt:lpstr>linear search (of a list/array)</vt:lpstr>
      <vt:lpstr>linear search</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PowerPoint Presentation</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if we know that a list is sorted... can we search it faster?</vt:lpstr>
      <vt:lpstr>yes 🚀</vt:lpstr>
      <vt:lpstr>binary search (of a list/array)</vt:lpstr>
      <vt:lpstr>binary search</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implementating binary search is actually pretty tricky!  make sure you test thoroughly!</vt:lpstr>
      <vt:lpstr>✨ hint: binary search [1  2  4  5  6  8  9  10  11  13  15  16  17  18  19]</vt:lpstr>
      <vt:lpstr>binary search tree</vt:lpstr>
      <vt:lpstr>binary search tree</vt:lpstr>
      <vt:lpstr>binary search tree</vt:lpstr>
      <vt:lpstr>binary search tree</vt:lpstr>
      <vt:lpstr>binary search tree</vt:lpstr>
      <vt:lpstr>binary search (of a binary search tree)</vt:lpstr>
      <vt:lpstr>binary search</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note: there are many different binary search trees that represent the same data  let's look at another one!</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vt:lpstr>
      <vt:lpstr>life lesson: it is important that your binary search tree is ✨balanced✨ (otherwise things starts to look a lot like linear search on a linked list ☹️)</vt:lpstr>
      <vt:lpstr>adding a new node to a binary search tree (the simplest version)</vt:lpstr>
      <vt:lpstr>for a binary search tree, add starts out just like search</vt:lpstr>
      <vt:lpstr>just keep going until you hit a null node  make it the new node 🙂👍</vt:lpstr>
      <vt:lpstr>example: adding 7</vt:lpstr>
      <vt:lpstr>example: adding 7</vt:lpstr>
      <vt:lpstr>example: adding 7</vt:lpstr>
      <vt:lpstr>example: adding 7</vt:lpstr>
      <vt:lpstr>example: adding 7</vt:lpstr>
      <vt:lpstr>example: adding 7</vt:lpstr>
      <vt:lpstr>example: adding 7</vt:lpstr>
      <vt:lpstr>example: adding 7</vt:lpstr>
      <vt:lpstr>PowerPoint Presentation</vt:lpstr>
      <vt:lpstr>PowerPoint Presentation</vt:lpstr>
      <vt:lpstr>record LEC-02</vt:lpstr>
      <vt:lpstr>something to ponder: what will this pseducode do?  binarySearchTree = BinarySearchTree() array = [ 1, 2, 5, 6, 7, 9, 12, 17 ] for element in array:     binarySearchTree.add(element) </vt:lpstr>
      <vt:lpstr>uses of binary search trees</vt:lpstr>
      <vt:lpstr>tree map (implement a map)</vt:lpstr>
      <vt:lpstr>bucket in a hash map</vt:lpstr>
      <vt:lpstr>binary tree depth-first traversal orders</vt:lpstr>
      <vt:lpstr>depth-first traversal orders (of a binary tree)</vt:lpstr>
      <vt:lpstr>PowerPoint Presentation</vt:lpstr>
      <vt:lpstr>TODO (Jim): Live-code traversal orders (Feel free to follow along or race.)</vt:lpstr>
      <vt:lpstr>PowerPoint Presentation</vt:lpstr>
      <vt:lpstr>heaps</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heap interface add(...) &amp; remove() 🐡 ⚓️</vt:lpstr>
      <vt:lpstr>heap interface</vt:lpstr>
      <vt:lpstr>add(...)</vt:lpstr>
      <vt:lpstr>void add(ValueType value);</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remove()</vt:lpstr>
      <vt:lpstr>ValueType remove();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PowerPoint Presentation</vt:lpstr>
      <vt:lpstr>record LEC-02</vt:lpstr>
      <vt:lpstr>1 node  height 0</vt:lpstr>
      <vt:lpstr>3 nodes  height 1</vt:lpstr>
      <vt:lpstr>7 nodes  height 2</vt:lpstr>
      <vt:lpstr>15 nodes  height 3</vt:lpstr>
      <vt:lpstr>31 nodes  height 4</vt:lpstr>
      <vt:lpstr>63 nodes  height 5</vt:lpstr>
      <vt:lpstr>summary</vt:lpstr>
      <vt:lpstr>summary</vt:lpstr>
      <vt:lpstr>summary</vt:lpstr>
      <vt:lpstr>TODO (Jim): Let's make a plot.</vt:lpstr>
      <vt:lpstr>PowerPoint Presentation</vt:lpstr>
      <vt:lpstr>log n</vt:lpstr>
      <vt:lpstr>a balanced binary tree has O(log n) height note: the example we just did showed this for a "perfectly balanced" binary tree, but it is also true for just plain ol' balanced binary search trees</vt:lpstr>
      <vt:lpstr>implications: searching a binary search tree is O(log n) </vt:lpstr>
      <vt:lpstr>what does log look like?</vt:lpstr>
      <vt:lpstr>PowerPoint Presentation</vt:lpstr>
      <vt:lpstr>log is the inverse of exponential growth</vt:lpstr>
      <vt:lpstr>y = 2x       </vt:lpstr>
      <vt:lpstr>y = 2x       x = log2 y</vt:lpstr>
      <vt:lpstr>y = 2x       x = log2 y</vt:lpstr>
      <vt:lpstr>y = 2x       x = log2 y</vt:lpstr>
      <vt:lpstr>the change of base formula implies that O(log2 n) = O(log10 n) = ...</vt:lpstr>
      <vt:lpstr>logb n = logd n / logd b</vt:lpstr>
      <vt:lpstr>log2 n = log10 n / log10 2</vt:lpstr>
      <vt:lpstr>log2 n = log10 n / log10 2</vt:lpstr>
      <vt:lpstr>log2 n = c log10 n</vt:lpstr>
      <vt:lpstr>O(log2 n) = O(c log10 n)</vt:lpstr>
      <vt:lpstr>O(log2 n) = O(log10 n)</vt:lpstr>
      <vt:lpstr>O(log2 n)  and  O(log10 n) are the exact same thing</vt:lpstr>
      <vt:lpstr>so you can just say O(log n) and not worry about it 🙂👍</vt:lpstr>
      <vt:lpstr>binary search tree details</vt:lpstr>
      <vt:lpstr>self-balancing binary search trees</vt:lpstr>
      <vt:lpstr>life lesson: it is important that your binary search tree is ✨balanced✨ (otherwise things starts to look a lot like linear search on a linked list ☹️)</vt:lpstr>
      <vt:lpstr>PowerPoint Presentation</vt:lpstr>
      <vt:lpstr>self-balancing binary search trees are very cool but painful to implement</vt:lpstr>
      <vt:lpstr>heap details</vt:lpstr>
      <vt:lpstr>heap application: priority queue</vt:lpstr>
      <vt:lpstr>review: queue</vt:lpstr>
      <vt:lpstr>review: queue</vt:lpstr>
      <vt:lpstr>review: queue</vt:lpstr>
      <vt:lpstr>review: queue</vt:lpstr>
      <vt:lpstr>review: queue</vt:lpstr>
      <vt:lpstr>review: queue</vt:lpstr>
      <vt:lpstr>extension: priority queue</vt:lpstr>
      <vt:lpstr>extension: priority queue</vt:lpstr>
      <vt:lpstr>extension: priority queue</vt:lpstr>
      <vt:lpstr>extension: priority queue</vt:lpstr>
      <vt:lpstr>extension: priority queue</vt:lpstr>
      <vt:lpstr>extension: priority queue</vt:lpstr>
      <vt:lpstr>extension: priority queue</vt:lpstr>
      <vt:lpstr>extension: priority queue</vt:lpstr>
      <vt:lpstr>a heap's remove() function removes the node with maximum value</vt:lpstr>
      <vt:lpstr>a priority queue's remove() function removes the element with highest priority</vt:lpstr>
      <vt:lpstr>PowerPoint Presentation</vt:lpstr>
      <vt:lpstr>heap application: (implicit) heapsort</vt:lpstr>
      <vt:lpstr>because a heap is an always-complete binary tree, we can store a heap "implicitly" as an array using a breadth-first (level-order) traversal!</vt:lpstr>
      <vt:lpstr>this lets us do in-place heapsort!       (using only swaps)</vt:lpstr>
      <vt:lpstr>1. build a heap by calling add(...)     over and over 2. deconstruct the heap by calling    remove() over and over</vt:lpstr>
      <vt:lpstr>[ 7 3 2 4 6 1 8 5 9 ]</vt:lpstr>
      <vt:lpstr>[ 7 3 2 4 6 1 8 5 9 ]</vt:lpstr>
      <vt:lpstr>[ 7 3 2 4 6 1 8 5 9 ]</vt:lpstr>
      <vt:lpstr>[ 7 3 2 4 6 1 8 5 9 ]</vt:lpstr>
      <vt:lpstr>[ 7 3 2 4 6 1 8 5 9 ]</vt:lpstr>
      <vt:lpstr>[ 7 4 2 3 6 1 8 5 9 ]</vt:lpstr>
      <vt:lpstr>[ 7 4 2 3 6 1 8 5 9 ]</vt:lpstr>
      <vt:lpstr>[ 7 4 2 3 6 1 8 5 9 ]</vt:lpstr>
      <vt:lpstr>[ 7 6 2 3 4 1 8 5 9 ]</vt:lpstr>
      <vt:lpstr>[ 7 6 2 3 4 1 8 5 9 ]</vt:lpstr>
      <vt:lpstr>[ 7 6 2 3 4 1 8 5 9 ]</vt:lpstr>
      <vt:lpstr>[ 7 6 2 3 4 1 8 5 9 ]</vt:lpstr>
      <vt:lpstr>[ 7 6 8 3 4 1 2 5 9 ]</vt:lpstr>
      <vt:lpstr>[ 8 6 7 3 4 1 2 5 9 ]</vt:lpstr>
      <vt:lpstr>[ 8 6 7 3 4 1 2 5 9 ]</vt:lpstr>
      <vt:lpstr>[ 8 6 7 3 4 1 2 5 9 ]</vt:lpstr>
      <vt:lpstr>[ 8 6 7 5 4 1 2 3 9 ]</vt:lpstr>
      <vt:lpstr>[ 8 6 7 5 4 1 2 3 9 ]</vt:lpstr>
      <vt:lpstr>[ 8 6 7 5 4 1 2 3 9 ]</vt:lpstr>
      <vt:lpstr>[ 8 6 7 9 4 1 2 3 5 ]</vt:lpstr>
      <vt:lpstr>[ 8 9 7 6 4 1 2 3 5 ]</vt:lpstr>
      <vt:lpstr>[ 9 8 7 6 4 1 2 3 5 ]</vt:lpstr>
      <vt:lpstr>[ 9 8 7 6 4 1 2 3 5 ]</vt:lpstr>
      <vt:lpstr>[ 9 8 7 6 4 1 2 3 5 ]</vt:lpstr>
      <vt:lpstr>[ 5 8 7 6 4 1 2 3 9 ]</vt:lpstr>
      <vt:lpstr>[ 8 5 7 6 4 1 2 3 9 ]</vt:lpstr>
      <vt:lpstr>[ 8 6 7 5 4 1 2 3 9 ]</vt:lpstr>
      <vt:lpstr>[ 8 6 7 5 4 1 2 3 9 ]</vt:lpstr>
      <vt:lpstr>[ 8 6 7 5 4 1 2 3 9 ]</vt:lpstr>
      <vt:lpstr>[ 3 6 7 5 4 1 2 8 9 ]</vt:lpstr>
      <vt:lpstr>[ 7 6 3 5 4 1 2 8 9 ]</vt:lpstr>
      <vt:lpstr>[ 7 6 3 5 4 1 2 8 9 ]</vt:lpstr>
      <vt:lpstr>[ 7 6 3 5 4 1 2 8 9 ]</vt:lpstr>
      <vt:lpstr>[ 2 6 3 5 4 1 7 8 9 ]</vt:lpstr>
      <vt:lpstr>[ 6 2 3 5 4 1 7 8 9 ]</vt:lpstr>
      <vt:lpstr>[ 6 5 3 2 4 1 7 8 9 ]</vt:lpstr>
      <vt:lpstr>[ 6 5 3 2 4 1 7 8 9 ]</vt:lpstr>
      <vt:lpstr>[ 6 5 3 2 4 1 7 8 9 ]</vt:lpstr>
      <vt:lpstr>[ 1 5 3 2 4 6 7 8 9 ]</vt:lpstr>
      <vt:lpstr>[ 5 1 3 2 4 6 7 8 9 ]</vt:lpstr>
      <vt:lpstr>[ 5 4 3 2 1 6 7 8 9 ]</vt:lpstr>
      <vt:lpstr>[ 5 4 3 2 1 6 7 8 9 ]</vt:lpstr>
      <vt:lpstr>[ 5 4 3 2 1 6 7 8 9 ]</vt:lpstr>
      <vt:lpstr>[ 1 4 3 2 5 6 7 8 9 ]</vt:lpstr>
      <vt:lpstr>[ 4 1 3 2 5 6 7 8 9 ]</vt:lpstr>
      <vt:lpstr>[ 4 2 3 1 5 6 7 8 9 ]</vt:lpstr>
      <vt:lpstr>[ 4 2 3 1 5 6 7 8 9 ]</vt:lpstr>
      <vt:lpstr>[ 4 2 3 1 5 6 7 8 9 ]</vt:lpstr>
      <vt:lpstr>[ 1 2 3 4 5 6 7 8 9 ]</vt:lpstr>
      <vt:lpstr>[ 3 2 1 4 5 6 7 8 9 ]</vt:lpstr>
      <vt:lpstr>[ 3 2 1 4 5 6 7 8 9 ]</vt:lpstr>
      <vt:lpstr>[ 3 2 1 4 5 6 7 8 9 ]</vt:lpstr>
      <vt:lpstr>[ 1 2 3 4 5 6 7 8 9 ]</vt:lpstr>
      <vt:lpstr>[ 2 1 3 4 5 6 7 8 9 ]</vt:lpstr>
      <vt:lpstr>[ 2 1 3 4 5 6 7 8 9 ]</vt:lpstr>
      <vt:lpstr>[ 2 1 3 4 5 6 7 8 9 ]</vt:lpstr>
      <vt:lpstr>[ 1 2 3 4 5 6 7 8 9 ]</vt:lpstr>
      <vt:lpstr>[ 1 2 3 4 5 6 7 8 9 ]</vt:lpstr>
      <vt:lpstr>[ 1 2 3 4 5 6 7 8 9 ]</vt:lpstr>
      <vt:lpstr>[ 1 2 3 4 5 6 7 8 9 ]</vt:lpstr>
      <vt:lpstr>gamedev update (switch to other laptop)</vt:lpstr>
      <vt:lpstr>avl tree red black tree anchor   n vs. log n priority queue (club analogy) log(n) time implicit heap  robots/games</vt:lpstr>
      <vt:lpstr>space complexity</vt:lpstr>
      <vt:lpstr>john's robots tree algorithm</vt:lpstr>
      <vt:lpstr>PowerPoint Presentation</vt:lpstr>
      <vt:lpstr>PowerPoint Presentation</vt:lpstr>
      <vt:lpstr>record LEC-02</vt:lpstr>
      <vt:lpstr>graphs</vt:lpstr>
      <vt:lpstr>graph</vt:lpstr>
      <vt:lpstr>a directed graph is a super general linked list</vt:lpstr>
      <vt:lpstr>an undirected graph has line segments instead of arrows</vt:lpstr>
      <vt:lpstr>is it a graph? </vt:lpstr>
      <vt:lpstr>time for everyone's favorite home game...</vt:lpstr>
      <vt:lpstr>is it a tree?</vt:lpstr>
      <vt:lpstr>PowerPoint Presentation</vt:lpstr>
      <vt:lpstr>examples </vt:lpstr>
      <vt:lpstr>PowerPoint Presentation</vt:lpstr>
      <vt:lpstr>PowerPoint Presentation</vt:lpstr>
      <vt:lpstr>PowerPoint Presentation</vt:lpstr>
      <vt:lpstr>PowerPoint Presentation</vt:lpstr>
      <vt:lpstr>PowerPoint Presentation</vt:lpstr>
      <vt:lpstr>PowerPoint Presentation</vt:lpstr>
      <vt:lpstr>unlabled directed graph representations</vt:lpstr>
      <vt:lpstr>PowerPoint Presentation</vt:lpstr>
      <vt:lpstr>Object-Oriented list of nodes</vt:lpstr>
      <vt:lpstr>Object-Oriented list of nodes</vt:lpstr>
      <vt:lpstr>list of lists</vt:lpstr>
      <vt:lpstr>list of edges</vt:lpstr>
      <vt:lpstr>math: adjacency matrix</vt:lpstr>
      <vt:lpstr>2D array</vt:lpstr>
      <vt:lpstr>array</vt:lpstr>
      <vt:lpstr>spaghetti sort</vt:lpstr>
      <vt:lpstr>PowerPoint Presentation</vt:lpstr>
      <vt:lpstr>spaghetti sort</vt:lpstr>
      <vt:lpstr>🧠 what is the big O of spaghetti sort?</vt:lpstr>
      <vt:lpstr>at least O(n * L) where L is the length of the longest spaghetto</vt:lpstr>
      <vt:lpstr>🍝 what?</vt:lpstr>
      <vt:lpstr>hint: how do you *know* that your hand has hit the spaghetto?</vt:lpstr>
      <vt:lpstr>gamedev update</vt:lpstr>
      <vt:lpstr>PowerPoint Presentation</vt:lpstr>
      <vt:lpstr>record LEC-02</vt:lpstr>
      <vt:lpstr>background: integer overflow</vt:lpstr>
      <vt:lpstr>[demo] int a = 1; a *= 10; a *= 10; a *= 10; ...</vt:lpstr>
      <vt:lpstr>review: log2n and 2n </vt:lpstr>
      <vt:lpstr>logarithmic growth is the inverse of exponential growth</vt:lpstr>
      <vt:lpstr>y = 2x       </vt:lpstr>
      <vt:lpstr>y = 2x       x = log2 y</vt:lpstr>
      <vt:lpstr>y = 2x       x = log2 y</vt:lpstr>
      <vt:lpstr>y = 2x       x = log2 y</vt:lpstr>
      <vt:lpstr>the Fibonacci sequence</vt:lpstr>
      <vt:lpstr>TODO: take photo of board</vt:lpstr>
      <vt:lpstr>PowerPoint Presentation</vt:lpstr>
      <vt:lpstr>recursion</vt:lpstr>
      <vt:lpstr>review: recursion basics</vt:lpstr>
      <vt:lpstr>recursion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 recursion hazard 1 repeated computation </vt:lpstr>
      <vt:lpstr>🐌 example: slow very slow fibonnaci (is it too late to just use a for loop?)</vt:lpstr>
      <vt:lpstr>fib(4)</vt:lpstr>
      <vt:lpstr>(fib(3) + fib(2))</vt:lpstr>
      <vt:lpstr>((fib(2) + fib(1)) + (fib(1) + fib(0)))</vt:lpstr>
      <vt:lpstr>(((fib(1) + fib(0)) + fib(1)) + (fib(1) + fib(0)))</vt:lpstr>
      <vt:lpstr>(((1 + 0) + 1) + (1 + 0))</vt:lpstr>
      <vt:lpstr>((1 + 1) + 1)</vt:lpstr>
      <vt:lpstr>(2 + 1)</vt:lpstr>
      <vt:lpstr>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vt:lpstr>
      <vt:lpstr>PowerPoint Presentation</vt:lpstr>
      <vt:lpstr>PowerPoint Presentation</vt:lpstr>
      <vt:lpstr>PowerPoint Presentation</vt:lpstr>
      <vt:lpstr>PowerPoint Presentation</vt:lpstr>
      <vt:lpstr>we computed fib(2) from scratch two seperate times 😱 we are repeating computation! (what a waste 😞)</vt:lpstr>
      <vt:lpstr>and for bigger n... there is (much) more repetition</vt:lpstr>
      <vt:lpstr>PowerPoint Presentation</vt:lpstr>
      <vt:lpstr>PowerPoint Presentation</vt:lpstr>
      <vt:lpstr>exponential 🙀</vt:lpstr>
      <vt:lpstr>[fib(5), fib(36), fib(77) demo]</vt:lpstr>
      <vt:lpstr>⚠️ recursion hazard 2 stack overflow </vt:lpstr>
      <vt:lpstr>☠️🐌 dangerous slow ∑_(i=1)^n▒i=1+…+n</vt:lpstr>
      <vt:lpstr>PowerPoint Presentation</vt:lpstr>
      <vt:lpstr>PowerPoint Presentation</vt:lpstr>
      <vt:lpstr>PowerPoint Presentation</vt:lpstr>
      <vt:lpstr>the height of the callstack is O(n) 😱 big n  stack overflow! 😞</vt:lpstr>
      <vt:lpstr>[sum(100000) demo]</vt:lpstr>
      <vt:lpstr>🧠 our depth-first binary (search) tree traversals were recursive...  ...should we be worried about them overflowing the callstack?</vt:lpstr>
      <vt:lpstr>no. (assuming your tree is ~balanced) callstack height for depth-first balanced binary tree traversal is log(n)</vt:lpstr>
      <vt:lpstr>*additionally, some languages/compilers** have "tail-call optimization," which would prevent a stack overflow for sum(100000)  **Java is not one of these languages (as our demo showed)</vt:lpstr>
      <vt:lpstr>dynamic programming</vt:lpstr>
      <vt:lpstr>dynamic programming is when you use the result of previous computation  (this is a squishy definition)</vt:lpstr>
      <vt:lpstr>PowerPoint Presentation</vt:lpstr>
      <vt:lpstr>PowerPoint Presentation</vt:lpstr>
      <vt:lpstr>PowerPoint Presentation</vt:lpstr>
      <vt:lpstr>linear 🙂👍</vt:lpstr>
      <vt:lpstr>🙂 linear recursive fibonnaci</vt:lpstr>
      <vt:lpstr>note: there is actually a log(n) algorithm using matrices and "exponentiation by squaring"  this algorithm does NOT have floating point problems (all numbers are integers)</vt:lpstr>
      <vt:lpstr>PowerPoint Presentation</vt:lpstr>
      <vt:lpstr>record LEC-02</vt:lpstr>
      <vt:lpstr>background: floating point error</vt:lpstr>
      <vt:lpstr>[demo] double a = 0.0 a += 0.1 a += 0.1 a += 0.1</vt:lpstr>
      <vt:lpstr>fibonacci wrapup</vt:lpstr>
      <vt:lpstr>recursive O(n) fibonacci</vt:lpstr>
      <vt:lpstr>🙂 recursive O(n) fibonnaci</vt:lpstr>
      <vt:lpstr>iterative O(n) fibonacci</vt:lpstr>
      <vt:lpstr>🙂 iterative O(n) fibonnaci</vt:lpstr>
      <vt:lpstr>closed form fibonacci</vt:lpstr>
      <vt:lpstr>PowerPoint Presentation</vt:lpstr>
      <vt:lpstr>👻 approximate closed-form fibonnaci</vt:lpstr>
      <vt:lpstr>recursion example subset sum</vt:lpstr>
      <vt:lpstr>problem overview</vt:lpstr>
      <vt:lpstr>given a finite set of numbers {a,b,c,…}, is there any subset that sums to target T?</vt:lpstr>
      <vt:lpstr>no. --Mark</vt:lpstr>
      <vt:lpstr>examples</vt:lpstr>
      <vt:lpstr>solution method</vt:lpstr>
      <vt:lpstr>given a finite set of numbers {a,b,c,…}, is there any subset that sums to target T?</vt:lpstr>
      <vt:lpstr>given a finite set of numbers {a,b,c,…}, is there any subset that sums to target T?</vt:lpstr>
      <vt:lpstr>any</vt:lpstr>
      <vt:lpstr>🧠 why is this maybe not so easy? "hard" means "hard for a computer to solve quickly"</vt:lpstr>
      <vt:lpstr>what are the subsets of { 1, 2, 3, 4, 5, 6, 7, 8, 9 }?</vt:lpstr>
      <vt:lpstr>∅ | {1} | {2} | {3} | {4} | {5} | {6} | {7} | {8} | {9} | {1, 2} | {1, 3} | {1, 4} | {1, 5} | {1, 6} | {1, 7} | {1, 8} | {1, 9} | {2, 3} | {2, 4} | {2, 5} | {2, 6} | {2, 7} | {2, 8} | {2, 9} | {3, 4} | {3, 5} | {3, 6} | {3, 7} | {3, 8} | {3, 9} | {4, 5} | {4, 6} | {4, 7} | {4, 8} | {4, 9} | {5, 6} | {5, 7} | {5, 8} | {5, 9} | {6, 7} | {6, 8} | {6, 9} | {7, 8} | {7, 9} | {8, 9} | {1, 2, 3} | {1, 2, 4} | {1, 2, 5} | {1, 2, 6} | {1, 2, 7} | {1, 2, 8} | {1, 2, 9} | {1, 3, 4} | {1, 3, 5} | {1, 3, 6} | {1, 3, 7} | {1, 3, 8} | {1, 3, 9} | {1, 4, 5} | {1, 4, 6} | {1, 4, 7} | {1, 4, 8} | {1, 4, 9} | {1, 5, 6} | {1, 5, 7} | {1, 5, 8} | {1, 5, 9} | {1, 6, 7} | {1, 6, 8} | {1, 6, 9} | {1, 7, 8} | {1, 7, 9} | {1, 8, 9} | {2, 3, 4} | {2, 3, 5} | {2, 3, 6} | {2, 3, 7} | {2, 3, 8} | {2, 3, 9} | {2, 4, 5} | {2, 4, 6} | {2, 4, 7} | {2, 4, 8} | {2, 4, 9} | {2, 5, 6} | {2, 5, 7} | {2, 5, 8} | {2, 5, 9} | {2, 6, 7} | {2, 6, 8} | {2, 6, 9} | {2, 7, 8} | {2, 7, 9} | {2, 8, 9} | {3, 4, 5} | {3, 4, 6} | {3, 4, 7} | {3, 4, 8} | {3, 4, 9} | {3, 5, 6} | {3, 5, 7} | {3, 5, 8} | {3, 5, 9} | {3, 6, 7} | {3, 6, 8} | {3, 6, 9} | {3, 7, 8} | {3, 7, 9} | {3, 8, 9} | {4, 5, 6} | {4, 5, 7} | {4, 5, 8} | {4, 5, 9} | {4, 6, 7} | {4, 6, 8} | {4, 6, 9} | {4, 7, 8} | {4, 7, 9} | {4, 8, 9} | {5, 6, 7} | {5, 6, 8} | {5, 6, 9} | {5, 7, 8} | {5, 7, 9} | {5, 8, 9} | {6, 7, 8} | {6, 7, 9} | {6, 8, 9} | {7, 8, 9} | {1, 2, 3, 4} | {1, 2, 3, 5} | {1, 2, 3, 6} | {1, 2, 3, 7} | {1, 2, 3, 8} | {1, 2, 3, 9} | {1, 2, 4, 5} | {1, 2, 4, 6} | {1, 2, 4, 7} | {1, 2, 4, 8} | {1, 2, 4, 9} | {1, 2, 5, 6} | {1, 2, 5, 7} | {1, 2, 5, 8} | {1, 2, 5, 9} | {1, 2, 6, 7} | {1, 2, 6, 8} | {1, 2, 6, 9} | {1, 2, 7, 8} | {1, 2, 7, 9} | {1, 2, 8, 9} | {1, 3, 4, 5} | {1, 3, 4, 6} | {1, 3, 4, 7} | {1, 3, 4, 8} | {1, 3, 4, 9} | {1, 3, 5, 6} | {1, 3, 5, 7} | {1, 3, 5, 8} | {1, 3, 5, 9} | {1, 3, 6, 7} | {1, 3, 6, 8} | {1, 3, 6, 9} | {1, 3, 7, 8} | {1, 3, 7, 9} | {1, 3, 8, 9} | {1, 4, 5, 6} | {1, 4, 5, 7} | {1, 4, 5, 8} | {1, 4, 5, 9} | {1, 4, 6, 7} | {1, 4, 6, 8} | {1, 4, 6, 9} | {1, 4, 7, 8} | {1, 4, 7, 9} | {1, 4, 8, 9} | {1, 5, 6, 7} | {1, 5, 6, 8} | {1, 5, 6, 9} | {1, 5, 7, 8} | {1, 5, 7, 9} | {1, 5, 8, 9} | {1, 6, 7, 8} | {1, 6, 7, 9} | {1, 6, 8, 9} | {1, 7, 8, 9} | {2, 3, 4, 5} | {2, 3, 4, 6} | {2, 3, 4, 7} | {2, 3, 4, 8} | {2, 3, 4, 9} | {2, 3, 5, 6} | {2, 3, 5, 7} | {2, 3, 5, 8} | {2, 3, 5, 9} | {2, 3, 6, 7} | {2, 3, 6, 8} | {2, 3, 6, 9} | {2, 3, 7, 8} | {2, 3, 7, 9} | {2, 3, 8, 9} | {2, 4, 5, 6} | {2, 4, 5, 7} | {2, 4, 5, 8} | {2, 4, 5, 9} | {2, 4, 6, 7} | {2, 4, 6, 8} | {2, 4, 6, 9} | {2, 4, 7, 8} | {2, 4, 7, 9} | {2, 4, 8, 9} | {2, 5, 6, 7} | {2, 5, 6, 8} | {2, 5, 6, 9} | {2, 5, 7, 8} | {2, 5, 7, 9} | {2, 5, 8, 9} | {2, 6, 7, 8} | {2, 6, 7, 9} | {2, 6, 8, 9} | {2, 7, 8, 9} | {3, 4, 5, 6} | {3, 4, 5, 7} | {3, 4, 5, 8} | {3, 4, 5, 9} | {3, 4, 6, 7} | {3, 4, 6, 8} | {3, 4, 6, 9} | {3, 4, 7, 8} | {3, 4, 7, 9} | {3, 4, 8, 9} | {3, 5, 6, 7} | {3, 5, 6, 8} | {3, 5, 6, 9} | {3, 5, 7, 8} | {3, 5, 7, 9} | {3, 5, 8, 9} | {3, 6, 7, 8} | {3, 6, 7, 9} | {3, 6, 8, 9} | {3, 7, 8, 9} | {4, 5, 6, 7} | {4, 5, 6, 8} | {4, 5, 6, 9} | {4, 5, 7, 8} | {4, 5, 7, 9} | {4, 5, 8, 9} | {4, 6, 7, 8} | {4, 6, 7, 9} | {4, 6, 8, 9} | {4, 7, 8, 9} | {5, 6, 7, 8} | {5, 6, 7, 9} | {5, 6, 8, 9} | {5, 7, 8, 9} | {6, 7, 8, 9} | {1, 2, 3, 4, 5} | {1, 2, 3, 4, 6} | {1, 2, 3, 4, 7} | {1, 2, 3, 4, 8} | {1, 2, 3, 4, 9} | {1, 2, 3, 5, 6} | {1, 2, 3, 5, 7} | {1, 2, 3, 5, 8} | {1, 2, 3, 5, 9} | {1, 2, 3, 6, 7} | {1, 2, 3, 6, 8} | {1, 2, 3, 6, 9} | {1, 2, 3, 7, 8} | {1, 2, 3, 7, 9} | {1, 2, 3, 8, 9} | {1, 2, 4, 5, 6} | {1, 2, 4, 5, 7} | {1, 2, 4, 5, 8} | {1, 2, 4, 5, 9} | {1, 2, 4, 6, 7} | {1, 2, 4, 6, 8} | {1, 2, 4, 6, 9} | {1, 2, 4, 7, 8} | {1, 2, 4, 7, 9} | {1, 2, 4, 8, 9} | {1, 2, 5, 6, 7} | {1, 2, 5, 6, 8} | {1, 2, 5, 6, 9} | {1, 2, 5, 7, 8} | {1, 2, 5, 7, 9} | {1, 2, 5, 8, 9} | {1, 2, 6, 7, 8} | {1, 2, 6, 7, 9} | {1, 2, 6, 8, 9} | {1, 2, 7, 8, 9} | {1, 3, 4, 5, 6} | {1, 3, 4, 5, 7} | {1, 3, 4, 5, 8} | {1, 3, 4, 5, 9} | {1, 3, 4, 6, 7} | {1, 3, 4, 6, 8} | {1, 3, 4, 6, 9} | {1, 3, 4, 7, 8} | {1, 3, 4, 7, 9} | {1, 3, 4, 8, 9} | {1, 3, 5, 6, 7} | {1, 3, 5, 6, 8} | {1, 3, 5, 6, 9} | {1, 3, 5, 7, 8} | {1, 3, 5, 7, 9} | {1, 3, 5, 8, 9} | {1, 3, 6, 7, 8} | {1, 3, 6, 7, 9} | {1, 3, 6, 8, 9} | {1, 3, 7, 8, 9} | {1, 4, 5, 6, 7} | {1, 4, 5, 6, 8} | {1, 4, 5, 6, 9} | {1, 4, 5, 7, 8} | {1, 4, 5, 7, 9} | {1, 4, 5, 8, 9} | {1, 4, 6, 7, 8} | {1, 4, 6, 7, 9} | {1, 4, 6, 8, 9} | {1, 4, 7, 8, 9} | {1, 5, 6, 7, 8} | {1, 5, 6, 7, 9} | {1, 5, 6, 8, 9} | {1, 5, 7, 8, 9} | {1, 6, 7, 8, 9} | {2, 3, 4, 5, 6} | {2, 3, 4, 5, 7} | {2, 3, 4, 5, 8} | {2, 3, 4, 5, 9} | {2, 3, 4, 6, 7} | {2, 3, 4, 6, 8} | {2, 3, 4, 6, 9} | {2, 3, 4, 7, 8} | {2, 3, 4, 7, 9} | {2, 3, 4, 8, 9} | {2, 3, 5, 6, 7} | {2, 3, 5, 6, 8} | {2, 3, 5, 6, 9} | {2, 3, 5, 7, 8} | {2, 3, 5, 7, 9} | {2, 3, 5, 8, 9} | {2, 3, 6, 7, 8} | {2, 3, 6, 7, 9} | {2, 3, 6, 8, 9} | {2, 3, 7, 8, 9} | {2, 4, 5, 6, 7} | {2, 4, 5, 6, 8} | {2, 4, 5, 6, 9} | {2, 4, 5, 7, 8} | {2, 4, 5, 7, 9} | {2, 4, 5, 8, 9} | {2, 4, 6, 7, 8} | {2, 4, 6, 7, 9} | {2, 4, 6, 8, 9} | {2, 4, 7, 8, 9} | {2, 5, 6, 7, 8} | {2, 5, 6, 7, 9} | {2, 5, 6, 8, 9} | {2, 5, 7, 8, 9} | {2, 6, 7, 8, 9} | {3, 4, 5, 6, 7} | {3, 4, 5, 6, 8} | {3, 4, 5, 6, 9} | {3, 4, 5, 7, 8} | {3, 4, 5, 7, 9} | {3, 4, 5, 8, 9} | {3, 4, 6, 7, 8} | {3, 4, 6, 7, 9} | {3, 4, 6, 8, 9} | {3, 4, 7, 8, 9} | {3, 5, 6, 7, 8} | {3, 5, 6, 7, 9} | {3, 5, 6, 8, 9} | {3, 5, 7, 8, 9} | {3, 6, 7, 8, 9} | {4, 5, 6, 7, 8} | {4, 5, 6, 7, 9} | {4, 5, 6, 8, 9} | {4, 5, 7, 8, 9} | {4, 6, 7, 8, 9} | {5, 6, 7, 8, 9} | {1, 2, 3, 4, 5, 6} | {1, 2, 3, 4, 5, 7} | {1, 2, 3, 4, 5, 8} | {1, 2, 3, 4, 5, 9} | {1, 2, 3, 4, 6, 7} | {1, 2, 3, 4, 6, 8} | {1, 2, 3, 4, 6, 9} | {1, 2, 3, 4, 7, 8} | {1, 2, 3, 4, 7, 9} | {1, 2, 3, 4, 8, 9} | {1, 2, 3, 5, 6, 7} | {1, 2, 3, 5, 6, 8} | {1, 2, 3, 5, 6, 9} | {1, 2, 3, 5, 7, 8} | {1, 2, 3, 5, 7, 9} | {1, 2, 3, 5, 8, 9} | {1, 2, 3, 6, 7, 8} | {1, 2, 3, 6, 7, 9} | {1, 2, 3, 6, 8, 9} | {1, 2, 3, 7, 8, 9} | {1, 2, 4, 5, 6, 7} | {1, 2, 4, 5, 6, 8} | {1, 2, 4, 5, 6, 9} | {1, 2, 4, 5, 7, 8} | {1, 2, 4, 5, 7, 9} | {1, 2, 4, 5, 8, 9} | {1, 2, 4, 6, 7, 8} | {1, 2, 4, 6, 7, 9} | {1, 2, 4, 6, 8, 9} | {1, 2, 4, 7, 8, 9} | {1, 2, 5, 6, 7, 8} | {1, 2, 5, 6, 7, 9} | {1, 2, 5, 6, 8, 9} | {1, 2, 5, 7, 8, 9} | {1, 2, 6, 7, 8, 9} | {1, 3, 4, 5, 6, 7} | {1, 3, 4, 5, 6, 8} | {1, 3, 4, 5, 6, 9} | {1, 3, 4, 5, 7, 8} | {1, 3, 4, 5, 7, 9} | {1, 3, 4, 5, 8, 9} | {1, 3, 4, 6, 7, 8} | {1, 3, 4, 6, 7, 9} | {1, 3, 4, 6, 8, 9} | {1, 3, 4, 7, 8, 9} | {1, 3, 5, 6, 7, 8} | {1, 3, 5, 6, 7, 9} | {1, 3, 5, 6, 8, 9} | {1, 3, 5, 7, 8, 9} | {1, 3, 6, 7, 8, 9} | {1, 4, 5, 6, 7, 8} | {1, 4, 5, 6, 7, 9} | {1, 4, 5, 6, 8, 9} | {1, 4, 5, 7, 8, 9} | {1, 4, 6, 7, 8, 9} | {1, 5, 6, 7, 8, 9} | {2, 3, 4, 5, 6, 7} | {2, 3, 4, 5, 6, 8} | {2, 3, 4, 5, 6, 9} | {2, 3, 4, 5, 7, 8} | {2, 3, 4, 5, 7, 9} | {2, 3, 4, 5, 8, 9} | {2, 3, 4, 6, 7, 8} | {2, 3, 4, 6, 7, 9} | {2, 3, 4, 6, 8, 9} | {2, 3, 4, 7, 8, 9} | {2, 3, 5, 6, 7, 8} | {2, 3, 5, 6, 7, 9} | {2, 3, 5, 6, 8, 9} | {2, 3, 5, 7, 8, 9} | {2, 3, 6, 7, 8, 9} | {2, 4, 5, 6, 7, 8} | {2, 4, 5, 6, 7, 9} | {2, 4, 5, 6, 8, 9} | {2, 4, 5, 7, 8, 9} | {2, 4, 6, 7, 8, 9} | {2, 5, 6, 7, 8, 9} | {3, 4, 5, 6, 7, 8} | {3, 4, 5, 6, 7, 9} | {3, 4, 5, 6, 8, 9} | {3, 4, 5, 7, 8, 9} | {3, 4, 6, 7, 8, 9} | {3, 5, 6, 7, 8, 9} | {4, 5, 6, 7, 8, 9} | {1, 2, 3, 4, 5, 6, 7} | {1, 2, 3, 4, 5, 6, 8} | {1, 2, 3, 4, 5, 6, 9} | {1, 2, 3, 4, 5, 7, 8} | {1, 2, 3, 4, 5, 7, 9} | {1, 2, 3, 4, 5, 8, 9} | {1, 2, 3, 4, 6, 7, 8} | {1, 2, 3, 4, 6, 7, 9} | {1, 2, 3, 4, 6, 8, 9} | {1, 2, 3, 4, 7, 8, 9} | {1, 2, 3, 5, 6, 7, 8} | {1, 2, 3, 5, 6, 7, 9} | {1, 2, 3, 5, 6, 8, 9} | {1, 2, 3, 5, 7, 8, 9} | {1, 2, 3, 6, 7, 8, 9} | {1, 2, 4, 5, 6, 7, 8} | {1, 2, 4, 5, 6, 7, 9} | {1, 2, 4, 5, 6, 8, 9} | {1, 2, 4, 5, 7, 8, 9} | {1, 2, 4, 6, 7, 8, 9} | {1, 2, 5, 6, 7, 8, 9} | {1, 3, 4, 5, 6, 7, 8} | {1, 3, 4, 5, 6, 7, 9} | {1, 3, 4, 5, 6, 8, 9} | {1, 3, 4, 5, 7, 8, 9} | {1, 3, 4, 6, 7, 8, 9} | {1, 3, 5, 6, 7, 8, 9} | {1, 4, 5, 6, 7, 8, 9} | {2, 3, 4, 5, 6, 7, 8} | {2, 3, 4, 5, 6, 7, 9} | {2, 3, 4, 5, 6, 8, 9} | {2, 3, 4, 5, 7, 8, 9} | {2, 3, 4, 6, 7, 8, 9} | {2, 3, 5, 6, 7, 8, 9} | {2, 4, 5, 6, 7, 8, 9} | {3, 4, 5, 6, 7, 8, 9} | {1, 2, 3, 4, 5, 6, 7, 8} | {1, 2, 3, 4, 5, 6, 7, 9} | {1, 2, 3, 4, 5, 6, 8, 9} | {1, 2, 3, 4, 5, 7, 8, 9} | {1, 2, 3, 4, 6, 7, 8, 9} | {1, 2, 3, 5, 6, 7, 8, 9} | {1, 2, 4, 5, 6, 7, 8, 9} | {1, 3, 4, 5, 6, 7, 8, 9} | {2, 3, 4, 5, 6, 7, 8, 9} | {1, 2, 3, 4, 5, 6, 7, 8, 9} </vt:lpstr>
      <vt:lpstr>there are 2^9 of them</vt:lpstr>
      <vt:lpstr>🧠 why?</vt:lpstr>
      <vt:lpstr>each of the 9 elements is either included or not included (excluded) in the subset  9 include/exclude decisions =&gt; 29</vt:lpstr>
      <vt:lpstr>PowerPoint Presentation</vt:lpstr>
      <vt:lpstr>what are the subsets of {3, 4, 5}?</vt:lpstr>
      <vt:lpstr>what are the subsets of {3, 4, 5}?</vt:lpstr>
      <vt:lpstr>hint</vt:lpstr>
      <vt:lpstr>Question: “can any subset of {a,b,c,…} sum to T?”  key insight Considering just a, we have two cases: 1) exclude a in this case, Equivalent Question: “can any subset of {b,c,…} sum to T?” 2) include a in this case, Equivalent Question:  “can any subset of {b,c,…} sum to T-a?”</vt:lpstr>
      <vt:lpstr>PowerPoint Presentation</vt:lpstr>
      <vt:lpstr>okay cool good luck</vt:lpstr>
      <vt:lpstr>Surprise  Recursion Tutorial</vt:lpstr>
      <vt:lpstr>which one will happen first?</vt:lpstr>
      <vt:lpstr>final project</vt:lpstr>
      <vt:lpstr>final project</vt:lpstr>
      <vt:lpstr>You may do your final project on whatever you like, provided you can answer the following questions.</vt:lpstr>
      <vt:lpstr>You may do your final project on whatever you like, provided you can answer the following questions.</vt:lpstr>
      <vt:lpstr>example</vt:lpstr>
      <vt:lpstr>how are we feeling?</vt:lpstr>
      <vt:lpstr>why am i making you make a thing</vt:lpstr>
      <vt:lpstr>The only way you’re going to grow is by pushing yourself beyond what you think is possible. --David Goggins</vt:lpstr>
      <vt:lpstr>also you were warned 🙂</vt:lpstr>
      <vt:lpstr>PowerPoint Presentation</vt:lpstr>
      <vt:lpstr>how not to make a thing</vt:lpstr>
      <vt:lpstr>how not to make a thing</vt:lpstr>
      <vt:lpstr>note: this advice is like...just advice feel free to ignore (at your own peril) 🙂</vt:lpstr>
      <vt:lpstr>project selection</vt:lpstr>
      <vt:lpstr>⚠ picking something really, really hard</vt:lpstr>
      <vt:lpstr>⚠ picking something with a spooky progress curve</vt:lpstr>
      <vt:lpstr>⚠ picking something you aren't really interested in (or can't really be extended)</vt:lpstr>
      <vt:lpstr>who (doesn't) have a final project idea?  discuss amongst each other </vt:lpstr>
      <vt:lpstr>focus (just make sudoku)</vt:lpstr>
      <vt:lpstr>⚠ solving a more general problem than you need to</vt:lpstr>
      <vt:lpstr>⚠ writing more general code than you need to</vt:lpstr>
      <vt:lpstr>⚠ doing the fun part first</vt:lpstr>
      <vt:lpstr>⚠ skipping development steps</vt:lpstr>
      <vt:lpstr>then again, sometimes you just gotta go for it.</vt:lpstr>
      <vt:lpstr>who (doesn't) know what they're going to implement first?  discuss amongst each other </vt:lpstr>
      <vt:lpstr>final thoughts</vt:lpstr>
      <vt:lpstr>final thoughts</vt:lpstr>
      <vt:lpstr>how are we feeling?</vt:lpstr>
      <vt:lpstr>PowerPoint Presentation</vt:lpstr>
      <vt:lpstr>record LEC-02</vt:lpstr>
      <vt:lpstr>PowerPoint Presentation</vt:lpstr>
      <vt:lpstr>PowerPoint Presentation</vt:lpstr>
      <vt:lpstr>PowerPoint Presentation</vt:lpstr>
      <vt:lpstr>let's do it in cow!</vt:lpstr>
      <vt:lpstr>clicking on a grid</vt:lpstr>
      <vt:lpstr>cat game</vt:lpstr>
      <vt:lpstr>parabolic motion</vt:lpstr>
      <vt:lpstr>PowerPoint Presentation</vt:lpstr>
      <vt:lpstr>do you know anything about hackers? 🎥</vt:lpstr>
      <vt:lpstr>record LEC-02</vt:lpstr>
      <vt:lpstr>🍩🍩 P</vt:lpstr>
      <vt:lpstr>indiana, let it go 🎥</vt:lpstr>
      <vt:lpstr>PowerPoint Presentation</vt:lpstr>
      <vt:lpstr>object (instance of a class) </vt:lpstr>
      <vt:lpstr>anatomy of a class (1/2)</vt:lpstr>
      <vt:lpstr>anatomy of a class (2/2)</vt:lpstr>
      <vt:lpstr>an object is an instance of a class   // v is a reference to an instance of the Vector2 class  // v is an instance of the Vector2 class // v is a Vector2 object // "v is a Vector2" Vector2 v = new Vector2();</vt:lpstr>
      <vt:lpstr>object-oriented programming (OOP) note: jim maybe has opinions (who's to say)</vt:lpstr>
      <vt:lpstr>object-oriented programming (OOP)</vt:lpstr>
      <vt:lpstr>object-oriented programming (OOP)</vt:lpstr>
      <vt:lpstr>object-oriented programming</vt:lpstr>
      <vt:lpstr>unified modeling language (UML) diagram</vt:lpstr>
      <vt:lpstr>PowerPoint Presentation</vt:lpstr>
      <vt:lpstr>note that we still haven't written any actual code  we've made a plan for how to break the problem into objects</vt:lpstr>
      <vt:lpstr>note: it can be hard to break problems into objects</vt:lpstr>
      <vt:lpstr>so</vt:lpstr>
      <vt:lpstr>it is very hard to break a problem into objects</vt:lpstr>
      <vt:lpstr>but</vt:lpstr>
      <vt:lpstr>it is also very popular to break a problem into objects</vt:lpstr>
      <vt:lpstr>so let's learn some OOP 🙂👍</vt:lpstr>
      <vt:lpstr>inheritance</vt:lpstr>
      <vt:lpstr>one class can inherit from another</vt:lpstr>
      <vt:lpstr>inheritance is convenient, but NOT fundamental (except sometimes in Java)</vt:lpstr>
      <vt:lpstr>the fundamental point is that maybe it's nice to reuse code</vt:lpstr>
      <vt:lpstr>maybe</vt:lpstr>
      <vt:lpstr>final note: inheritance doesn’t simplify a problem so much as  i t  s p r e a d s  i t  o u t (and spreads it around?)</vt:lpstr>
      <vt:lpstr>encapsulation</vt:lpstr>
      <vt:lpstr>PowerPoint Presentation</vt:lpstr>
      <vt:lpstr>encapsulation</vt:lpstr>
      <vt:lpstr>PowerPoint Presentation</vt:lpstr>
      <vt:lpstr>note: this probably makes sense  the typical user of a hashmap shouldn't be messing with the private array  (and perhaps the exceptional user should write their own hashmap)</vt:lpstr>
      <vt:lpstr>big idea: encapsulation can hide away messy, dangerous details</vt:lpstr>
      <vt:lpstr> however encapsulation can maybe be taken too far</vt:lpstr>
      <vt:lpstr>OOP considered maybe mildly frictious to prototyping</vt:lpstr>
      <vt:lpstr>final note: encapsulation doesn’t add functionality encapsulation removes functionality</vt:lpstr>
      <vt:lpstr>spicy take 🌶️</vt:lpstr>
      <vt:lpstr>iterators</vt:lpstr>
      <vt:lpstr>cool gradient in cow</vt:lpstr>
      <vt:lpstr>PowerPoint Presentation</vt:lpstr>
      <vt:lpstr>PowerPoint Presentation</vt:lpstr>
      <vt:lpstr>record LEC-02</vt:lpstr>
      <vt:lpstr>logistics</vt:lpstr>
      <vt:lpstr>final exam</vt:lpstr>
      <vt:lpstr>what has this course been about?</vt:lpstr>
      <vt:lpstr>data structures &amp; big O runtime  as i review... use the big O runtimes to remind yourself how the data structures work 🙂👍</vt:lpstr>
      <vt:lpstr>data structures</vt:lpstr>
      <vt:lpstr>what is the most important data structure?</vt:lpstr>
      <vt:lpstr>quadtrees</vt:lpstr>
      <vt:lpstr>just kidding</vt:lpstr>
      <vt:lpstr>it's arraaaaaaays.</vt:lpstr>
      <vt:lpstr>(also trees, but mostly arrays.)</vt:lpstr>
      <vt:lpstr>an array is a sequence of contiguous elements</vt:lpstr>
      <vt:lpstr>a string is internally an array of characters</vt:lpstr>
      <vt:lpstr>we used an array to implement an array list, which automatically resizes itself</vt:lpstr>
      <vt:lpstr>we used an array list to implement a stack and a queue</vt:lpstr>
      <vt:lpstr>we can use an array of array lists to implement a hash map</vt:lpstr>
      <vt:lpstr>arrays. (also trees, but mostly arrays.)</vt:lpstr>
      <vt:lpstr>a node is a little teeny class</vt:lpstr>
      <vt:lpstr>a chain of nodes is a linked list</vt:lpstr>
      <vt:lpstr>a branching chain of nodes (with no cycles) is a tree</vt:lpstr>
      <vt:lpstr>a tree where each node can only have up to two children is a binary tree</vt:lpstr>
      <vt:lpstr>binary search trees and heaps are special kinds of binary trees</vt:lpstr>
      <vt:lpstr>what does it all mean?</vt:lpstr>
      <vt:lpstr>here's my attempt to summarize the course in a few sentences</vt:lpstr>
      <vt:lpstr>136</vt:lpstr>
      <vt:lpstr>136 was us moving from finding a solution...  ...to finding a good solution</vt:lpstr>
      <vt:lpstr>and starting to build the tools and confidence to solve bigger problems</vt:lpstr>
      <vt:lpstr>like the final project 😬👍</vt:lpstr>
      <vt:lpstr>what does it all mean?</vt:lpstr>
      <vt:lpstr>what does it all mean?</vt:lpstr>
      <vt:lpstr>what does it all meme?</vt:lpstr>
      <vt:lpstr>PowerPoint Presentation</vt:lpstr>
      <vt:lpstr>PowerPoint Presentation</vt:lpstr>
      <vt:lpstr>increment operator</vt:lpstr>
      <vt:lpstr>decrement operator</vt:lpstr>
      <vt:lpstr>story time ☕️</vt:lpstr>
      <vt:lpstr>PowerPoint Presentation</vt:lpstr>
      <vt:lpstr>PowerPoint Presentation</vt:lpstr>
      <vt:lpstr>PowerPoint Presentation</vt:lpstr>
      <vt:lpstr>PowerPoint Presentation</vt:lpstr>
      <vt:lpstr>Caaaaaaaaaaaarl</vt:lpstr>
      <vt:lpstr>mental model of an array</vt:lpstr>
      <vt:lpstr>mental model of an array</vt:lpstr>
      <vt:lpstr>☠ example: bad very bad broken array copy</vt:lpstr>
      <vt:lpstr>☠ example: bad very bad broken array copy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PowerPoint Presentation</vt:lpstr>
      <vt:lpstr>previously, on Hans the Parrot</vt:lpstr>
      <vt:lpstr>PowerPoint Presentation</vt:lpstr>
      <vt:lpstr>PowerPoint Presentation</vt:lpstr>
      <vt:lpstr>☃️</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breadth-first     vs.  (pre-order) depth-first</vt:lpstr>
      <vt:lpstr>quadtree rabbit hole 🐰</vt:lpstr>
      <vt:lpstr>PowerPoint Presentation</vt:lpstr>
      <vt:lpstr>[ 7 4 2 3 6 1 8 5 9 ]</vt:lpstr>
      <vt:lpstr>[ 7 4 2 3 6 1 8 5 9 ]</vt:lpstr>
      <vt:lpstr>[ 7 6 2 3 4 1 8 5 9 ]</vt:lpstr>
      <vt:lpstr>extension: priority queue</vt:lpstr>
      <vt:lpstr>extension: priority queue</vt:lpstr>
      <vt:lpstr>y = 2x       x = log2 y</vt:lpstr>
      <vt:lpstr>y = 2x       x = log2 y</vt:lpstr>
      <vt:lpstr>PowerPoint Presentation</vt:lpstr>
      <vt:lpstr>🙂👍</vt:lpstr>
      <vt:lpstr>🥲👍</vt:lpstr>
      <vt:lpstr>homework ✨ how do the post-midterm homeworks work? can you "run them by hand?"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kahoot</vt:lpstr>
      <vt:lpstr>🦉 kahoot !</vt:lpstr>
      <vt:lpstr>questions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485</cp:revision>
  <cp:lastPrinted>2023-12-06T16:16:38Z</cp:lastPrinted>
  <dcterms:created xsi:type="dcterms:W3CDTF">2023-06-11T17:47:53Z</dcterms:created>
  <dcterms:modified xsi:type="dcterms:W3CDTF">2024-12-04T14:03:44Z</dcterms:modified>
</cp:coreProperties>
</file>